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slideMasters/slideMaster21.xml" ContentType="application/vnd.openxmlformats-officedocument.presentationml.slideMaster+xml"/>
  <Override PartName="/ppt/slides/slide21.xml" ContentType="application/vnd.openxmlformats-officedocument.presentationml.slide+xml"/>
  <Override PartName="/ppt/slideMasters/slideMaster22.xml" ContentType="application/vnd.openxmlformats-officedocument.presentationml.slideMaster+xml"/>
  <Override PartName="/ppt/slides/slide22.xml" ContentType="application/vnd.openxmlformats-officedocument.presentationml.slide+xml"/>
  <Override PartName="/ppt/slideMasters/slideMaster23.xml" ContentType="application/vnd.openxmlformats-officedocument.presentationml.slideMaster+xml"/>
  <Override PartName="/ppt/slides/slide23.xml" ContentType="application/vnd.openxmlformats-officedocument.presentationml.slide+xml"/>
  <Override PartName="/ppt/slideMasters/slideMaster24.xml" ContentType="application/vnd.openxmlformats-officedocument.presentationml.slideMaster+xml"/>
  <Override PartName="/ppt/slides/slide24.xml" ContentType="application/vnd.openxmlformats-officedocument.presentationml.slide+xml"/>
  <Override PartName="/ppt/slideMasters/slideMaster25.xml" ContentType="application/vnd.openxmlformats-officedocument.presentationml.slideMaster+xml"/>
  <Override PartName="/ppt/slides/slide25.xml" ContentType="application/vnd.openxmlformats-officedocument.presentationml.slide+xml"/>
  <Override PartName="/ppt/slideMasters/slideMaster26.xml" ContentType="application/vnd.openxmlformats-officedocument.presentationml.slideMaster+xml"/>
  <Override PartName="/ppt/slides/slide26.xml" ContentType="application/vnd.openxmlformats-officedocument.presentationml.slide+xml"/>
  <Override PartName="/ppt/slideMasters/slideMaster27.xml" ContentType="application/vnd.openxmlformats-officedocument.presentationml.slideMaster+xml"/>
  <Override PartName="/ppt/slides/slide27.xml" ContentType="application/vnd.openxmlformats-officedocument.presentationml.slide+xml"/>
  <Override PartName="/ppt/slideMasters/slideMaster28.xml" ContentType="application/vnd.openxmlformats-officedocument.presentationml.slideMaster+xml"/>
  <Override PartName="/ppt/slides/slide28.xml" ContentType="application/vnd.openxmlformats-officedocument.presentationml.slide+xml"/>
  <Override PartName="/ppt/slideMasters/slideMaster29.xml" ContentType="application/vnd.openxmlformats-officedocument.presentationml.slideMaster+xml"/>
  <Override PartName="/ppt/slides/slide29.xml" ContentType="application/vnd.openxmlformats-officedocument.presentationml.slide+xml"/>
  <Override PartName="/ppt/slideMasters/slideMaster30.xml" ContentType="application/vnd.openxmlformats-officedocument.presentationml.slideMaster+xml"/>
  <Override PartName="/ppt/slides/slide30.xml" ContentType="application/vnd.openxmlformats-officedocument.presentationml.slide+xml"/>
  <Override PartName="/ppt/slideMasters/slideMaster31.xml" ContentType="application/vnd.openxmlformats-officedocument.presentationml.slideMaster+xml"/>
  <Override PartName="/ppt/slides/slide31.xml" ContentType="application/vnd.openxmlformats-officedocument.presentationml.slide+xml"/>
  <Override PartName="/ppt/slideMasters/slideMaster32.xml" ContentType="application/vnd.openxmlformats-officedocument.presentationml.slideMaster+xml"/>
  <Override PartName="/ppt/slides/slide3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</p:sldIdLst>
  <p:notesMasterIdLst>
    <p:notesMasterId r:id="rId34"/>
  </p:notesMasterIdLst>
  <p:sldSz cx="7560000" cy="10692000"/>
  <p:notesSz cx="10692000" cy="7560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notesMaster" Target="notesMasters/notesMaster1.xml"/><Relationship Id="rId35" Type="http://schemas.openxmlformats.org/officeDocument/2006/relationships/presProps" Target="presProps.xml"/><Relationship Id="rId36" Type="http://schemas.openxmlformats.org/officeDocument/2006/relationships/viewProps" Target="viewProps.xml"/><Relationship Id="rId37" Type="http://schemas.openxmlformats.org/officeDocument/2006/relationships/theme" Target="theme/theme1.xml"/><Relationship Id="rId38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_rels/notesSlide2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1.xml"/>
		</Relationships>
</file>

<file path=ppt/notesSlides/_rels/notesSlide2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2.xml"/>
		</Relationships>
</file>

<file path=ppt/notesSlides/_rels/notesSlide2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3.xml"/>
		</Relationships>
</file>

<file path=ppt/notesSlides/_rels/notesSlide2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4.xml"/>
		</Relationships>
</file>

<file path=ppt/notesSlides/_rels/notesSlide2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5.xml"/>
		</Relationships>
</file>

<file path=ppt/notesSlides/_rels/notesSlide2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6.xml"/>
		</Relationships>
</file>

<file path=ppt/notesSlides/_rels/notesSlide2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7.xml"/>
		</Relationships>
</file>

<file path=ppt/notesSlides/_rels/notesSlide2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8.xml"/>
		</Relationships>
</file>

<file path=ppt/notesSlides/_rels/notesSlide2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9.xml"/>
		</Relationships>
</file>

<file path=ppt/notesSlides/_rels/notesSlide3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0.xml"/>
		</Relationships>
</file>

<file path=ppt/notesSlides/_rels/notesSlide3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1.xml"/>
		</Relationships>
</file>

<file path=ppt/notesSlides/_rels/notesSlide3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2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内容出处：LOOP《项目特点与机制详解》，第1、3页；内容出处：《LOOP 网站内容和需求》，第1—4页。品牌图像来自用户提供的街头形象、皇冠和无限环素材。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内容出处：LOOP《项目特点与机制详解》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内容出处：LOOP《项目特点与机制详解》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内容出处：LOOP《项目特点与机制详解》，第1、3、10页；内容出处：《LOOP 网站内容和需求》，第2—5页。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内容出处：LOOP《项目特点与机制详解》，第3页。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内容出处：LOOP《项目特点与机制详解》，第4页。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内容出处：LOOP《项目特点与机制详解》，第4页。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内容出处：LOOP《项目特点与机制详解》，第5页。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内容出处：LOOP《项目特点与机制详解》，第5、17页。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内容出处：LOOP《项目特点与机制详解》，第6页；内容出处：《LOOP 网站内容和需求》，第3页。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内容出处：LOOP《项目特点与机制详解》，第7页。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内容出处：LOOP《项目特点与机制详解》，第7、17页。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内容出处：LOOP《项目特点与机制详解》，第8页；内容出处：《LOOP 网站内容和需求》，第3、5页。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内容出处：LOOP《项目特点与机制详解》，第8—9页。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内容出处：LOOP《项目特点与机制详解》，第9页；内容出处：《LOOP 网站内容和需求》，第3页。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内容出处：LOOP《项目特点与机制详解》，第9页。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内容出处：LOOP《项目特点与机制详解》，第10页；内容出处：《LOOP 网站内容和需求》，第3—4页。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内容出处：LOOP《项目特点与机制详解》，第10页。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内容出处：LOOP《项目特点与机制详解》，第11页；内容出处：《LOOP 网站内容和需求》，第4页。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内容出处：LOOP《项目特点与机制详解》，第11页。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内容出处：LOOP《项目特点与机制详解》，第12页。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内容出处：LOOP《项目特点与机制详解》，第12页。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内容出处：LOOP《项目特点与机制详解》，第13页。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内容出处：LOOP《项目特点与机制详解》，第13页；内容出处：《LOOP 网站内容和需求》，第4页。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内容出处：LOOP《项目特点与机制详解》，第14页。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内容出处：LOOP《项目特点与机制详解》，第14页。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内容出处：LOOP《项目特点与机制详解》，第15页。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内容出处：LOOP《项目特点与机制详解》，第15页；内容出处：《LOOP 网站内容和需求》，第5页。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内容出处：LOOP《项目特点与机制详解》，第16页。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内容出处：LOOP《项目特点与机制详解》，第16页。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内容出处：LOOP《项目特点与机制详解》，第5—17页；内容出处：《LOOP 网站内容和需求》。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内容出处：LOOP《项目特点与机制详解》，第3、16页；内容出处：《LOOP 网站内容和需求》，第1—2页。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6" Type="http://schemas.openxmlformats.org/officeDocument/2006/relationships/hyperlink" Target="https://looplabs.meme/" TargetMode="External"/><Relationship Id="rId1" Type="http://schemas.openxmlformats.org/officeDocument/2006/relationships/image" Target="../media/image-1-1.jp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image" Target="../media/image-1-4.jpg"/><Relationship Id="rId5" Type="http://schemas.openxmlformats.org/officeDocument/2006/relationships/image" Target="../media/image-1-5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4" Type="http://schemas.openxmlformats.org/officeDocument/2006/relationships/hyperlink" Target="https://looplabs.meme/" TargetMode="External"/><Relationship Id="rId5" Type="http://schemas.openxmlformats.org/officeDocument/2006/relationships/slide" Target="slide5.xml"/><Relationship Id="rId6" Type="http://schemas.openxmlformats.org/officeDocument/2006/relationships/slide" Target="slide5.xml"/><Relationship Id="rId7" Type="http://schemas.openxmlformats.org/officeDocument/2006/relationships/slide" Target="slide5.xml"/><Relationship Id="rId8" Type="http://schemas.openxmlformats.org/officeDocument/2006/relationships/slide" Target="slide5.xml"/><Relationship Id="rId9" Type="http://schemas.openxmlformats.org/officeDocument/2006/relationships/slide" Target="slide5.xml"/><Relationship Id="rId10" Type="http://schemas.openxmlformats.org/officeDocument/2006/relationships/slide" Target="slide5.xml"/><Relationship Id="rId11" Type="http://schemas.openxmlformats.org/officeDocument/2006/relationships/slide" Target="slide6.xml"/><Relationship Id="rId12" Type="http://schemas.openxmlformats.org/officeDocument/2006/relationships/slide" Target="slide6.xml"/><Relationship Id="rId13" Type="http://schemas.openxmlformats.org/officeDocument/2006/relationships/slide" Target="slide6.xml"/><Relationship Id="rId14" Type="http://schemas.openxmlformats.org/officeDocument/2006/relationships/slide" Target="slide6.xml"/><Relationship Id="rId15" Type="http://schemas.openxmlformats.org/officeDocument/2006/relationships/slide" Target="slide7.xml"/><Relationship Id="rId16" Type="http://schemas.openxmlformats.org/officeDocument/2006/relationships/slide" Target="slide7.xml"/><Relationship Id="rId17" Type="http://schemas.openxmlformats.org/officeDocument/2006/relationships/slide" Target="slide8.xml"/><Relationship Id="rId18" Type="http://schemas.openxmlformats.org/officeDocument/2006/relationships/slide" Target="slide8.xml"/><Relationship Id="rId19" Type="http://schemas.openxmlformats.org/officeDocument/2006/relationships/slide" Target="slide8.xml"/><Relationship Id="rId20" Type="http://schemas.openxmlformats.org/officeDocument/2006/relationships/slide" Target="slide8.xml"/><Relationship Id="rId21" Type="http://schemas.openxmlformats.org/officeDocument/2006/relationships/slide" Target="slide9.xml"/><Relationship Id="rId22" Type="http://schemas.openxmlformats.org/officeDocument/2006/relationships/slide" Target="slide9.xml"/><Relationship Id="rId23" Type="http://schemas.openxmlformats.org/officeDocument/2006/relationships/slide" Target="slide10.xml"/><Relationship Id="rId24" Type="http://schemas.openxmlformats.org/officeDocument/2006/relationships/slide" Target="slide10.xml"/><Relationship Id="rId25" Type="http://schemas.openxmlformats.org/officeDocument/2006/relationships/slide" Target="slide10.xml"/><Relationship Id="rId26" Type="http://schemas.openxmlformats.org/officeDocument/2006/relationships/slide" Target="slide10.xml"/><Relationship Id="rId27" Type="http://schemas.openxmlformats.org/officeDocument/2006/relationships/slide" Target="slide10.xml"/><Relationship Id="rId28" Type="http://schemas.openxmlformats.org/officeDocument/2006/relationships/slide" Target="slide11.xml"/><Relationship Id="rId29" Type="http://schemas.openxmlformats.org/officeDocument/2006/relationships/slide" Target="slide11.xml"/><Relationship Id="rId30" Type="http://schemas.openxmlformats.org/officeDocument/2006/relationships/slide" Target="slide12.xml"/><Relationship Id="rId31" Type="http://schemas.openxmlformats.org/officeDocument/2006/relationships/slide" Target="slide13.xml"/><Relationship Id="rId32" Type="http://schemas.openxmlformats.org/officeDocument/2006/relationships/slide" Target="slide13.xml"/><Relationship Id="rId33" Type="http://schemas.openxmlformats.org/officeDocument/2006/relationships/slide" Target="slide13.xml"/><Relationship Id="rId34" Type="http://schemas.openxmlformats.org/officeDocument/2006/relationships/slide" Target="slide13.xml"/><Relationship Id="rId35" Type="http://schemas.openxmlformats.org/officeDocument/2006/relationships/slide" Target="slide14.xml"/><Relationship Id="rId36" Type="http://schemas.openxmlformats.org/officeDocument/2006/relationships/slide" Target="slide15.xml"/><Relationship Id="rId37" Type="http://schemas.openxmlformats.org/officeDocument/2006/relationships/slide" Target="slide16.xml"/><Relationship Id="rId1" Type="http://schemas.openxmlformats.org/officeDocument/2006/relationships/image" Target="../media/image-2-1.jp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38" Type="http://schemas.openxmlformats.org/officeDocument/2006/relationships/slideLayout" Target="../slideLayouts/slideLayout1.xml"/><Relationship Id="rId39" Type="http://schemas.openxmlformats.org/officeDocument/2006/relationships/notesSlide" Target="../notesSlides/notesSlide2.xml"/></Relationships>
</file>

<file path=ppt/slides/_rels/slide3.xml.rels><?xml version='1.0' encoding='UTF-8' standalone='yes'?>
<Relationships xmlns="http://schemas.openxmlformats.org/package/2006/relationships"><Relationship Id="rId4" Type="http://schemas.openxmlformats.org/officeDocument/2006/relationships/hyperlink" Target="https://looplabs.meme/" TargetMode="External"/><Relationship Id="rId5" Type="http://schemas.openxmlformats.org/officeDocument/2006/relationships/slide" Target="slide17.xml"/><Relationship Id="rId6" Type="http://schemas.openxmlformats.org/officeDocument/2006/relationships/slide" Target="slide17.xml"/><Relationship Id="rId7" Type="http://schemas.openxmlformats.org/officeDocument/2006/relationships/slide" Target="slide17.xml"/><Relationship Id="rId8" Type="http://schemas.openxmlformats.org/officeDocument/2006/relationships/slide" Target="slide17.xml"/><Relationship Id="rId9" Type="http://schemas.openxmlformats.org/officeDocument/2006/relationships/slide" Target="slide17.xml"/><Relationship Id="rId10" Type="http://schemas.openxmlformats.org/officeDocument/2006/relationships/slide" Target="slide18.xml"/><Relationship Id="rId11" Type="http://schemas.openxmlformats.org/officeDocument/2006/relationships/slide" Target="slide19.xml"/><Relationship Id="rId12" Type="http://schemas.openxmlformats.org/officeDocument/2006/relationships/slide" Target="slide19.xml"/><Relationship Id="rId13" Type="http://schemas.openxmlformats.org/officeDocument/2006/relationships/slide" Target="slide19.xml"/><Relationship Id="rId14" Type="http://schemas.openxmlformats.org/officeDocument/2006/relationships/slide" Target="slide20.xml"/><Relationship Id="rId15" Type="http://schemas.openxmlformats.org/officeDocument/2006/relationships/slide" Target="slide21.xml"/><Relationship Id="rId16" Type="http://schemas.openxmlformats.org/officeDocument/2006/relationships/slide" Target="slide22.xml"/><Relationship Id="rId17" Type="http://schemas.openxmlformats.org/officeDocument/2006/relationships/slide" Target="slide23.xml"/><Relationship Id="rId18" Type="http://schemas.openxmlformats.org/officeDocument/2006/relationships/slide" Target="slide24.xml"/><Relationship Id="rId19" Type="http://schemas.openxmlformats.org/officeDocument/2006/relationships/slide" Target="slide25.xml"/><Relationship Id="rId20" Type="http://schemas.openxmlformats.org/officeDocument/2006/relationships/slide" Target="slide25.xml"/><Relationship Id="rId21" Type="http://schemas.openxmlformats.org/officeDocument/2006/relationships/slide" Target="slide25.xml"/><Relationship Id="rId22" Type="http://schemas.openxmlformats.org/officeDocument/2006/relationships/slide" Target="slide25.xml"/><Relationship Id="rId23" Type="http://schemas.openxmlformats.org/officeDocument/2006/relationships/slide" Target="slide26.xml"/><Relationship Id="rId24" Type="http://schemas.openxmlformats.org/officeDocument/2006/relationships/slide" Target="slide26.xml"/><Relationship Id="rId25" Type="http://schemas.openxmlformats.org/officeDocument/2006/relationships/slide" Target="slide27.xml"/><Relationship Id="rId26" Type="http://schemas.openxmlformats.org/officeDocument/2006/relationships/slide" Target="slide27.xml"/><Relationship Id="rId27" Type="http://schemas.openxmlformats.org/officeDocument/2006/relationships/slide" Target="slide27.xml"/><Relationship Id="rId28" Type="http://schemas.openxmlformats.org/officeDocument/2006/relationships/slide" Target="slide27.xml"/><Relationship Id="rId29" Type="http://schemas.openxmlformats.org/officeDocument/2006/relationships/slide" Target="slide28.xml"/><Relationship Id="rId30" Type="http://schemas.openxmlformats.org/officeDocument/2006/relationships/slide" Target="slide28.xml"/><Relationship Id="rId31" Type="http://schemas.openxmlformats.org/officeDocument/2006/relationships/slide" Target="slide29.xml"/><Relationship Id="rId32" Type="http://schemas.openxmlformats.org/officeDocument/2006/relationships/slide" Target="slide29.xml"/><Relationship Id="rId33" Type="http://schemas.openxmlformats.org/officeDocument/2006/relationships/slide" Target="slide29.xml"/><Relationship Id="rId34" Type="http://schemas.openxmlformats.org/officeDocument/2006/relationships/slide" Target="slide30.xml"/><Relationship Id="rId35" Type="http://schemas.openxmlformats.org/officeDocument/2006/relationships/slide" Target="slide30.xml"/><Relationship Id="rId36" Type="http://schemas.openxmlformats.org/officeDocument/2006/relationships/slide" Target="slide31.xml"/><Relationship Id="rId1" Type="http://schemas.openxmlformats.org/officeDocument/2006/relationships/image" Target="../media/image-2-1.jpg"/><Relationship Id="rId2" Type="http://schemas.openxmlformats.org/officeDocument/2006/relationships/image" Target="../media/image-3-2.png"/><Relationship Id="rId3" Type="http://schemas.openxmlformats.org/officeDocument/2006/relationships/image" Target="../media/image-1-3.png"/><Relationship Id="rId37" Type="http://schemas.openxmlformats.org/officeDocument/2006/relationships/slideLayout" Target="../slideLayouts/slideLayout1.xml"/><Relationship Id="rId38" Type="http://schemas.openxmlformats.org/officeDocument/2006/relationships/notesSlide" Target="../notesSlides/notesSlide3.xml"/></Relationships>
</file>

<file path=ppt/slides/_rels/slide4.xml.rels><?xml version='1.0' encoding='UTF-8' standalone='yes'?>
<Relationships xmlns="http://schemas.openxmlformats.org/package/2006/relationships"><Relationship Id="rId4" Type="http://schemas.openxmlformats.org/officeDocument/2006/relationships/hyperlink" Target="https://looplabs.meme/" TargetMode="External"/><Relationship Id="rId1" Type="http://schemas.openxmlformats.org/officeDocument/2006/relationships/image" Target="../media/image-2-1.jpg"/><Relationship Id="rId2" Type="http://schemas.openxmlformats.org/officeDocument/2006/relationships/image" Target="../media/image-4-2.png"/><Relationship Id="rId3" Type="http://schemas.openxmlformats.org/officeDocument/2006/relationships/image" Target="../media/image-1-3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'1.0' encoding='UTF-8' standalone='yes'?>
<Relationships xmlns="http://schemas.openxmlformats.org/package/2006/relationships"><Relationship Id="rId4" Type="http://schemas.openxmlformats.org/officeDocument/2006/relationships/hyperlink" Target="https://looplabs.meme/" TargetMode="External"/><Relationship Id="rId1" Type="http://schemas.openxmlformats.org/officeDocument/2006/relationships/image" Target="../media/image-2-1.jp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'1.0' encoding='UTF-8' standalone='yes'?>
<Relationships xmlns="http://schemas.openxmlformats.org/package/2006/relationships"><Relationship Id="rId4" Type="http://schemas.openxmlformats.org/officeDocument/2006/relationships/hyperlink" Target="https://looplabs.meme/" TargetMode="External"/><Relationship Id="rId1" Type="http://schemas.openxmlformats.org/officeDocument/2006/relationships/image" Target="../media/image-2-1.jpg"/><Relationship Id="rId2" Type="http://schemas.openxmlformats.org/officeDocument/2006/relationships/image" Target="../media/image-4-2.png"/><Relationship Id="rId3" Type="http://schemas.openxmlformats.org/officeDocument/2006/relationships/image" Target="../media/image-1-3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'1.0' encoding='UTF-8' standalone='yes'?>
<Relationships xmlns="http://schemas.openxmlformats.org/package/2006/relationships"><Relationship Id="rId4" Type="http://schemas.openxmlformats.org/officeDocument/2006/relationships/hyperlink" Target="https://looplabs.meme/" TargetMode="External"/><Relationship Id="rId1" Type="http://schemas.openxmlformats.org/officeDocument/2006/relationships/image" Target="../media/image-2-1.jp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'1.0' encoding='UTF-8' standalone='yes'?>
<Relationships xmlns="http://schemas.openxmlformats.org/package/2006/relationships"><Relationship Id="rId4" Type="http://schemas.openxmlformats.org/officeDocument/2006/relationships/hyperlink" Target="https://looplabs.meme/" TargetMode="External"/><Relationship Id="rId1" Type="http://schemas.openxmlformats.org/officeDocument/2006/relationships/image" Target="../media/image-2-1.jpg"/><Relationship Id="rId2" Type="http://schemas.openxmlformats.org/officeDocument/2006/relationships/image" Target="../media/image-3-2.png"/><Relationship Id="rId3" Type="http://schemas.openxmlformats.org/officeDocument/2006/relationships/image" Target="../media/image-1-3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'1.0' encoding='UTF-8' standalone='yes'?>
<Relationships xmlns="http://schemas.openxmlformats.org/package/2006/relationships"><Relationship Id="rId4" Type="http://schemas.openxmlformats.org/officeDocument/2006/relationships/hyperlink" Target="https://looplabs.meme/" TargetMode="External"/><Relationship Id="rId1" Type="http://schemas.openxmlformats.org/officeDocument/2006/relationships/image" Target="../media/image-2-1.jp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'1.0' encoding='UTF-8' standalone='yes'?>
<Relationships xmlns="http://schemas.openxmlformats.org/package/2006/relationships"><Relationship Id="rId4" Type="http://schemas.openxmlformats.org/officeDocument/2006/relationships/hyperlink" Target="https://looplabs.meme/" TargetMode="External"/><Relationship Id="rId1" Type="http://schemas.openxmlformats.org/officeDocument/2006/relationships/image" Target="../media/image-2-1.jpg"/><Relationship Id="rId2" Type="http://schemas.openxmlformats.org/officeDocument/2006/relationships/image" Target="../media/image-4-2.png"/><Relationship Id="rId3" Type="http://schemas.openxmlformats.org/officeDocument/2006/relationships/image" Target="../media/image-1-3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'1.0' encoding='UTF-8' standalone='yes'?>
<Relationships xmlns="http://schemas.openxmlformats.org/package/2006/relationships"><Relationship Id="rId4" Type="http://schemas.openxmlformats.org/officeDocument/2006/relationships/hyperlink" Target="https://looplabs.meme/" TargetMode="External"/><Relationship Id="rId1" Type="http://schemas.openxmlformats.org/officeDocument/2006/relationships/image" Target="../media/image-2-1.jpg"/><Relationship Id="rId2" Type="http://schemas.openxmlformats.org/officeDocument/2006/relationships/image" Target="../media/image-3-2.png"/><Relationship Id="rId3" Type="http://schemas.openxmlformats.org/officeDocument/2006/relationships/image" Target="../media/image-1-3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'1.0' encoding='UTF-8' standalone='yes'?>
<Relationships xmlns="http://schemas.openxmlformats.org/package/2006/relationships"><Relationship Id="rId4" Type="http://schemas.openxmlformats.org/officeDocument/2006/relationships/hyperlink" Target="https://looplabs.meme/" TargetMode="External"/><Relationship Id="rId1" Type="http://schemas.openxmlformats.org/officeDocument/2006/relationships/image" Target="../media/image-2-1.jp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'1.0' encoding='UTF-8' standalone='yes'?>
<Relationships xmlns="http://schemas.openxmlformats.org/package/2006/relationships"><Relationship Id="rId4" Type="http://schemas.openxmlformats.org/officeDocument/2006/relationships/hyperlink" Target="https://looplabs.meme/" TargetMode="External"/><Relationship Id="rId1" Type="http://schemas.openxmlformats.org/officeDocument/2006/relationships/image" Target="../media/image-2-1.jpg"/><Relationship Id="rId2" Type="http://schemas.openxmlformats.org/officeDocument/2006/relationships/image" Target="../media/image-4-2.png"/><Relationship Id="rId3" Type="http://schemas.openxmlformats.org/officeDocument/2006/relationships/image" Target="../media/image-1-3.png"/><Relationship Id="rId5" Type="http://schemas.openxmlformats.org/officeDocument/2006/relationships/image" Target="../media/image-1-5.png"/><Relationship Id="rId6" Type="http://schemas.openxmlformats.org/officeDocument/2006/relationships/image" Target="../media/image-13-5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3.xml"/></Relationships>
</file>

<file path=ppt/slides/_rels/slide14.xml.rels><?xml version='1.0' encoding='UTF-8' standalone='yes'?>
<Relationships xmlns="http://schemas.openxmlformats.org/package/2006/relationships"><Relationship Id="rId4" Type="http://schemas.openxmlformats.org/officeDocument/2006/relationships/hyperlink" Target="https://looplabs.meme/" TargetMode="External"/><Relationship Id="rId1" Type="http://schemas.openxmlformats.org/officeDocument/2006/relationships/image" Target="../media/image-2-1.jp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'1.0' encoding='UTF-8' standalone='yes'?>
<Relationships xmlns="http://schemas.openxmlformats.org/package/2006/relationships"><Relationship Id="rId4" Type="http://schemas.openxmlformats.org/officeDocument/2006/relationships/hyperlink" Target="https://looplabs.meme/" TargetMode="External"/><Relationship Id="rId1" Type="http://schemas.openxmlformats.org/officeDocument/2006/relationships/image" Target="../media/image-2-1.jpg"/><Relationship Id="rId2" Type="http://schemas.openxmlformats.org/officeDocument/2006/relationships/image" Target="../media/image-3-2.png"/><Relationship Id="rId3" Type="http://schemas.openxmlformats.org/officeDocument/2006/relationships/image" Target="../media/image-1-3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'1.0' encoding='UTF-8' standalone='yes'?>
<Relationships xmlns="http://schemas.openxmlformats.org/package/2006/relationships"><Relationship Id="rId4" Type="http://schemas.openxmlformats.org/officeDocument/2006/relationships/hyperlink" Target="https://looplabs.meme/" TargetMode="External"/><Relationship Id="rId1" Type="http://schemas.openxmlformats.org/officeDocument/2006/relationships/image" Target="../media/image-2-1.jpg"/><Relationship Id="rId2" Type="http://schemas.openxmlformats.org/officeDocument/2006/relationships/image" Target="../media/image-4-2.png"/><Relationship Id="rId3" Type="http://schemas.openxmlformats.org/officeDocument/2006/relationships/image" Target="../media/image-1-3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'1.0' encoding='UTF-8' standalone='yes'?>
<Relationships xmlns="http://schemas.openxmlformats.org/package/2006/relationships"><Relationship Id="rId4" Type="http://schemas.openxmlformats.org/officeDocument/2006/relationships/hyperlink" Target="https://looplabs.meme/" TargetMode="External"/><Relationship Id="rId1" Type="http://schemas.openxmlformats.org/officeDocument/2006/relationships/image" Target="../media/image-2-1.jp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'1.0' encoding='UTF-8' standalone='yes'?>
<Relationships xmlns="http://schemas.openxmlformats.org/package/2006/relationships"><Relationship Id="rId4" Type="http://schemas.openxmlformats.org/officeDocument/2006/relationships/hyperlink" Target="https://looplabs.meme/" TargetMode="External"/><Relationship Id="rId1" Type="http://schemas.openxmlformats.org/officeDocument/2006/relationships/image" Target="../media/image-2-1.jpg"/><Relationship Id="rId2" Type="http://schemas.openxmlformats.org/officeDocument/2006/relationships/image" Target="../media/image-3-2.png"/><Relationship Id="rId3" Type="http://schemas.openxmlformats.org/officeDocument/2006/relationships/image" Target="../media/image-1-3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'1.0' encoding='UTF-8' standalone='yes'?>
<Relationships xmlns="http://schemas.openxmlformats.org/package/2006/relationships"><Relationship Id="rId4" Type="http://schemas.openxmlformats.org/officeDocument/2006/relationships/hyperlink" Target="https://looplabs.meme/" TargetMode="External"/><Relationship Id="rId1" Type="http://schemas.openxmlformats.org/officeDocument/2006/relationships/image" Target="../media/image-2-1.jpg"/><Relationship Id="rId2" Type="http://schemas.openxmlformats.org/officeDocument/2006/relationships/image" Target="../media/image-3-2.png"/><Relationship Id="rId3" Type="http://schemas.openxmlformats.org/officeDocument/2006/relationships/image" Target="../media/image-1-3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'1.0' encoding='UTF-8' standalone='yes'?>
<Relationships xmlns="http://schemas.openxmlformats.org/package/2006/relationships"><Relationship Id="rId4" Type="http://schemas.openxmlformats.org/officeDocument/2006/relationships/hyperlink" Target="https://looplabs.meme/" TargetMode="External"/><Relationship Id="rId1" Type="http://schemas.openxmlformats.org/officeDocument/2006/relationships/image" Target="../media/image-2-1.jp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0.xml"/></Relationships>
</file>

<file path=ppt/slides/_rels/slide21.xml.rels><?xml version='1.0' encoding='UTF-8' standalone='yes'?>
<Relationships xmlns="http://schemas.openxmlformats.org/package/2006/relationships"><Relationship Id="rId4" Type="http://schemas.openxmlformats.org/officeDocument/2006/relationships/hyperlink" Target="https://looplabs.meme/" TargetMode="External"/><Relationship Id="rId1" Type="http://schemas.openxmlformats.org/officeDocument/2006/relationships/image" Target="../media/image-2-1.jpg"/><Relationship Id="rId2" Type="http://schemas.openxmlformats.org/officeDocument/2006/relationships/image" Target="../media/image-3-2.png"/><Relationship Id="rId3" Type="http://schemas.openxmlformats.org/officeDocument/2006/relationships/image" Target="../media/image-1-3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1.xml"/></Relationships>
</file>

<file path=ppt/slides/_rels/slide22.xml.rels><?xml version='1.0' encoding='UTF-8' standalone='yes'?>
<Relationships xmlns="http://schemas.openxmlformats.org/package/2006/relationships"><Relationship Id="rId4" Type="http://schemas.openxmlformats.org/officeDocument/2006/relationships/hyperlink" Target="https://looplabs.meme/" TargetMode="External"/><Relationship Id="rId1" Type="http://schemas.openxmlformats.org/officeDocument/2006/relationships/image" Target="../media/image-2-1.jp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2.xml"/></Relationships>
</file>

<file path=ppt/slides/_rels/slide23.xml.rels><?xml version='1.0' encoding='UTF-8' standalone='yes'?>
<Relationships xmlns="http://schemas.openxmlformats.org/package/2006/relationships"><Relationship Id="rId4" Type="http://schemas.openxmlformats.org/officeDocument/2006/relationships/hyperlink" Target="https://looplabs.meme/" TargetMode="External"/><Relationship Id="rId1" Type="http://schemas.openxmlformats.org/officeDocument/2006/relationships/image" Target="../media/image-2-1.jpg"/><Relationship Id="rId2" Type="http://schemas.openxmlformats.org/officeDocument/2006/relationships/image" Target="../media/image-3-2.png"/><Relationship Id="rId3" Type="http://schemas.openxmlformats.org/officeDocument/2006/relationships/image" Target="../media/image-1-3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3.xml"/></Relationships>
</file>

<file path=ppt/slides/_rels/slide24.xml.rels><?xml version='1.0' encoding='UTF-8' standalone='yes'?>
<Relationships xmlns="http://schemas.openxmlformats.org/package/2006/relationships"><Relationship Id="rId4" Type="http://schemas.openxmlformats.org/officeDocument/2006/relationships/hyperlink" Target="https://looplabs.meme/" TargetMode="External"/><Relationship Id="rId1" Type="http://schemas.openxmlformats.org/officeDocument/2006/relationships/image" Target="../media/image-2-1.jpg"/><Relationship Id="rId2" Type="http://schemas.openxmlformats.org/officeDocument/2006/relationships/image" Target="../media/image-4-2.png"/><Relationship Id="rId3" Type="http://schemas.openxmlformats.org/officeDocument/2006/relationships/image" Target="../media/image-1-3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4.xml"/></Relationships>
</file>

<file path=ppt/slides/_rels/slide25.xml.rels><?xml version='1.0' encoding='UTF-8' standalone='yes'?>
<Relationships xmlns="http://schemas.openxmlformats.org/package/2006/relationships"><Relationship Id="rId4" Type="http://schemas.openxmlformats.org/officeDocument/2006/relationships/hyperlink" Target="https://looplabs.meme/" TargetMode="External"/><Relationship Id="rId1" Type="http://schemas.openxmlformats.org/officeDocument/2006/relationships/image" Target="../media/image-2-1.jp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5.xml"/></Relationships>
</file>

<file path=ppt/slides/_rels/slide26.xml.rels><?xml version='1.0' encoding='UTF-8' standalone='yes'?>
<Relationships xmlns="http://schemas.openxmlformats.org/package/2006/relationships"><Relationship Id="rId4" Type="http://schemas.openxmlformats.org/officeDocument/2006/relationships/hyperlink" Target="https://looplabs.meme/" TargetMode="External"/><Relationship Id="rId1" Type="http://schemas.openxmlformats.org/officeDocument/2006/relationships/image" Target="../media/image-2-1.jpg"/><Relationship Id="rId2" Type="http://schemas.openxmlformats.org/officeDocument/2006/relationships/image" Target="../media/image-3-2.png"/><Relationship Id="rId3" Type="http://schemas.openxmlformats.org/officeDocument/2006/relationships/image" Target="../media/image-1-3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6.xml"/></Relationships>
</file>

<file path=ppt/slides/_rels/slide27.xml.rels><?xml version='1.0' encoding='UTF-8' standalone='yes'?>
<Relationships xmlns="http://schemas.openxmlformats.org/package/2006/relationships"><Relationship Id="rId4" Type="http://schemas.openxmlformats.org/officeDocument/2006/relationships/hyperlink" Target="https://looplabs.meme/" TargetMode="External"/><Relationship Id="rId1" Type="http://schemas.openxmlformats.org/officeDocument/2006/relationships/image" Target="../media/image-2-1.jpg"/><Relationship Id="rId2" Type="http://schemas.openxmlformats.org/officeDocument/2006/relationships/image" Target="../media/image-4-2.png"/><Relationship Id="rId3" Type="http://schemas.openxmlformats.org/officeDocument/2006/relationships/image" Target="../media/image-1-3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7.xml"/></Relationships>
</file>

<file path=ppt/slides/_rels/slide28.xml.rels><?xml version='1.0' encoding='UTF-8' standalone='yes'?>
<Relationships xmlns="http://schemas.openxmlformats.org/package/2006/relationships"><Relationship Id="rId4" Type="http://schemas.openxmlformats.org/officeDocument/2006/relationships/hyperlink" Target="https://looplabs.meme/" TargetMode="External"/><Relationship Id="rId1" Type="http://schemas.openxmlformats.org/officeDocument/2006/relationships/image" Target="../media/image-2-1.jp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8.xml"/></Relationships>
</file>

<file path=ppt/slides/_rels/slide29.xml.rels><?xml version='1.0' encoding='UTF-8' standalone='yes'?>
<Relationships xmlns="http://schemas.openxmlformats.org/package/2006/relationships"><Relationship Id="rId4" Type="http://schemas.openxmlformats.org/officeDocument/2006/relationships/hyperlink" Target="https://looplabs.meme/" TargetMode="External"/><Relationship Id="rId1" Type="http://schemas.openxmlformats.org/officeDocument/2006/relationships/image" Target="../media/image-2-1.jpg"/><Relationship Id="rId2" Type="http://schemas.openxmlformats.org/officeDocument/2006/relationships/image" Target="../media/image-3-2.png"/><Relationship Id="rId3" Type="http://schemas.openxmlformats.org/officeDocument/2006/relationships/image" Target="../media/image-1-3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9.xml"/></Relationships>
</file>

<file path=ppt/slides/_rels/slide30.xml.rels><?xml version='1.0' encoding='UTF-8' standalone='yes'?>
<Relationships xmlns="http://schemas.openxmlformats.org/package/2006/relationships"><Relationship Id="rId4" Type="http://schemas.openxmlformats.org/officeDocument/2006/relationships/hyperlink" Target="https://looplabs.meme/" TargetMode="External"/><Relationship Id="rId1" Type="http://schemas.openxmlformats.org/officeDocument/2006/relationships/image" Target="../media/image-2-1.jp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0.xml"/></Relationships>
</file>

<file path=ppt/slides/_rels/slide31.xml.rels><?xml version='1.0' encoding='UTF-8' standalone='yes'?>
<Relationships xmlns="http://schemas.openxmlformats.org/package/2006/relationships"><Relationship Id="rId4" Type="http://schemas.openxmlformats.org/officeDocument/2006/relationships/hyperlink" Target="https://looplabs.meme/" TargetMode="External"/><Relationship Id="rId1" Type="http://schemas.openxmlformats.org/officeDocument/2006/relationships/image" Target="../media/image-2-1.jpg"/><Relationship Id="rId2" Type="http://schemas.openxmlformats.org/officeDocument/2006/relationships/image" Target="../media/image-3-2.png"/><Relationship Id="rId3" Type="http://schemas.openxmlformats.org/officeDocument/2006/relationships/image" Target="../media/image-1-3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1.xml"/></Relationships>
</file>

<file path=ppt/slides/_rels/slide32.xml.rels><?xml version='1.0' encoding='UTF-8' standalone='yes'?>
<Relationships xmlns="http://schemas.openxmlformats.org/package/2006/relationships"><Relationship Id="rId5" Type="http://schemas.openxmlformats.org/officeDocument/2006/relationships/hyperlink" Target="https://looplabs.meme/" TargetMode="External"/><Relationship Id="rId1" Type="http://schemas.openxmlformats.org/officeDocument/2006/relationships/image" Target="../media/image-1-1.jpg"/><Relationship Id="rId2" Type="http://schemas.openxmlformats.org/officeDocument/2006/relationships/image" Target="../media/image-1-3.png"/><Relationship Id="rId3" Type="http://schemas.openxmlformats.org/officeDocument/2006/relationships/image" Target="../media/image-3-2.png"/><Relationship Id="rId4" Type="http://schemas.openxmlformats.org/officeDocument/2006/relationships/image" Target="../media/image-32-4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E0F1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data/loop_whitepaper_work/assets/urban_bg.jp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7560000" cy="10692000"/>
          </a:xfrm>
          <a:prstGeom prst="rect">
            <a:avLst/>
          </a:prstGeom>
        </p:spPr>
      </p:pic>
      <p:pic>
        <p:nvPicPr>
          <p:cNvPr id="3" name="Image 1" descr="/mnt/data/loop_whitepaper_work/assets/crown_wm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98848" y="822960"/>
            <a:ext cx="2788920" cy="2359152"/>
          </a:xfrm>
          <a:prstGeom prst="rect">
            <a:avLst/>
          </a:prstGeom>
        </p:spPr>
      </p:pic>
      <p:pic>
        <p:nvPicPr>
          <p:cNvPr id="4" name="Image 2" descr="/mnt/data/loop_whitepaper_work/assets/wordmark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5479" y="320040"/>
            <a:ext cx="909866" cy="640080"/>
          </a:xfrm>
          <a:prstGeom prst="rect">
            <a:avLst/>
          </a:prstGeom>
        </p:spPr>
      </p:pic>
      <p:sp>
        <p:nvSpPr>
          <p:cNvPr id="5" name="Text 0"/>
          <p:cNvSpPr/>
          <p:nvPr/>
        </p:nvSpPr>
        <p:spPr>
          <a:xfrm>
            <a:off x="1929384" y="603504"/>
            <a:ext cx="448056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4000"/>
              </a:lnSpc>
              <a:buNone/>
            </a:pPr>
            <a:r>
              <a:rPr lang="en-US" sz="1000" spc="180" kern="0" dirty="0">
                <a:solidFill>
                  <a:srgbClr val="F4F4EC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LOOP WHITE PAPER</a:t>
            </a:r>
            <a:endParaRPr lang="en-US" sz="1000" dirty="0"/>
          </a:p>
        </p:txBody>
      </p:sp>
      <p:sp>
        <p:nvSpPr>
          <p:cNvPr id="6" name="Text 1"/>
          <p:cNvSpPr/>
          <p:nvPr/>
        </p:nvSpPr>
        <p:spPr>
          <a:xfrm>
            <a:off x="6172200" y="612648"/>
            <a:ext cx="804672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4000"/>
              </a:lnSpc>
              <a:buNone/>
            </a:pPr>
            <a:r>
              <a:rPr lang="en-US" sz="870" spc="180" kern="0" dirty="0">
                <a:solidFill>
                  <a:srgbClr val="E6F6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2026.10</a:t>
            </a:r>
            <a:endParaRPr lang="en-US" sz="870" dirty="0"/>
          </a:p>
        </p:txBody>
      </p:sp>
      <p:sp>
        <p:nvSpPr>
          <p:cNvPr id="7" name="Text 2"/>
          <p:cNvSpPr/>
          <p:nvPr/>
        </p:nvSpPr>
        <p:spPr>
          <a:xfrm>
            <a:off x="530352" y="1115568"/>
            <a:ext cx="3931920" cy="8961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4000"/>
              </a:lnSpc>
              <a:buNone/>
            </a:pPr>
            <a:r>
              <a:rPr lang="en-US" sz="6500" b="1" spc="-200" kern="0" dirty="0">
                <a:solidFill>
                  <a:srgbClr val="F4F4EC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LOOP</a:t>
            </a:r>
            <a:endParaRPr lang="en-US" sz="6500" dirty="0"/>
          </a:p>
        </p:txBody>
      </p:sp>
      <p:sp>
        <p:nvSpPr>
          <p:cNvPr id="8" name="Text 3"/>
          <p:cNvSpPr/>
          <p:nvPr/>
        </p:nvSpPr>
        <p:spPr>
          <a:xfrm>
            <a:off x="530352" y="1975104"/>
            <a:ext cx="5029200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4000"/>
              </a:lnSpc>
              <a:buNone/>
            </a:pPr>
            <a:r>
              <a:rPr lang="en-US" sz="4800" b="1" dirty="0">
                <a:solidFill>
                  <a:srgbClr val="F4F4EC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白皮书</a:t>
            </a:r>
            <a:endParaRPr lang="en-US" sz="4800" dirty="0"/>
          </a:p>
        </p:txBody>
      </p:sp>
      <p:sp>
        <p:nvSpPr>
          <p:cNvPr id="9" name="Shape 4"/>
          <p:cNvSpPr/>
          <p:nvPr/>
        </p:nvSpPr>
        <p:spPr>
          <a:xfrm>
            <a:off x="530352" y="2871216"/>
            <a:ext cx="1481328" cy="0"/>
          </a:xfrm>
          <a:prstGeom prst="line">
            <a:avLst/>
          </a:prstGeom>
          <a:noFill/>
          <a:ln w="63500">
            <a:solidFill>
              <a:srgbClr val="E6F600"/>
            </a:solidFill>
            <a:prstDash val="solid"/>
            <a:headEnd type="none"/>
            <a:tailEnd type="none"/>
          </a:ln>
        </p:spPr>
      </p:sp>
      <p:sp>
        <p:nvSpPr>
          <p:cNvPr id="10" name="Shape 5"/>
          <p:cNvSpPr/>
          <p:nvPr/>
        </p:nvSpPr>
        <p:spPr>
          <a:xfrm>
            <a:off x="1627632" y="2944368"/>
            <a:ext cx="1069848" cy="0"/>
          </a:xfrm>
          <a:prstGeom prst="line">
            <a:avLst/>
          </a:prstGeom>
          <a:noFill/>
          <a:ln w="38100">
            <a:solidFill>
              <a:srgbClr val="B442F5"/>
            </a:solidFill>
            <a:prstDash val="solid"/>
            <a:headEnd type="none"/>
            <a:tailEnd type="none"/>
          </a:ln>
        </p:spPr>
      </p:sp>
      <p:sp>
        <p:nvSpPr>
          <p:cNvPr id="11" name="Text 6"/>
          <p:cNvSpPr/>
          <p:nvPr/>
        </p:nvSpPr>
        <p:spPr>
          <a:xfrm>
            <a:off x="530352" y="3200400"/>
            <a:ext cx="6499296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4000"/>
              </a:lnSpc>
              <a:buNone/>
            </a:pPr>
            <a:r>
              <a:rPr lang="en-US" sz="2500" b="1" dirty="0">
                <a:solidFill>
                  <a:srgbClr val="E6F600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是时候，让加密重归社区了。</a:t>
            </a:r>
            <a:endParaRPr lang="en-US" sz="2500" dirty="0"/>
          </a:p>
        </p:txBody>
      </p:sp>
      <p:sp>
        <p:nvSpPr>
          <p:cNvPr id="12" name="Text 7"/>
          <p:cNvSpPr/>
          <p:nvPr/>
        </p:nvSpPr>
        <p:spPr>
          <a:xfrm>
            <a:off x="530352" y="3877056"/>
            <a:ext cx="6499296" cy="57251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0000"/>
              </a:lnSpc>
              <a:buNone/>
            </a:pPr>
            <a:r>
              <a:rPr lang="en-US" sz="1520" dirty="0">
                <a:solidFill>
                  <a:srgbClr val="F4F4EC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在 BNB Chain 上构建 USD1 超级 MEME 社区</a:t>
            </a:r>
            <a:endParaRPr lang="en-US" sz="1520" dirty="0"/>
          </a:p>
          <a:p>
            <a:pPr indent="0" marL="0">
              <a:lnSpc>
                <a:spcPct val="110000"/>
              </a:lnSpc>
              <a:buNone/>
            </a:pPr>
            <a:r>
              <a:rPr lang="en-US" sz="1520" dirty="0">
                <a:solidFill>
                  <a:srgbClr val="F4F4EC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社区共识、精品发行与可编程经济机制。</a:t>
            </a:r>
            <a:endParaRPr lang="en-US" sz="1520" dirty="0"/>
          </a:p>
        </p:txBody>
      </p:sp>
      <p:pic>
        <p:nvPicPr>
          <p:cNvPr id="13" name="Image 3" descr="/mnt/data/loop_whitepaper_work/assets/street_floor.jp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8823960"/>
            <a:ext cx="7560000" cy="1554480"/>
          </a:xfrm>
          <a:prstGeom prst="rect">
            <a:avLst/>
          </a:prstGeom>
        </p:spPr>
      </p:pic>
      <p:sp>
        <p:nvSpPr>
          <p:cNvPr id="14" name="Shape 8"/>
          <p:cNvSpPr/>
          <p:nvPr/>
        </p:nvSpPr>
        <p:spPr>
          <a:xfrm>
            <a:off x="0" y="8796528"/>
            <a:ext cx="7560000" cy="1627632"/>
          </a:xfrm>
          <a:prstGeom prst="rect">
            <a:avLst/>
          </a:prstGeom>
          <a:solidFill>
            <a:srgbClr val="0E0F12">
              <a:alpha val="60000"/>
            </a:srgbClr>
          </a:solidFill>
          <a:ln w="12700">
            <a:solidFill>
              <a:srgbClr val="0E0F12"/>
            </a:solidFill>
            <a:prstDash val="solid"/>
          </a:ln>
        </p:spPr>
      </p:sp>
      <p:pic>
        <p:nvPicPr>
          <p:cNvPr id="15" name="Image 4" descr="/mnt/data/loop_whitepaper_work/assets/mascot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771216" y="4572000"/>
            <a:ext cx="4924912" cy="5349240"/>
          </a:xfrm>
          <a:prstGeom prst="rect">
            <a:avLst/>
          </a:prstGeom>
        </p:spPr>
      </p:pic>
      <p:sp>
        <p:nvSpPr>
          <p:cNvPr id="16" name="Text 9"/>
          <p:cNvSpPr/>
          <p:nvPr/>
        </p:nvSpPr>
        <p:spPr>
          <a:xfrm>
            <a:off x="530352" y="6108192"/>
            <a:ext cx="1280160" cy="107899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90000"/>
              </a:lnSpc>
              <a:buNone/>
            </a:pPr>
            <a:r>
              <a:rPr lang="en-US" sz="920" spc="180" kern="0" dirty="0">
                <a:solidFill>
                  <a:srgbClr val="A2A5A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PEOPLE</a:t>
            </a:r>
            <a:endParaRPr lang="en-US" sz="920" dirty="0"/>
          </a:p>
          <a:p>
            <a:pPr indent="0" marL="0">
              <a:lnSpc>
                <a:spcPct val="190000"/>
              </a:lnSpc>
              <a:buNone/>
            </a:pPr>
            <a:r>
              <a:rPr lang="en-US" sz="920" spc="180" kern="0" dirty="0">
                <a:solidFill>
                  <a:srgbClr val="A2A5A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COMMUNITY</a:t>
            </a:r>
            <a:endParaRPr lang="en-US" sz="920" dirty="0"/>
          </a:p>
          <a:p>
            <a:pPr indent="0" marL="0">
              <a:lnSpc>
                <a:spcPct val="190000"/>
              </a:lnSpc>
              <a:buNone/>
            </a:pPr>
            <a:r>
              <a:rPr lang="en-US" sz="920" spc="180" kern="0" dirty="0">
                <a:solidFill>
                  <a:srgbClr val="A2A5A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CULTURE</a:t>
            </a:r>
            <a:endParaRPr lang="en-US" sz="920" dirty="0"/>
          </a:p>
          <a:p>
            <a:pPr indent="0" marL="0">
              <a:lnSpc>
                <a:spcPct val="190000"/>
              </a:lnSpc>
              <a:buNone/>
            </a:pPr>
            <a:r>
              <a:rPr lang="en-US" sz="920" spc="180" kern="0" dirty="0">
                <a:solidFill>
                  <a:srgbClr val="A2A5A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INFINITY</a:t>
            </a:r>
            <a:endParaRPr lang="en-US" sz="920" dirty="0"/>
          </a:p>
        </p:txBody>
      </p:sp>
      <p:sp>
        <p:nvSpPr>
          <p:cNvPr id="17" name="Shape 10"/>
          <p:cNvSpPr/>
          <p:nvPr/>
        </p:nvSpPr>
        <p:spPr>
          <a:xfrm>
            <a:off x="530352" y="7424928"/>
            <a:ext cx="566928" cy="36576"/>
          </a:xfrm>
          <a:prstGeom prst="rect">
            <a:avLst/>
          </a:prstGeom>
          <a:solidFill>
            <a:srgbClr val="E6F600"/>
          </a:solidFill>
          <a:ln w="12700">
            <a:solidFill>
              <a:srgbClr val="E6F600"/>
            </a:solidFill>
            <a:prstDash val="solid"/>
          </a:ln>
        </p:spPr>
      </p:sp>
      <p:sp>
        <p:nvSpPr>
          <p:cNvPr id="18" name="Text 11"/>
          <p:cNvSpPr/>
          <p:nvPr/>
        </p:nvSpPr>
        <p:spPr>
          <a:xfrm>
            <a:off x="530352" y="7717536"/>
            <a:ext cx="173736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60000"/>
              </a:lnSpc>
              <a:buNone/>
            </a:pPr>
            <a:r>
              <a:rPr lang="en-US" sz="860" spc="180" kern="0" dirty="0">
                <a:solidFill>
                  <a:srgbClr val="F4F4EC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GOOD PEOPLE</a:t>
            </a:r>
            <a:endParaRPr lang="en-US" sz="860" dirty="0"/>
          </a:p>
          <a:p>
            <a:pPr indent="0" marL="0">
              <a:lnSpc>
                <a:spcPct val="160000"/>
              </a:lnSpc>
              <a:buNone/>
            </a:pPr>
            <a:r>
              <a:rPr lang="en-US" sz="860" spc="180" kern="0" dirty="0">
                <a:solidFill>
                  <a:srgbClr val="F4F4EC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BIGGER LOOPS</a:t>
            </a:r>
            <a:endParaRPr lang="en-US" sz="860" dirty="0"/>
          </a:p>
        </p:txBody>
      </p:sp>
      <p:sp>
        <p:nvSpPr>
          <p:cNvPr id="19" name="Shape 12"/>
          <p:cNvSpPr/>
          <p:nvPr/>
        </p:nvSpPr>
        <p:spPr>
          <a:xfrm>
            <a:off x="0" y="9912096"/>
            <a:ext cx="7560000" cy="777240"/>
          </a:xfrm>
          <a:prstGeom prst="rect">
            <a:avLst/>
          </a:prstGeom>
          <a:solidFill>
            <a:srgbClr val="0E0F12">
              <a:alpha val="90000"/>
            </a:srgbClr>
          </a:solidFill>
          <a:ln w="12700">
            <a:solidFill>
              <a:srgbClr val="0E0F12"/>
            </a:solidFill>
            <a:prstDash val="solid"/>
          </a:ln>
        </p:spPr>
      </p:sp>
      <p:sp>
        <p:nvSpPr>
          <p:cNvPr id="20" name="Text 13"/>
          <p:cNvSpPr/>
          <p:nvPr/>
        </p:nvSpPr>
        <p:spPr>
          <a:xfrm>
            <a:off x="530352" y="10058400"/>
            <a:ext cx="6499296" cy="2834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24000"/>
              </a:lnSpc>
              <a:buNone/>
            </a:pPr>
            <a:r>
              <a:rPr lang="en-US" sz="1000" dirty="0">
                <a:solidFill>
                  <a:srgbClr val="F4F4EC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社区共识  /  精品发射  /  持仓挖矿  /  NFT 权益  /  HOOK 创新  /  公益共建</a:t>
            </a:r>
            <a:endParaRPr lang="en-US" sz="1000" dirty="0"/>
          </a:p>
        </p:txBody>
      </p:sp>
      <p:sp>
        <p:nvSpPr>
          <p:cNvPr id="21" name="Text 14">
            <a:hlinkClick r:id="rId6" tooltip=""/>
          </p:cNvPr>
          <p:cNvSpPr/>
          <p:nvPr/>
        </p:nvSpPr>
        <p:spPr>
          <a:xfrm>
            <a:off x="530352" y="10433304"/>
            <a:ext cx="649929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24000"/>
              </a:lnSpc>
              <a:buNone/>
            </a:pPr>
            <a:r>
              <a:rPr lang="en-US" sz="900" u="sng" spc="180" kern="0" dirty="0">
                <a:solidFill>
                  <a:srgbClr val="E6F600"/>
                </a:solidFill>
                <a:latin typeface="Inter" pitchFamily="34" charset="0"/>
                <a:ea typeface="Inter" pitchFamily="34" charset="-122"/>
                <a:cs typeface="Inter" pitchFamily="34" charset="-120"/>
                <a:hlinkClick r:id="rId6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LOOPLABS.MEME</a:t>
            </a:r>
            <a:endParaRPr lang="en-US" sz="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0E0F1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data/loop_whitepaper_work/assets/body_bg.jp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7560000" cy="10692000"/>
          </a:xfrm>
          <a:prstGeom prst="rect">
            <a:avLst/>
          </a:prstGeom>
        </p:spPr>
      </p:pic>
      <p:pic>
        <p:nvPicPr>
          <p:cNvPr id="3" name="Image 1" descr="/mnt/data/loop_whitepaper_work/assets/crown_wm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05656" y="1166406"/>
            <a:ext cx="3081528" cy="2604947"/>
          </a:xfrm>
          <a:prstGeom prst="rect">
            <a:avLst/>
          </a:prstGeom>
        </p:spPr>
      </p:pic>
      <p:pic>
        <p:nvPicPr>
          <p:cNvPr id="4" name="Image 2" descr="/mnt/data/loop_whitepaper_work/assets/wordmark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9951" y="228600"/>
            <a:ext cx="688898" cy="484632"/>
          </a:xfrm>
          <a:prstGeom prst="rect">
            <a:avLst/>
          </a:prstGeom>
        </p:spPr>
      </p:pic>
      <p:sp>
        <p:nvSpPr>
          <p:cNvPr id="5" name="Text 0"/>
          <p:cNvSpPr/>
          <p:nvPr/>
        </p:nvSpPr>
        <p:spPr>
          <a:xfrm>
            <a:off x="1517904" y="438912"/>
            <a:ext cx="4389120" cy="1737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4000"/>
              </a:lnSpc>
              <a:buNone/>
            </a:pPr>
            <a:r>
              <a:rPr lang="en-US" sz="840" spc="180" kern="0" dirty="0">
                <a:solidFill>
                  <a:srgbClr val="A2A5A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WHITE PAPER  /  2026.10</a:t>
            </a:r>
            <a:endParaRPr lang="en-US" sz="840" dirty="0"/>
          </a:p>
        </p:txBody>
      </p:sp>
      <p:sp>
        <p:nvSpPr>
          <p:cNvPr id="6" name="Shape 1"/>
          <p:cNvSpPr/>
          <p:nvPr/>
        </p:nvSpPr>
        <p:spPr>
          <a:xfrm>
            <a:off x="530352" y="822960"/>
            <a:ext cx="6499296" cy="0"/>
          </a:xfrm>
          <a:prstGeom prst="line">
            <a:avLst/>
          </a:prstGeom>
          <a:noFill/>
          <a:ln w="8890">
            <a:solidFill>
              <a:srgbClr val="353840"/>
            </a:solidFill>
            <a:prstDash val="solid"/>
            <a:headEnd type="none"/>
            <a:tailEnd type="none"/>
          </a:ln>
        </p:spPr>
      </p:sp>
      <p:sp>
        <p:nvSpPr>
          <p:cNvPr id="7" name="Text 2"/>
          <p:cNvSpPr/>
          <p:nvPr/>
        </p:nvSpPr>
        <p:spPr>
          <a:xfrm>
            <a:off x="530352" y="1014984"/>
            <a:ext cx="5760720" cy="2103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4000"/>
              </a:lnSpc>
              <a:buNone/>
            </a:pPr>
            <a:r>
              <a:rPr lang="en-US" sz="900" spc="180" kern="0" dirty="0">
                <a:solidFill>
                  <a:srgbClr val="E6F6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CONTENTS</a:t>
            </a:r>
            <a:endParaRPr lang="en-US" sz="900" dirty="0"/>
          </a:p>
        </p:txBody>
      </p:sp>
      <p:sp>
        <p:nvSpPr>
          <p:cNvPr id="8" name="Text 3"/>
          <p:cNvSpPr/>
          <p:nvPr/>
        </p:nvSpPr>
        <p:spPr>
          <a:xfrm>
            <a:off x="530352" y="1444752"/>
            <a:ext cx="6499296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4000"/>
              </a:lnSpc>
              <a:buNone/>
            </a:pPr>
            <a:r>
              <a:rPr lang="en-US" sz="2900" b="1" dirty="0">
                <a:solidFill>
                  <a:srgbClr val="F4F4EC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目录 · 生态与参与</a:t>
            </a:r>
            <a:endParaRPr lang="en-US" sz="2900" dirty="0"/>
          </a:p>
        </p:txBody>
      </p:sp>
      <p:sp>
        <p:nvSpPr>
          <p:cNvPr id="9" name="Shape 4"/>
          <p:cNvSpPr/>
          <p:nvPr/>
        </p:nvSpPr>
        <p:spPr>
          <a:xfrm>
            <a:off x="530352" y="2121408"/>
            <a:ext cx="1005840" cy="0"/>
          </a:xfrm>
          <a:prstGeom prst="line">
            <a:avLst/>
          </a:prstGeom>
          <a:noFill/>
          <a:ln w="38100">
            <a:solidFill>
              <a:srgbClr val="E6F600"/>
            </a:solidFill>
            <a:prstDash val="solid"/>
            <a:headEnd type="none"/>
            <a:tailEnd type="none"/>
          </a:ln>
        </p:spPr>
      </p:sp>
      <p:sp>
        <p:nvSpPr>
          <p:cNvPr id="10" name="Shape 5"/>
          <p:cNvSpPr/>
          <p:nvPr/>
        </p:nvSpPr>
        <p:spPr>
          <a:xfrm>
            <a:off x="1335024" y="2185416"/>
            <a:ext cx="676656" cy="0"/>
          </a:xfrm>
          <a:prstGeom prst="line">
            <a:avLst/>
          </a:prstGeom>
          <a:noFill/>
          <a:ln w="25400">
            <a:solidFill>
              <a:srgbClr val="B442F5"/>
            </a:solidFill>
            <a:prstDash val="solid"/>
            <a:headEnd type="none"/>
            <a:tailEnd type="none"/>
          </a:ln>
        </p:spPr>
      </p:sp>
      <p:sp>
        <p:nvSpPr>
          <p:cNvPr id="11" name="Shape 6"/>
          <p:cNvSpPr/>
          <p:nvPr/>
        </p:nvSpPr>
        <p:spPr>
          <a:xfrm>
            <a:off x="530352" y="10106784"/>
            <a:ext cx="6499296" cy="0"/>
          </a:xfrm>
          <a:prstGeom prst="line">
            <a:avLst/>
          </a:prstGeom>
          <a:noFill/>
          <a:ln w="8890">
            <a:solidFill>
              <a:srgbClr val="353840"/>
            </a:solidFill>
            <a:prstDash val="solid"/>
            <a:headEnd type="none"/>
            <a:tailEnd type="none"/>
          </a:ln>
        </p:spPr>
      </p:sp>
      <p:sp>
        <p:nvSpPr>
          <p:cNvPr id="12" name="Text 7">
            <a:hlinkClick r:id="rId4" tooltip=""/>
          </p:cNvPr>
          <p:cNvSpPr/>
          <p:nvPr/>
        </p:nvSpPr>
        <p:spPr>
          <a:xfrm>
            <a:off x="530352" y="10298808"/>
            <a:ext cx="192024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4000"/>
              </a:lnSpc>
              <a:buNone/>
            </a:pPr>
            <a:r>
              <a:rPr lang="en-US" sz="810" u="sng" spc="180" kern="0" dirty="0">
                <a:solidFill>
                  <a:srgbClr val="A2A5AF"/>
                </a:solidFill>
                <a:latin typeface="Inter" pitchFamily="34" charset="0"/>
                <a:ea typeface="Inter" pitchFamily="34" charset="-122"/>
                <a:cs typeface="Inter" pitchFamily="34" charset="-120"/>
                <a:hlinkClick r:id="rId4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LOOPLABS.MEME</a:t>
            </a:r>
            <a:endParaRPr lang="en-US" sz="810" dirty="0"/>
          </a:p>
        </p:txBody>
      </p:sp>
      <p:sp>
        <p:nvSpPr>
          <p:cNvPr id="13" name="Text 8"/>
          <p:cNvSpPr/>
          <p:nvPr/>
        </p:nvSpPr>
        <p:spPr>
          <a:xfrm>
            <a:off x="2679192" y="10298808"/>
            <a:ext cx="356616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4000"/>
              </a:lnSpc>
              <a:buNone/>
            </a:pPr>
            <a:r>
              <a:rPr lang="en-US" sz="720" spc="180" kern="0" dirty="0">
                <a:solidFill>
                  <a:srgbClr val="A2A5A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COMMUNITY / CULTURE / INFINITY</a:t>
            </a:r>
            <a:endParaRPr lang="en-US" sz="720" dirty="0"/>
          </a:p>
        </p:txBody>
      </p:sp>
      <p:sp>
        <p:nvSpPr>
          <p:cNvPr id="14" name="Text 9"/>
          <p:cNvSpPr/>
          <p:nvPr/>
        </p:nvSpPr>
        <p:spPr>
          <a:xfrm>
            <a:off x="6627312" y="10253088"/>
            <a:ext cx="402336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24000"/>
              </a:lnSpc>
              <a:buNone/>
            </a:pPr>
            <a:r>
              <a:rPr lang="en-US" sz="1250" b="1" dirty="0">
                <a:solidFill>
                  <a:srgbClr val="E6F6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02</a:t>
            </a:r>
            <a:endParaRPr lang="en-US" sz="1250" dirty="0"/>
          </a:p>
        </p:txBody>
      </p:sp>
      <p:sp>
        <p:nvSpPr>
          <p:cNvPr id="16" name="Text 10"/>
          <p:cNvSpPr/>
          <p:nvPr/>
        </p:nvSpPr>
        <p:spPr>
          <a:xfrm>
            <a:off x="530352" y="2459736"/>
            <a:ext cx="6499296" cy="2103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4000"/>
              </a:lnSpc>
              <a:buNone/>
            </a:pPr>
            <a:r>
              <a:rPr lang="en-US" sz="850" spc="180" kern="0" dirty="0">
                <a:solidFill>
                  <a:srgbClr val="A2A5A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10 CHAPTERS / 44 TOPICS</a:t>
            </a:r>
            <a:endParaRPr lang="en-US" sz="850" dirty="0"/>
          </a:p>
        </p:txBody>
      </p:sp>
      <p:sp>
        <p:nvSpPr>
          <p:cNvPr id="17" name="Text 11"/>
          <p:cNvSpPr/>
          <p:nvPr/>
        </p:nvSpPr>
        <p:spPr>
          <a:xfrm>
            <a:off x="530352" y="2880360"/>
            <a:ext cx="402336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4000"/>
              </a:lnSpc>
              <a:buNone/>
            </a:pPr>
            <a:r>
              <a:rPr lang="en-US" sz="1500" b="1" dirty="0">
                <a:solidFill>
                  <a:srgbClr val="E6F6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01</a:t>
            </a:r>
            <a:endParaRPr lang="en-US" sz="1500" dirty="0"/>
          </a:p>
        </p:txBody>
      </p:sp>
      <p:sp>
        <p:nvSpPr>
          <p:cNvPr id="18" name="Text 12">
            <a:hlinkClick r:id="rId5" tooltip="" action="ppaction://hlinksldjump"/>
          </p:cNvPr>
          <p:cNvSpPr/>
          <p:nvPr/>
        </p:nvSpPr>
        <p:spPr>
          <a:xfrm>
            <a:off x="1078992" y="2880360"/>
            <a:ext cx="5356296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4000"/>
              </a:lnSpc>
              <a:buNone/>
            </a:pPr>
            <a:r>
              <a:rPr lang="en-US" sz="1450" b="1" u="sng" dirty="0">
                <a:solidFill>
                  <a:srgbClr val="F4F4EC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  <a:hlinkClick r:id="rId5" action="ppaction://hlinksldjump" tooltip="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执行纲要与生态定位</a:t>
            </a:r>
            <a:endParaRPr lang="en-US" sz="1450" dirty="0"/>
          </a:p>
        </p:txBody>
      </p:sp>
      <p:sp>
        <p:nvSpPr>
          <p:cNvPr id="19" name="Text 13">
            <a:hlinkClick r:id="rId6" tooltip="" action="ppaction://hlinksldjump"/>
          </p:cNvPr>
          <p:cNvSpPr/>
          <p:nvPr/>
        </p:nvSpPr>
        <p:spPr>
          <a:xfrm>
            <a:off x="6599880" y="2880360"/>
            <a:ext cx="42976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24000"/>
              </a:lnSpc>
              <a:buNone/>
            </a:pPr>
            <a:r>
              <a:rPr lang="en-US" sz="1350" b="1" u="sng" dirty="0">
                <a:solidFill>
                  <a:srgbClr val="E6F600"/>
                </a:solidFill>
                <a:latin typeface="Inter" pitchFamily="34" charset="0"/>
                <a:ea typeface="Inter" pitchFamily="34" charset="-122"/>
                <a:cs typeface="Inter" pitchFamily="34" charset="-120"/>
                <a:hlinkClick r:id="rId6" action="ppaction://hlinksldjump" tooltip="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05</a:t>
            </a:r>
            <a:endParaRPr lang="en-US" sz="1350" dirty="0"/>
          </a:p>
        </p:txBody>
      </p:sp>
      <p:sp>
        <p:nvSpPr>
          <p:cNvPr id="20" name="Text 14">
            <a:hlinkClick r:id="rId7" tooltip="" action="ppaction://hlinksldjump"/>
          </p:cNvPr>
          <p:cNvSpPr/>
          <p:nvPr/>
        </p:nvSpPr>
        <p:spPr>
          <a:xfrm>
            <a:off x="530352" y="3300984"/>
            <a:ext cx="3039336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4000"/>
              </a:lnSpc>
              <a:buNone/>
            </a:pPr>
            <a:r>
              <a:rPr lang="en-US" sz="1030" u="sng" dirty="0">
                <a:solidFill>
                  <a:srgbClr val="DDDED9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  <a:hlinkClick r:id="rId7" action="ppaction://hlinksldjump" tooltip="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1.1  BNB Chain 与 USD1 生态定位</a:t>
            </a:r>
            <a:endParaRPr lang="en-US" sz="1030" dirty="0"/>
          </a:p>
        </p:txBody>
      </p:sp>
      <p:sp>
        <p:nvSpPr>
          <p:cNvPr id="21" name="Text 15">
            <a:hlinkClick r:id="rId8" tooltip="" action="ppaction://hlinksldjump"/>
          </p:cNvPr>
          <p:cNvSpPr/>
          <p:nvPr/>
        </p:nvSpPr>
        <p:spPr>
          <a:xfrm>
            <a:off x="3825720" y="3300984"/>
            <a:ext cx="3039336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4000"/>
              </a:lnSpc>
              <a:buNone/>
            </a:pPr>
            <a:r>
              <a:rPr lang="en-US" sz="1030" u="sng" dirty="0">
                <a:solidFill>
                  <a:srgbClr val="DDDED9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  <a:hlinkClick r:id="rId8" action="ppaction://hlinksldjump" tooltip="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1.2  社区共识实验</a:t>
            </a:r>
            <a:endParaRPr lang="en-US" sz="1030" dirty="0"/>
          </a:p>
        </p:txBody>
      </p:sp>
      <p:sp>
        <p:nvSpPr>
          <p:cNvPr id="22" name="Text 16">
            <a:hlinkClick r:id="rId9" tooltip="" action="ppaction://hlinksldjump"/>
          </p:cNvPr>
          <p:cNvSpPr/>
          <p:nvPr/>
        </p:nvSpPr>
        <p:spPr>
          <a:xfrm>
            <a:off x="530352" y="3575304"/>
            <a:ext cx="3039336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4000"/>
              </a:lnSpc>
              <a:buNone/>
            </a:pPr>
            <a:r>
              <a:rPr lang="en-US" sz="1030" u="sng" dirty="0">
                <a:solidFill>
                  <a:srgbClr val="DDDED9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  <a:hlinkClick r:id="rId9" action="ppaction://hlinksldjump" tooltip="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1.3  三大核心支柱</a:t>
            </a:r>
            <a:endParaRPr lang="en-US" sz="1030" dirty="0"/>
          </a:p>
        </p:txBody>
      </p:sp>
      <p:sp>
        <p:nvSpPr>
          <p:cNvPr id="23" name="Text 17">
            <a:hlinkClick r:id="rId10" tooltip="" action="ppaction://hlinksldjump"/>
          </p:cNvPr>
          <p:cNvSpPr/>
          <p:nvPr/>
        </p:nvSpPr>
        <p:spPr>
          <a:xfrm>
            <a:off x="3825720" y="3575304"/>
            <a:ext cx="3039336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4000"/>
              </a:lnSpc>
              <a:buNone/>
            </a:pPr>
            <a:r>
              <a:rPr lang="en-US" sz="1030" u="sng" dirty="0">
                <a:solidFill>
                  <a:srgbClr val="DDDED9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  <a:hlinkClick r:id="rId10" action="ppaction://hlinksldjump" tooltip="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1.4  社区经济参与循环</a:t>
            </a:r>
            <a:endParaRPr lang="en-US" sz="1030" dirty="0"/>
          </a:p>
        </p:txBody>
      </p:sp>
      <p:sp>
        <p:nvSpPr>
          <p:cNvPr id="24" name="Shape 18"/>
          <p:cNvSpPr/>
          <p:nvPr/>
        </p:nvSpPr>
        <p:spPr>
          <a:xfrm>
            <a:off x="530352" y="3968496"/>
            <a:ext cx="6499296" cy="0"/>
          </a:xfrm>
          <a:prstGeom prst="line">
            <a:avLst/>
          </a:prstGeom>
          <a:noFill/>
          <a:ln w="6350">
            <a:solidFill>
              <a:srgbClr val="353840"/>
            </a:solidFill>
            <a:prstDash val="solid"/>
            <a:headEnd type="none"/>
            <a:tailEnd type="none"/>
          </a:ln>
        </p:spPr>
      </p:sp>
      <p:sp>
        <p:nvSpPr>
          <p:cNvPr id="25" name="Text 19"/>
          <p:cNvSpPr/>
          <p:nvPr/>
        </p:nvSpPr>
        <p:spPr>
          <a:xfrm>
            <a:off x="530352" y="4059936"/>
            <a:ext cx="402336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4000"/>
              </a:lnSpc>
              <a:buNone/>
            </a:pPr>
            <a:r>
              <a:rPr lang="en-US" sz="1500" b="1" dirty="0">
                <a:solidFill>
                  <a:srgbClr val="E6F6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02</a:t>
            </a:r>
            <a:endParaRPr lang="en-US" sz="1500" dirty="0"/>
          </a:p>
        </p:txBody>
      </p:sp>
      <p:sp>
        <p:nvSpPr>
          <p:cNvPr id="26" name="Text 20">
            <a:hlinkClick r:id="rId11" tooltip="" action="ppaction://hlinksldjump"/>
          </p:cNvPr>
          <p:cNvSpPr/>
          <p:nvPr/>
        </p:nvSpPr>
        <p:spPr>
          <a:xfrm>
            <a:off x="1078992" y="4059936"/>
            <a:ext cx="5356296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4000"/>
              </a:lnSpc>
              <a:buNone/>
            </a:pPr>
            <a:r>
              <a:rPr lang="en-US" sz="1450" b="1" u="sng" dirty="0">
                <a:solidFill>
                  <a:srgbClr val="F4F4EC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  <a:hlinkClick r:id="rId11" action="ppaction://hlinksldjump" tooltip="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社区网络与成长机制</a:t>
            </a:r>
            <a:endParaRPr lang="en-US" sz="1450" dirty="0"/>
          </a:p>
        </p:txBody>
      </p:sp>
      <p:sp>
        <p:nvSpPr>
          <p:cNvPr id="27" name="Text 21">
            <a:hlinkClick r:id="rId12" tooltip="" action="ppaction://hlinksldjump"/>
          </p:cNvPr>
          <p:cNvSpPr/>
          <p:nvPr/>
        </p:nvSpPr>
        <p:spPr>
          <a:xfrm>
            <a:off x="6599880" y="4059936"/>
            <a:ext cx="42976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24000"/>
              </a:lnSpc>
              <a:buNone/>
            </a:pPr>
            <a:r>
              <a:rPr lang="en-US" sz="1350" b="1" u="sng" dirty="0">
                <a:solidFill>
                  <a:srgbClr val="E6F600"/>
                </a:solidFill>
                <a:latin typeface="Inter" pitchFamily="34" charset="0"/>
                <a:ea typeface="Inter" pitchFamily="34" charset="-122"/>
                <a:cs typeface="Inter" pitchFamily="34" charset="-120"/>
                <a:hlinkClick r:id="rId12" action="ppaction://hlinksldjump" tooltip="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06</a:t>
            </a:r>
            <a:endParaRPr lang="en-US" sz="1350" dirty="0"/>
          </a:p>
        </p:txBody>
      </p:sp>
      <p:sp>
        <p:nvSpPr>
          <p:cNvPr id="28" name="Text 22">
            <a:hlinkClick r:id="rId13" tooltip="" action="ppaction://hlinksldjump"/>
          </p:cNvPr>
          <p:cNvSpPr/>
          <p:nvPr/>
        </p:nvSpPr>
        <p:spPr>
          <a:xfrm>
            <a:off x="530352" y="4480560"/>
            <a:ext cx="3039336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4000"/>
              </a:lnSpc>
              <a:buNone/>
            </a:pPr>
            <a:r>
              <a:rPr lang="en-US" sz="1030" u="sng" dirty="0">
                <a:solidFill>
                  <a:srgbClr val="DDDED9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  <a:hlinkClick r:id="rId13" action="ppaction://hlinksldjump" tooltip="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2.1  独立社区接入与共存</a:t>
            </a:r>
            <a:endParaRPr lang="en-US" sz="1030" dirty="0"/>
          </a:p>
        </p:txBody>
      </p:sp>
      <p:sp>
        <p:nvSpPr>
          <p:cNvPr id="29" name="Text 23">
            <a:hlinkClick r:id="rId14" tooltip="" action="ppaction://hlinksldjump"/>
          </p:cNvPr>
          <p:cNvSpPr/>
          <p:nvPr/>
        </p:nvSpPr>
        <p:spPr>
          <a:xfrm>
            <a:off x="3825720" y="4480560"/>
            <a:ext cx="3039336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4000"/>
              </a:lnSpc>
              <a:buNone/>
            </a:pPr>
            <a:r>
              <a:rPr lang="en-US" sz="1030" u="sng" dirty="0">
                <a:solidFill>
                  <a:srgbClr val="DDDED9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  <a:hlinkClick r:id="rId14" action="ppaction://hlinksldjump" tooltip="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2.2  品牌社区与算力社区</a:t>
            </a:r>
            <a:endParaRPr lang="en-US" sz="1030" dirty="0"/>
          </a:p>
        </p:txBody>
      </p:sp>
      <p:sp>
        <p:nvSpPr>
          <p:cNvPr id="30" name="Text 24">
            <a:hlinkClick r:id="rId15" tooltip="" action="ppaction://hlinksldjump"/>
          </p:cNvPr>
          <p:cNvSpPr/>
          <p:nvPr/>
        </p:nvSpPr>
        <p:spPr>
          <a:xfrm>
            <a:off x="530352" y="4754880"/>
            <a:ext cx="3039336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4000"/>
              </a:lnSpc>
              <a:buNone/>
            </a:pPr>
            <a:r>
              <a:rPr lang="en-US" sz="1030" u="sng" dirty="0">
                <a:solidFill>
                  <a:srgbClr val="DDDED9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  <a:hlinkClick r:id="rId15" action="ppaction://hlinksldjump" tooltip="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2.3  L1–L9 成长体系</a:t>
            </a:r>
            <a:endParaRPr lang="en-US" sz="1030" dirty="0"/>
          </a:p>
        </p:txBody>
      </p:sp>
      <p:sp>
        <p:nvSpPr>
          <p:cNvPr id="31" name="Text 25">
            <a:hlinkClick r:id="rId16" tooltip="" action="ppaction://hlinksldjump"/>
          </p:cNvPr>
          <p:cNvSpPr/>
          <p:nvPr/>
        </p:nvSpPr>
        <p:spPr>
          <a:xfrm>
            <a:off x="3825720" y="4754880"/>
            <a:ext cx="3039336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4000"/>
              </a:lnSpc>
              <a:buNone/>
            </a:pPr>
            <a:r>
              <a:rPr lang="en-US" sz="1030" u="sng" dirty="0">
                <a:solidFill>
                  <a:srgbClr val="DDDED9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  <a:hlinkClick r:id="rId16" action="ppaction://hlinksldjump" tooltip="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2.4  推荐增长与跨社区共建</a:t>
            </a:r>
            <a:endParaRPr lang="en-US" sz="1030" dirty="0"/>
          </a:p>
        </p:txBody>
      </p:sp>
      <p:sp>
        <p:nvSpPr>
          <p:cNvPr id="32" name="Shape 26"/>
          <p:cNvSpPr/>
          <p:nvPr/>
        </p:nvSpPr>
        <p:spPr>
          <a:xfrm>
            <a:off x="530352" y="5148072"/>
            <a:ext cx="6499296" cy="0"/>
          </a:xfrm>
          <a:prstGeom prst="line">
            <a:avLst/>
          </a:prstGeom>
          <a:noFill/>
          <a:ln w="6350">
            <a:solidFill>
              <a:srgbClr val="353840"/>
            </a:solidFill>
            <a:prstDash val="solid"/>
            <a:headEnd type="none"/>
            <a:tailEnd type="none"/>
          </a:ln>
        </p:spPr>
      </p:sp>
      <p:sp>
        <p:nvSpPr>
          <p:cNvPr id="33" name="Text 27"/>
          <p:cNvSpPr/>
          <p:nvPr/>
        </p:nvSpPr>
        <p:spPr>
          <a:xfrm>
            <a:off x="530352" y="5239512"/>
            <a:ext cx="402336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4000"/>
              </a:lnSpc>
              <a:buNone/>
            </a:pPr>
            <a:r>
              <a:rPr lang="en-US" sz="1500" b="1" dirty="0">
                <a:solidFill>
                  <a:srgbClr val="E6F6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03</a:t>
            </a:r>
            <a:endParaRPr lang="en-US" sz="1500" dirty="0"/>
          </a:p>
        </p:txBody>
      </p:sp>
      <p:sp>
        <p:nvSpPr>
          <p:cNvPr id="34" name="Text 28">
            <a:hlinkClick r:id="rId17" tooltip="" action="ppaction://hlinksldjump"/>
          </p:cNvPr>
          <p:cNvSpPr/>
          <p:nvPr/>
        </p:nvSpPr>
        <p:spPr>
          <a:xfrm>
            <a:off x="1078992" y="5239512"/>
            <a:ext cx="5356296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4000"/>
              </a:lnSpc>
              <a:buNone/>
            </a:pPr>
            <a:r>
              <a:rPr lang="en-US" sz="1450" b="1" u="sng" dirty="0">
                <a:solidFill>
                  <a:srgbClr val="F4F4EC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  <a:hlinkClick r:id="rId17" action="ppaction://hlinksldjump" tooltip="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精品发射协议</a:t>
            </a:r>
            <a:endParaRPr lang="en-US" sz="1450" dirty="0"/>
          </a:p>
        </p:txBody>
      </p:sp>
      <p:sp>
        <p:nvSpPr>
          <p:cNvPr id="35" name="Text 29">
            <a:hlinkClick r:id="rId18" tooltip="" action="ppaction://hlinksldjump"/>
          </p:cNvPr>
          <p:cNvSpPr/>
          <p:nvPr/>
        </p:nvSpPr>
        <p:spPr>
          <a:xfrm>
            <a:off x="6599880" y="5239512"/>
            <a:ext cx="42976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24000"/>
              </a:lnSpc>
              <a:buNone/>
            </a:pPr>
            <a:r>
              <a:rPr lang="en-US" sz="1350" b="1" u="sng" dirty="0">
                <a:solidFill>
                  <a:srgbClr val="E6F600"/>
                </a:solidFill>
                <a:latin typeface="Inter" pitchFamily="34" charset="0"/>
                <a:ea typeface="Inter" pitchFamily="34" charset="-122"/>
                <a:cs typeface="Inter" pitchFamily="34" charset="-120"/>
                <a:hlinkClick r:id="rId18" action="ppaction://hlinksldjump" tooltip="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08</a:t>
            </a:r>
            <a:endParaRPr lang="en-US" sz="1350" dirty="0"/>
          </a:p>
        </p:txBody>
      </p:sp>
      <p:sp>
        <p:nvSpPr>
          <p:cNvPr id="36" name="Text 30">
            <a:hlinkClick r:id="rId19" tooltip="" action="ppaction://hlinksldjump"/>
          </p:cNvPr>
          <p:cNvSpPr/>
          <p:nvPr/>
        </p:nvSpPr>
        <p:spPr>
          <a:xfrm>
            <a:off x="530352" y="5660136"/>
            <a:ext cx="3039336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4000"/>
              </a:lnSpc>
              <a:buNone/>
            </a:pPr>
            <a:r>
              <a:rPr lang="en-US" sz="1030" u="sng" dirty="0">
                <a:solidFill>
                  <a:srgbClr val="DDDED9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  <a:hlinkClick r:id="rId19" action="ppaction://hlinksldjump" tooltip="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3.1  发行原则与项目筛选</a:t>
            </a:r>
            <a:endParaRPr lang="en-US" sz="1030" dirty="0"/>
          </a:p>
        </p:txBody>
      </p:sp>
      <p:sp>
        <p:nvSpPr>
          <p:cNvPr id="37" name="Text 31">
            <a:hlinkClick r:id="rId20" tooltip="" action="ppaction://hlinksldjump"/>
          </p:cNvPr>
          <p:cNvSpPr/>
          <p:nvPr/>
        </p:nvSpPr>
        <p:spPr>
          <a:xfrm>
            <a:off x="3825720" y="5660136"/>
            <a:ext cx="3039336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4000"/>
              </a:lnSpc>
              <a:buNone/>
            </a:pPr>
            <a:r>
              <a:rPr lang="en-US" sz="1030" u="sng" dirty="0">
                <a:solidFill>
                  <a:srgbClr val="DDDED9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  <a:hlinkClick r:id="rId20" action="ppaction://hlinksldjump" tooltip="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3.2  项目生命周期</a:t>
            </a:r>
            <a:endParaRPr lang="en-US" sz="1030" dirty="0"/>
          </a:p>
        </p:txBody>
      </p:sp>
      <p:sp>
        <p:nvSpPr>
          <p:cNvPr id="38" name="Text 32">
            <a:hlinkClick r:id="rId21" tooltip="" action="ppaction://hlinksldjump"/>
          </p:cNvPr>
          <p:cNvSpPr/>
          <p:nvPr/>
        </p:nvSpPr>
        <p:spPr>
          <a:xfrm>
            <a:off x="530352" y="5934456"/>
            <a:ext cx="3039336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4000"/>
              </a:lnSpc>
              <a:buNone/>
            </a:pPr>
            <a:r>
              <a:rPr lang="en-US" sz="1030" u="sng" dirty="0">
                <a:solidFill>
                  <a:srgbClr val="DDDED9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  <a:hlinkClick r:id="rId21" action="ppaction://hlinksldjump" tooltip="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3.3  优先资格与分轮开放</a:t>
            </a:r>
            <a:endParaRPr lang="en-US" sz="1030" dirty="0"/>
          </a:p>
        </p:txBody>
      </p:sp>
      <p:sp>
        <p:nvSpPr>
          <p:cNvPr id="39" name="Text 33">
            <a:hlinkClick r:id="rId22" tooltip="" action="ppaction://hlinksldjump"/>
          </p:cNvPr>
          <p:cNvSpPr/>
          <p:nvPr/>
        </p:nvSpPr>
        <p:spPr>
          <a:xfrm>
            <a:off x="3825720" y="5934456"/>
            <a:ext cx="3039336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4000"/>
              </a:lnSpc>
              <a:buNone/>
            </a:pPr>
            <a:r>
              <a:rPr lang="en-US" sz="1030" u="sng" dirty="0">
                <a:solidFill>
                  <a:srgbClr val="DDDED9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  <a:hlinkClick r:id="rId22" action="ppaction://hlinksldjump" tooltip="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3.4  毕业迁移与持续运营</a:t>
            </a:r>
            <a:endParaRPr lang="en-US" sz="1030" dirty="0"/>
          </a:p>
        </p:txBody>
      </p:sp>
      <p:sp>
        <p:nvSpPr>
          <p:cNvPr id="40" name="Shape 34"/>
          <p:cNvSpPr/>
          <p:nvPr/>
        </p:nvSpPr>
        <p:spPr>
          <a:xfrm>
            <a:off x="530352" y="6327648"/>
            <a:ext cx="6499296" cy="0"/>
          </a:xfrm>
          <a:prstGeom prst="line">
            <a:avLst/>
          </a:prstGeom>
          <a:noFill/>
          <a:ln w="6350">
            <a:solidFill>
              <a:srgbClr val="353840"/>
            </a:solidFill>
            <a:prstDash val="solid"/>
            <a:headEnd type="none"/>
            <a:tailEnd type="none"/>
          </a:ln>
        </p:spPr>
      </p:sp>
      <p:sp>
        <p:nvSpPr>
          <p:cNvPr id="41" name="Text 35"/>
          <p:cNvSpPr/>
          <p:nvPr/>
        </p:nvSpPr>
        <p:spPr>
          <a:xfrm>
            <a:off x="530352" y="6419088"/>
            <a:ext cx="402336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4000"/>
              </a:lnSpc>
              <a:buNone/>
            </a:pPr>
            <a:r>
              <a:rPr lang="en-US" sz="1500" b="1" dirty="0">
                <a:solidFill>
                  <a:srgbClr val="E6F6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04</a:t>
            </a:r>
            <a:endParaRPr lang="en-US" sz="1500" dirty="0"/>
          </a:p>
        </p:txBody>
      </p:sp>
      <p:sp>
        <p:nvSpPr>
          <p:cNvPr id="42" name="Text 36">
            <a:hlinkClick r:id="rId23" tooltip="" action="ppaction://hlinksldjump"/>
          </p:cNvPr>
          <p:cNvSpPr/>
          <p:nvPr/>
        </p:nvSpPr>
        <p:spPr>
          <a:xfrm>
            <a:off x="1078992" y="6419088"/>
            <a:ext cx="5356296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4000"/>
              </a:lnSpc>
              <a:buNone/>
            </a:pPr>
            <a:r>
              <a:rPr lang="en-US" sz="1450" b="1" u="sng" dirty="0">
                <a:solidFill>
                  <a:srgbClr val="F4F4EC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  <a:hlinkClick r:id="rId23" action="ppaction://hlinksldjump" tooltip="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持仓挖矿与平台代币</a:t>
            </a:r>
            <a:endParaRPr lang="en-US" sz="1450" dirty="0"/>
          </a:p>
        </p:txBody>
      </p:sp>
      <p:sp>
        <p:nvSpPr>
          <p:cNvPr id="43" name="Text 37">
            <a:hlinkClick r:id="rId24" tooltip="" action="ppaction://hlinksldjump"/>
          </p:cNvPr>
          <p:cNvSpPr/>
          <p:nvPr/>
        </p:nvSpPr>
        <p:spPr>
          <a:xfrm>
            <a:off x="6599880" y="6419088"/>
            <a:ext cx="42976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24000"/>
              </a:lnSpc>
              <a:buNone/>
            </a:pPr>
            <a:r>
              <a:rPr lang="en-US" sz="1350" b="1" u="sng" dirty="0">
                <a:solidFill>
                  <a:srgbClr val="E6F600"/>
                </a:solidFill>
                <a:latin typeface="Inter" pitchFamily="34" charset="0"/>
                <a:ea typeface="Inter" pitchFamily="34" charset="-122"/>
                <a:cs typeface="Inter" pitchFamily="34" charset="-120"/>
                <a:hlinkClick r:id="rId24" action="ppaction://hlinksldjump" tooltip="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10</a:t>
            </a:r>
            <a:endParaRPr lang="en-US" sz="1350" dirty="0"/>
          </a:p>
        </p:txBody>
      </p:sp>
      <p:sp>
        <p:nvSpPr>
          <p:cNvPr id="44" name="Text 38">
            <a:hlinkClick r:id="rId25" tooltip="" action="ppaction://hlinksldjump"/>
          </p:cNvPr>
          <p:cNvSpPr/>
          <p:nvPr/>
        </p:nvSpPr>
        <p:spPr>
          <a:xfrm>
            <a:off x="530352" y="6839712"/>
            <a:ext cx="3039336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4000"/>
              </a:lnSpc>
              <a:buNone/>
            </a:pPr>
            <a:r>
              <a:rPr lang="en-US" sz="1030" u="sng" dirty="0">
                <a:solidFill>
                  <a:srgbClr val="DDDED9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  <a:hlinkClick r:id="rId25" action="ppaction://hlinksldjump" tooltip="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4.1  社区持仓 Mining</a:t>
            </a:r>
            <a:endParaRPr lang="en-US" sz="1030" dirty="0"/>
          </a:p>
        </p:txBody>
      </p:sp>
      <p:sp>
        <p:nvSpPr>
          <p:cNvPr id="45" name="Text 39">
            <a:hlinkClick r:id="rId26" tooltip="" action="ppaction://hlinksldjump"/>
          </p:cNvPr>
          <p:cNvSpPr/>
          <p:nvPr/>
        </p:nvSpPr>
        <p:spPr>
          <a:xfrm>
            <a:off x="3825720" y="6839712"/>
            <a:ext cx="3039336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4000"/>
              </a:lnSpc>
              <a:buNone/>
            </a:pPr>
            <a:r>
              <a:rPr lang="en-US" sz="1030" u="sng" dirty="0">
                <a:solidFill>
                  <a:srgbClr val="DDDED9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  <a:hlinkClick r:id="rId26" action="ppaction://hlinksldjump" tooltip="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4.2  LOOP MEME 高权重挖矿</a:t>
            </a:r>
            <a:endParaRPr lang="en-US" sz="1030" dirty="0"/>
          </a:p>
        </p:txBody>
      </p:sp>
      <p:sp>
        <p:nvSpPr>
          <p:cNvPr id="46" name="Text 40">
            <a:hlinkClick r:id="rId27" tooltip="" action="ppaction://hlinksldjump"/>
          </p:cNvPr>
          <p:cNvSpPr/>
          <p:nvPr/>
        </p:nvSpPr>
        <p:spPr>
          <a:xfrm>
            <a:off x="530352" y="7114032"/>
            <a:ext cx="3039336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4000"/>
              </a:lnSpc>
              <a:buNone/>
            </a:pPr>
            <a:r>
              <a:rPr lang="en-US" sz="1030" u="sng" dirty="0">
                <a:solidFill>
                  <a:srgbClr val="DDDED9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  <a:hlinkClick r:id="rId27" action="ppaction://hlinksldjump" tooltip="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4.3  资产准入与参考价格</a:t>
            </a:r>
            <a:endParaRPr lang="en-US" sz="1030" dirty="0"/>
          </a:p>
        </p:txBody>
      </p:sp>
      <p:sp>
        <p:nvSpPr>
          <p:cNvPr id="47" name="Text 41">
            <a:hlinkClick r:id="rId28" tooltip="" action="ppaction://hlinksldjump"/>
          </p:cNvPr>
          <p:cNvSpPr/>
          <p:nvPr/>
        </p:nvSpPr>
        <p:spPr>
          <a:xfrm>
            <a:off x="3825720" y="7114032"/>
            <a:ext cx="3039336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4000"/>
              </a:lnSpc>
              <a:buNone/>
            </a:pPr>
            <a:r>
              <a:rPr lang="en-US" sz="1030" u="sng" dirty="0">
                <a:solidFill>
                  <a:srgbClr val="DDDED9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  <a:hlinkClick r:id="rId28" action="ppaction://hlinksldjump" tooltip="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4.4  基础算力模型</a:t>
            </a:r>
            <a:endParaRPr lang="en-US" sz="1030" dirty="0"/>
          </a:p>
        </p:txBody>
      </p:sp>
      <p:sp>
        <p:nvSpPr>
          <p:cNvPr id="48" name="Text 42">
            <a:hlinkClick r:id="rId29" tooltip="" action="ppaction://hlinksldjump"/>
          </p:cNvPr>
          <p:cNvSpPr/>
          <p:nvPr/>
        </p:nvSpPr>
        <p:spPr>
          <a:xfrm>
            <a:off x="530352" y="7388352"/>
            <a:ext cx="3039336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4000"/>
              </a:lnSpc>
              <a:buNone/>
            </a:pPr>
            <a:r>
              <a:rPr lang="en-US" sz="1030" u="sng" dirty="0">
                <a:solidFill>
                  <a:srgbClr val="DDDED9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  <a:hlinkClick r:id="rId29" action="ppaction://hlinksldjump" tooltip="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4.5  奖励分配与份额变化</a:t>
            </a:r>
            <a:endParaRPr lang="en-US" sz="1030" dirty="0"/>
          </a:p>
        </p:txBody>
      </p:sp>
      <p:sp>
        <p:nvSpPr>
          <p:cNvPr id="49" name="Text 43">
            <a:hlinkClick r:id="rId30" tooltip="" action="ppaction://hlinksldjump"/>
          </p:cNvPr>
          <p:cNvSpPr/>
          <p:nvPr/>
        </p:nvSpPr>
        <p:spPr>
          <a:xfrm>
            <a:off x="3825720" y="7388352"/>
            <a:ext cx="3039336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4000"/>
              </a:lnSpc>
              <a:buNone/>
            </a:pPr>
            <a:r>
              <a:rPr lang="en-US" sz="1030" u="sng" dirty="0">
                <a:solidFill>
                  <a:srgbClr val="DDDED9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  <a:hlinkClick r:id="rId30" action="ppaction://hlinksldjump" tooltip="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4.6  平台币用途与建设参与</a:t>
            </a:r>
            <a:endParaRPr lang="en-US" sz="1030" dirty="0"/>
          </a:p>
        </p:txBody>
      </p:sp>
      <p:sp>
        <p:nvSpPr>
          <p:cNvPr id="50" name="Shape 44"/>
          <p:cNvSpPr/>
          <p:nvPr/>
        </p:nvSpPr>
        <p:spPr>
          <a:xfrm>
            <a:off x="530352" y="7781544"/>
            <a:ext cx="6499296" cy="0"/>
          </a:xfrm>
          <a:prstGeom prst="line">
            <a:avLst/>
          </a:prstGeom>
          <a:noFill/>
          <a:ln w="6350">
            <a:solidFill>
              <a:srgbClr val="353840"/>
            </a:solidFill>
            <a:prstDash val="solid"/>
            <a:headEnd type="none"/>
            <a:tailEnd type="none"/>
          </a:ln>
        </p:spPr>
      </p:sp>
      <p:sp>
        <p:nvSpPr>
          <p:cNvPr id="51" name="Text 45"/>
          <p:cNvSpPr/>
          <p:nvPr/>
        </p:nvSpPr>
        <p:spPr>
          <a:xfrm>
            <a:off x="530352" y="7872984"/>
            <a:ext cx="402336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4000"/>
              </a:lnSpc>
              <a:buNone/>
            </a:pPr>
            <a:r>
              <a:rPr lang="en-US" sz="1500" b="1" dirty="0">
                <a:solidFill>
                  <a:srgbClr val="E6F6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05</a:t>
            </a:r>
            <a:endParaRPr lang="en-US" sz="1500" dirty="0"/>
          </a:p>
        </p:txBody>
      </p:sp>
      <p:sp>
        <p:nvSpPr>
          <p:cNvPr id="52" name="Text 46">
            <a:hlinkClick r:id="rId31" tooltip="" action="ppaction://hlinksldjump"/>
          </p:cNvPr>
          <p:cNvSpPr/>
          <p:nvPr/>
        </p:nvSpPr>
        <p:spPr>
          <a:xfrm>
            <a:off x="1078992" y="7872984"/>
            <a:ext cx="5356296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4000"/>
              </a:lnSpc>
              <a:buNone/>
            </a:pPr>
            <a:r>
              <a:rPr lang="en-US" sz="1450" b="1" u="sng" dirty="0">
                <a:solidFill>
                  <a:srgbClr val="F4F4EC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  <a:hlinkClick r:id="rId31" action="ppaction://hlinksldjump" tooltip="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NFT 共识与资金托管</a:t>
            </a:r>
            <a:endParaRPr lang="en-US" sz="1450" dirty="0"/>
          </a:p>
        </p:txBody>
      </p:sp>
      <p:sp>
        <p:nvSpPr>
          <p:cNvPr id="53" name="Text 47">
            <a:hlinkClick r:id="rId32" tooltip="" action="ppaction://hlinksldjump"/>
          </p:cNvPr>
          <p:cNvSpPr/>
          <p:nvPr/>
        </p:nvSpPr>
        <p:spPr>
          <a:xfrm>
            <a:off x="6599880" y="7872984"/>
            <a:ext cx="42976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24000"/>
              </a:lnSpc>
              <a:buNone/>
            </a:pPr>
            <a:r>
              <a:rPr lang="en-US" sz="1350" b="1" u="sng" dirty="0">
                <a:solidFill>
                  <a:srgbClr val="E6F600"/>
                </a:solidFill>
                <a:latin typeface="Inter" pitchFamily="34" charset="0"/>
                <a:ea typeface="Inter" pitchFamily="34" charset="-122"/>
                <a:cs typeface="Inter" pitchFamily="34" charset="-120"/>
                <a:hlinkClick r:id="rId32" action="ppaction://hlinksldjump" tooltip="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13</a:t>
            </a:r>
            <a:endParaRPr lang="en-US" sz="1350" dirty="0"/>
          </a:p>
        </p:txBody>
      </p:sp>
      <p:sp>
        <p:nvSpPr>
          <p:cNvPr id="54" name="Text 48">
            <a:hlinkClick r:id="rId33" tooltip="" action="ppaction://hlinksldjump"/>
          </p:cNvPr>
          <p:cNvSpPr/>
          <p:nvPr/>
        </p:nvSpPr>
        <p:spPr>
          <a:xfrm>
            <a:off x="530352" y="8293608"/>
            <a:ext cx="3039336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4000"/>
              </a:lnSpc>
              <a:buNone/>
            </a:pPr>
            <a:r>
              <a:rPr lang="en-US" sz="1030" u="sng" dirty="0">
                <a:solidFill>
                  <a:srgbClr val="DDDED9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  <a:hlinkClick r:id="rId33" action="ppaction://hlinksldjump" tooltip="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5.1  Genesis 666 创世伙伴</a:t>
            </a:r>
            <a:endParaRPr lang="en-US" sz="1030" dirty="0"/>
          </a:p>
        </p:txBody>
      </p:sp>
      <p:sp>
        <p:nvSpPr>
          <p:cNvPr id="55" name="Text 49">
            <a:hlinkClick r:id="rId34" tooltip="" action="ppaction://hlinksldjump"/>
          </p:cNvPr>
          <p:cNvSpPr/>
          <p:nvPr/>
        </p:nvSpPr>
        <p:spPr>
          <a:xfrm>
            <a:off x="3825720" y="8293608"/>
            <a:ext cx="3039336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4000"/>
              </a:lnSpc>
              <a:buNone/>
            </a:pPr>
            <a:r>
              <a:rPr lang="en-US" sz="1030" u="sng" dirty="0">
                <a:solidFill>
                  <a:srgbClr val="DDDED9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  <a:hlinkClick r:id="rId34" action="ppaction://hlinksldjump" tooltip="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5.2  单期 MEME 共识勋章</a:t>
            </a:r>
            <a:endParaRPr lang="en-US" sz="1030" dirty="0"/>
          </a:p>
        </p:txBody>
      </p:sp>
      <p:sp>
        <p:nvSpPr>
          <p:cNvPr id="56" name="Text 50">
            <a:hlinkClick r:id="rId35" tooltip="" action="ppaction://hlinksldjump"/>
          </p:cNvPr>
          <p:cNvSpPr/>
          <p:nvPr/>
        </p:nvSpPr>
        <p:spPr>
          <a:xfrm>
            <a:off x="530352" y="8567928"/>
            <a:ext cx="3039336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4000"/>
              </a:lnSpc>
              <a:buNone/>
            </a:pPr>
            <a:r>
              <a:rPr lang="en-US" sz="1030" u="sng" dirty="0">
                <a:solidFill>
                  <a:srgbClr val="DDDED9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  <a:hlinkClick r:id="rId35" action="ppaction://hlinksldjump" tooltip="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5.3  双层 NFT 权益结构</a:t>
            </a:r>
            <a:endParaRPr lang="en-US" sz="1030" dirty="0"/>
          </a:p>
        </p:txBody>
      </p:sp>
      <p:sp>
        <p:nvSpPr>
          <p:cNvPr id="57" name="Text 51">
            <a:hlinkClick r:id="rId36" tooltip="" action="ppaction://hlinksldjump"/>
          </p:cNvPr>
          <p:cNvSpPr/>
          <p:nvPr/>
        </p:nvSpPr>
        <p:spPr>
          <a:xfrm>
            <a:off x="3825720" y="8567928"/>
            <a:ext cx="3039336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4000"/>
              </a:lnSpc>
              <a:buNone/>
            </a:pPr>
            <a:r>
              <a:rPr lang="en-US" sz="1030" u="sng" dirty="0">
                <a:solidFill>
                  <a:srgbClr val="DDDED9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  <a:hlinkClick r:id="rId36" action="ppaction://hlinksldjump" tooltip="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5.4  铸造费托管与共识买盘</a:t>
            </a:r>
            <a:endParaRPr lang="en-US" sz="1030" dirty="0"/>
          </a:p>
        </p:txBody>
      </p:sp>
      <p:sp>
        <p:nvSpPr>
          <p:cNvPr id="58" name="Text 52">
            <a:hlinkClick r:id="rId37" tooltip="" action="ppaction://hlinksldjump"/>
          </p:cNvPr>
          <p:cNvSpPr/>
          <p:nvPr/>
        </p:nvSpPr>
        <p:spPr>
          <a:xfrm>
            <a:off x="530352" y="8842248"/>
            <a:ext cx="3039336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4000"/>
              </a:lnSpc>
              <a:buNone/>
            </a:pPr>
            <a:r>
              <a:rPr lang="en-US" sz="1030" u="sng" dirty="0">
                <a:solidFill>
                  <a:srgbClr val="DDDED9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  <a:hlinkClick r:id="rId37" action="ppaction://hlinksldjump" tooltip="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5.5  单期 MEME 参与路径</a:t>
            </a:r>
            <a:endParaRPr lang="en-US" sz="1030" dirty="0"/>
          </a:p>
        </p:txBody>
      </p:sp>
      <p:sp>
        <p:nvSpPr>
          <p:cNvPr id="59" name="Shape 53"/>
          <p:cNvSpPr/>
          <p:nvPr/>
        </p:nvSpPr>
        <p:spPr>
          <a:xfrm>
            <a:off x="530352" y="9235440"/>
            <a:ext cx="6499296" cy="0"/>
          </a:xfrm>
          <a:prstGeom prst="line">
            <a:avLst/>
          </a:prstGeom>
          <a:noFill/>
          <a:ln w="6350">
            <a:solidFill>
              <a:srgbClr val="353840"/>
            </a:solidFill>
            <a:prstDash val="solid"/>
            <a:headEnd type="none"/>
            <a:tailEnd type="none"/>
          </a:ln>
        </p:spPr>
      </p:sp>
      <p:sp>
        <p:nvSpPr>
          <p:cNvPr id="60" name="Text 54"/>
          <p:cNvSpPr/>
          <p:nvPr/>
        </p:nvSpPr>
        <p:spPr>
          <a:xfrm>
            <a:off x="530352" y="9756648"/>
            <a:ext cx="6499296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4000"/>
              </a:lnSpc>
              <a:buNone/>
            </a:pPr>
            <a:r>
              <a:rPr lang="en-US" sz="900" dirty="0">
                <a:solidFill>
                  <a:srgbClr val="A2A5AF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选择章节或二级条目，直接进入正文。</a:t>
            </a:r>
            <a:endParaRPr lang="en-US" sz="9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0E0F1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data/loop_whitepaper_work/assets/body_bg.jp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7560000" cy="10692000"/>
          </a:xfrm>
          <a:prstGeom prst="rect">
            <a:avLst/>
          </a:prstGeom>
        </p:spPr>
      </p:pic>
      <p:pic>
        <p:nvPicPr>
          <p:cNvPr id="3" name="Image 1" descr="/mnt/data/loop_whitepaper_work/assets/infinity_wm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23360" y="7098527"/>
            <a:ext cx="3282696" cy="1914675"/>
          </a:xfrm>
          <a:prstGeom prst="rect">
            <a:avLst/>
          </a:prstGeom>
        </p:spPr>
      </p:pic>
      <p:pic>
        <p:nvPicPr>
          <p:cNvPr id="4" name="Image 2" descr="/mnt/data/loop_whitepaper_work/assets/wordmark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9951" y="228600"/>
            <a:ext cx="688898" cy="484632"/>
          </a:xfrm>
          <a:prstGeom prst="rect">
            <a:avLst/>
          </a:prstGeom>
        </p:spPr>
      </p:pic>
      <p:sp>
        <p:nvSpPr>
          <p:cNvPr id="5" name="Text 0"/>
          <p:cNvSpPr/>
          <p:nvPr/>
        </p:nvSpPr>
        <p:spPr>
          <a:xfrm>
            <a:off x="1517904" y="438912"/>
            <a:ext cx="4389120" cy="1737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4000"/>
              </a:lnSpc>
              <a:buNone/>
            </a:pPr>
            <a:r>
              <a:rPr lang="en-US" sz="840" spc="180" kern="0" dirty="0">
                <a:solidFill>
                  <a:srgbClr val="A2A5A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WHITE PAPER  /  2026.10</a:t>
            </a:r>
            <a:endParaRPr lang="en-US" sz="840" dirty="0"/>
          </a:p>
        </p:txBody>
      </p:sp>
      <p:sp>
        <p:nvSpPr>
          <p:cNvPr id="6" name="Shape 1"/>
          <p:cNvSpPr/>
          <p:nvPr/>
        </p:nvSpPr>
        <p:spPr>
          <a:xfrm>
            <a:off x="530352" y="822960"/>
            <a:ext cx="6499296" cy="0"/>
          </a:xfrm>
          <a:prstGeom prst="line">
            <a:avLst/>
          </a:prstGeom>
          <a:noFill/>
          <a:ln w="8890">
            <a:solidFill>
              <a:srgbClr val="353840"/>
            </a:solidFill>
            <a:prstDash val="solid"/>
            <a:headEnd type="none"/>
            <a:tailEnd type="none"/>
          </a:ln>
        </p:spPr>
      </p:sp>
      <p:sp>
        <p:nvSpPr>
          <p:cNvPr id="7" name="Text 2"/>
          <p:cNvSpPr/>
          <p:nvPr/>
        </p:nvSpPr>
        <p:spPr>
          <a:xfrm>
            <a:off x="530352" y="1014984"/>
            <a:ext cx="5760720" cy="2103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4000"/>
              </a:lnSpc>
              <a:buNone/>
            </a:pPr>
            <a:r>
              <a:rPr lang="en-US" sz="900" spc="180" kern="0" dirty="0">
                <a:solidFill>
                  <a:srgbClr val="E6F6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CONTENTS</a:t>
            </a:r>
            <a:endParaRPr lang="en-US" sz="900" dirty="0"/>
          </a:p>
        </p:txBody>
      </p:sp>
      <p:sp>
        <p:nvSpPr>
          <p:cNvPr id="8" name="Text 3"/>
          <p:cNvSpPr/>
          <p:nvPr/>
        </p:nvSpPr>
        <p:spPr>
          <a:xfrm>
            <a:off x="530352" y="1444752"/>
            <a:ext cx="6499296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4000"/>
              </a:lnSpc>
              <a:buNone/>
            </a:pPr>
            <a:r>
              <a:rPr lang="en-US" sz="2900" b="1" dirty="0">
                <a:solidFill>
                  <a:srgbClr val="F4F4EC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目录 · 机制与发展</a:t>
            </a:r>
            <a:endParaRPr lang="en-US" sz="2900" dirty="0"/>
          </a:p>
        </p:txBody>
      </p:sp>
      <p:sp>
        <p:nvSpPr>
          <p:cNvPr id="9" name="Shape 4"/>
          <p:cNvSpPr/>
          <p:nvPr/>
        </p:nvSpPr>
        <p:spPr>
          <a:xfrm>
            <a:off x="530352" y="2121408"/>
            <a:ext cx="1005840" cy="0"/>
          </a:xfrm>
          <a:prstGeom prst="line">
            <a:avLst/>
          </a:prstGeom>
          <a:noFill/>
          <a:ln w="38100">
            <a:solidFill>
              <a:srgbClr val="E6F600"/>
            </a:solidFill>
            <a:prstDash val="solid"/>
            <a:headEnd type="none"/>
            <a:tailEnd type="none"/>
          </a:ln>
        </p:spPr>
      </p:sp>
      <p:sp>
        <p:nvSpPr>
          <p:cNvPr id="10" name="Shape 5"/>
          <p:cNvSpPr/>
          <p:nvPr/>
        </p:nvSpPr>
        <p:spPr>
          <a:xfrm>
            <a:off x="1335024" y="2185416"/>
            <a:ext cx="676656" cy="0"/>
          </a:xfrm>
          <a:prstGeom prst="line">
            <a:avLst/>
          </a:prstGeom>
          <a:noFill/>
          <a:ln w="25400">
            <a:solidFill>
              <a:srgbClr val="B442F5"/>
            </a:solidFill>
            <a:prstDash val="solid"/>
            <a:headEnd type="none"/>
            <a:tailEnd type="none"/>
          </a:ln>
        </p:spPr>
      </p:sp>
      <p:sp>
        <p:nvSpPr>
          <p:cNvPr id="11" name="Shape 6"/>
          <p:cNvSpPr/>
          <p:nvPr/>
        </p:nvSpPr>
        <p:spPr>
          <a:xfrm>
            <a:off x="530352" y="10106784"/>
            <a:ext cx="6499296" cy="0"/>
          </a:xfrm>
          <a:prstGeom prst="line">
            <a:avLst/>
          </a:prstGeom>
          <a:noFill/>
          <a:ln w="8890">
            <a:solidFill>
              <a:srgbClr val="353840"/>
            </a:solidFill>
            <a:prstDash val="solid"/>
            <a:headEnd type="none"/>
            <a:tailEnd type="none"/>
          </a:ln>
        </p:spPr>
      </p:sp>
      <p:sp>
        <p:nvSpPr>
          <p:cNvPr id="12" name="Text 7">
            <a:hlinkClick r:id="rId4" tooltip=""/>
          </p:cNvPr>
          <p:cNvSpPr/>
          <p:nvPr/>
        </p:nvSpPr>
        <p:spPr>
          <a:xfrm>
            <a:off x="530352" y="10298808"/>
            <a:ext cx="192024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4000"/>
              </a:lnSpc>
              <a:buNone/>
            </a:pPr>
            <a:r>
              <a:rPr lang="en-US" sz="810" u="sng" spc="180" kern="0" dirty="0">
                <a:solidFill>
                  <a:srgbClr val="A2A5AF"/>
                </a:solidFill>
                <a:latin typeface="Inter" pitchFamily="34" charset="0"/>
                <a:ea typeface="Inter" pitchFamily="34" charset="-122"/>
                <a:cs typeface="Inter" pitchFamily="34" charset="-120"/>
                <a:hlinkClick r:id="rId4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LOOPLABS.MEME</a:t>
            </a:r>
            <a:endParaRPr lang="en-US" sz="810" dirty="0"/>
          </a:p>
        </p:txBody>
      </p:sp>
      <p:sp>
        <p:nvSpPr>
          <p:cNvPr id="13" name="Text 8"/>
          <p:cNvSpPr/>
          <p:nvPr/>
        </p:nvSpPr>
        <p:spPr>
          <a:xfrm>
            <a:off x="2679192" y="10298808"/>
            <a:ext cx="356616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4000"/>
              </a:lnSpc>
              <a:buNone/>
            </a:pPr>
            <a:r>
              <a:rPr lang="en-US" sz="720" spc="180" kern="0" dirty="0">
                <a:solidFill>
                  <a:srgbClr val="A2A5A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COMMUNITY / CULTURE / INFINITY</a:t>
            </a:r>
            <a:endParaRPr lang="en-US" sz="720" dirty="0"/>
          </a:p>
        </p:txBody>
      </p:sp>
      <p:sp>
        <p:nvSpPr>
          <p:cNvPr id="14" name="Text 9"/>
          <p:cNvSpPr/>
          <p:nvPr/>
        </p:nvSpPr>
        <p:spPr>
          <a:xfrm>
            <a:off x="6627312" y="10253088"/>
            <a:ext cx="402336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24000"/>
              </a:lnSpc>
              <a:buNone/>
            </a:pPr>
            <a:r>
              <a:rPr lang="en-US" sz="1250" b="1" dirty="0">
                <a:solidFill>
                  <a:srgbClr val="E6F6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03</a:t>
            </a:r>
            <a:endParaRPr lang="en-US" sz="1250" dirty="0"/>
          </a:p>
        </p:txBody>
      </p:sp>
      <p:sp>
        <p:nvSpPr>
          <p:cNvPr id="16" name="Text 10"/>
          <p:cNvSpPr/>
          <p:nvPr/>
        </p:nvSpPr>
        <p:spPr>
          <a:xfrm>
            <a:off x="530352" y="2459736"/>
            <a:ext cx="6499296" cy="2103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4000"/>
              </a:lnSpc>
              <a:buNone/>
            </a:pPr>
            <a:r>
              <a:rPr lang="en-US" sz="850" spc="180" kern="0" dirty="0">
                <a:solidFill>
                  <a:srgbClr val="A2A5A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10 CHAPTERS / 44 TOPICS</a:t>
            </a:r>
            <a:endParaRPr lang="en-US" sz="850" dirty="0"/>
          </a:p>
        </p:txBody>
      </p:sp>
      <p:sp>
        <p:nvSpPr>
          <p:cNvPr id="17" name="Text 11"/>
          <p:cNvSpPr/>
          <p:nvPr/>
        </p:nvSpPr>
        <p:spPr>
          <a:xfrm>
            <a:off x="530352" y="2880360"/>
            <a:ext cx="402336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4000"/>
              </a:lnSpc>
              <a:buNone/>
            </a:pPr>
            <a:r>
              <a:rPr lang="en-US" sz="1500" b="1" dirty="0">
                <a:solidFill>
                  <a:srgbClr val="E6F6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06</a:t>
            </a:r>
            <a:endParaRPr lang="en-US" sz="1500" dirty="0"/>
          </a:p>
        </p:txBody>
      </p:sp>
      <p:sp>
        <p:nvSpPr>
          <p:cNvPr id="18" name="Text 12">
            <a:hlinkClick r:id="rId5" tooltip="" action="ppaction://hlinksldjump"/>
          </p:cNvPr>
          <p:cNvSpPr/>
          <p:nvPr/>
        </p:nvSpPr>
        <p:spPr>
          <a:xfrm>
            <a:off x="1078992" y="2880360"/>
            <a:ext cx="5356296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4000"/>
              </a:lnSpc>
              <a:buNone/>
            </a:pPr>
            <a:r>
              <a:rPr lang="en-US" sz="1450" b="1" u="sng" dirty="0">
                <a:solidFill>
                  <a:srgbClr val="F4F4EC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  <a:hlinkClick r:id="rId5" action="ppaction://hlinksldjump" tooltip="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价值分配与社区公益</a:t>
            </a:r>
            <a:endParaRPr lang="en-US" sz="1450" dirty="0"/>
          </a:p>
        </p:txBody>
      </p:sp>
      <p:sp>
        <p:nvSpPr>
          <p:cNvPr id="19" name="Text 13">
            <a:hlinkClick r:id="rId6" tooltip="" action="ppaction://hlinksldjump"/>
          </p:cNvPr>
          <p:cNvSpPr/>
          <p:nvPr/>
        </p:nvSpPr>
        <p:spPr>
          <a:xfrm>
            <a:off x="6599880" y="2880360"/>
            <a:ext cx="42976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24000"/>
              </a:lnSpc>
              <a:buNone/>
            </a:pPr>
            <a:r>
              <a:rPr lang="en-US" sz="1350" b="1" u="sng" dirty="0">
                <a:solidFill>
                  <a:srgbClr val="E6F600"/>
                </a:solidFill>
                <a:latin typeface="Inter" pitchFamily="34" charset="0"/>
                <a:ea typeface="Inter" pitchFamily="34" charset="-122"/>
                <a:cs typeface="Inter" pitchFamily="34" charset="-120"/>
                <a:hlinkClick r:id="rId6" action="ppaction://hlinksldjump" tooltip="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17</a:t>
            </a:r>
            <a:endParaRPr lang="en-US" sz="1350" dirty="0"/>
          </a:p>
        </p:txBody>
      </p:sp>
      <p:sp>
        <p:nvSpPr>
          <p:cNvPr id="20" name="Text 14">
            <a:hlinkClick r:id="rId7" tooltip="" action="ppaction://hlinksldjump"/>
          </p:cNvPr>
          <p:cNvSpPr/>
          <p:nvPr/>
        </p:nvSpPr>
        <p:spPr>
          <a:xfrm>
            <a:off x="530352" y="3300984"/>
            <a:ext cx="3039336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4000"/>
              </a:lnSpc>
              <a:buNone/>
            </a:pPr>
            <a:r>
              <a:rPr lang="en-US" sz="1030" u="sng" dirty="0">
                <a:solidFill>
                  <a:srgbClr val="DDDED9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  <a:hlinkClick r:id="rId7" action="ppaction://hlinksldjump" tooltip="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6.1  交易税分配原则</a:t>
            </a:r>
            <a:endParaRPr lang="en-US" sz="1030" dirty="0"/>
          </a:p>
        </p:txBody>
      </p:sp>
      <p:sp>
        <p:nvSpPr>
          <p:cNvPr id="21" name="Text 15">
            <a:hlinkClick r:id="rId8" tooltip="" action="ppaction://hlinksldjump"/>
          </p:cNvPr>
          <p:cNvSpPr/>
          <p:nvPr/>
        </p:nvSpPr>
        <p:spPr>
          <a:xfrm>
            <a:off x="3825720" y="3300984"/>
            <a:ext cx="3039336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4000"/>
              </a:lnSpc>
              <a:buNone/>
            </a:pPr>
            <a:r>
              <a:rPr lang="en-US" sz="1030" u="sng" dirty="0">
                <a:solidFill>
                  <a:srgbClr val="DDDED9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  <a:hlinkClick r:id="rId8" action="ppaction://hlinksldjump" tooltip="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6.2  社区公益机制</a:t>
            </a:r>
            <a:endParaRPr lang="en-US" sz="1030" dirty="0"/>
          </a:p>
        </p:txBody>
      </p:sp>
      <p:sp>
        <p:nvSpPr>
          <p:cNvPr id="22" name="Text 16">
            <a:hlinkClick r:id="rId9" tooltip="" action="ppaction://hlinksldjump"/>
          </p:cNvPr>
          <p:cNvSpPr/>
          <p:nvPr/>
        </p:nvSpPr>
        <p:spPr>
          <a:xfrm>
            <a:off x="530352" y="3575304"/>
            <a:ext cx="3039336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4000"/>
              </a:lnSpc>
              <a:buNone/>
            </a:pPr>
            <a:r>
              <a:rPr lang="en-US" sz="1030" u="sng" dirty="0">
                <a:solidFill>
                  <a:srgbClr val="DDDED9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  <a:hlinkClick r:id="rId9" action="ppaction://hlinksldjump" tooltip="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6.3  平台币流动性建设</a:t>
            </a:r>
            <a:endParaRPr lang="en-US" sz="1030" dirty="0"/>
          </a:p>
        </p:txBody>
      </p:sp>
      <p:sp>
        <p:nvSpPr>
          <p:cNvPr id="23" name="Text 17">
            <a:hlinkClick r:id="rId10" tooltip="" action="ppaction://hlinksldjump"/>
          </p:cNvPr>
          <p:cNvSpPr/>
          <p:nvPr/>
        </p:nvSpPr>
        <p:spPr>
          <a:xfrm>
            <a:off x="3825720" y="3575304"/>
            <a:ext cx="3039336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4000"/>
              </a:lnSpc>
              <a:buNone/>
            </a:pPr>
            <a:r>
              <a:rPr lang="en-US" sz="1030" u="sng" dirty="0">
                <a:solidFill>
                  <a:srgbClr val="DDDED9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  <a:hlinkClick r:id="rId10" action="ppaction://hlinksldjump" tooltip="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6.4  资金账目与权益来源</a:t>
            </a:r>
            <a:endParaRPr lang="en-US" sz="1030" dirty="0"/>
          </a:p>
        </p:txBody>
      </p:sp>
      <p:sp>
        <p:nvSpPr>
          <p:cNvPr id="24" name="Shape 18"/>
          <p:cNvSpPr/>
          <p:nvPr/>
        </p:nvSpPr>
        <p:spPr>
          <a:xfrm>
            <a:off x="530352" y="3968496"/>
            <a:ext cx="6499296" cy="0"/>
          </a:xfrm>
          <a:prstGeom prst="line">
            <a:avLst/>
          </a:prstGeom>
          <a:noFill/>
          <a:ln w="6350">
            <a:solidFill>
              <a:srgbClr val="353840"/>
            </a:solidFill>
            <a:prstDash val="solid"/>
            <a:headEnd type="none"/>
            <a:tailEnd type="none"/>
          </a:ln>
        </p:spPr>
      </p:sp>
      <p:sp>
        <p:nvSpPr>
          <p:cNvPr id="25" name="Text 19"/>
          <p:cNvSpPr/>
          <p:nvPr/>
        </p:nvSpPr>
        <p:spPr>
          <a:xfrm>
            <a:off x="530352" y="4059936"/>
            <a:ext cx="402336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4000"/>
              </a:lnSpc>
              <a:buNone/>
            </a:pPr>
            <a:r>
              <a:rPr lang="en-US" sz="1500" b="1" dirty="0">
                <a:solidFill>
                  <a:srgbClr val="E6F6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07</a:t>
            </a:r>
            <a:endParaRPr lang="en-US" sz="1500" dirty="0"/>
          </a:p>
        </p:txBody>
      </p:sp>
      <p:sp>
        <p:nvSpPr>
          <p:cNvPr id="26" name="Text 20">
            <a:hlinkClick r:id="rId11" tooltip="" action="ppaction://hlinksldjump"/>
          </p:cNvPr>
          <p:cNvSpPr/>
          <p:nvPr/>
        </p:nvSpPr>
        <p:spPr>
          <a:xfrm>
            <a:off x="1078992" y="4059936"/>
            <a:ext cx="5356296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4000"/>
              </a:lnSpc>
              <a:buNone/>
            </a:pPr>
            <a:r>
              <a:rPr lang="en-US" sz="1450" b="1" u="sng" dirty="0">
                <a:solidFill>
                  <a:srgbClr val="F4F4EC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  <a:hlinkClick r:id="rId11" action="ppaction://hlinksldjump" tooltip="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HOOK 实验室与悬挂机制</a:t>
            </a:r>
            <a:endParaRPr lang="en-US" sz="1450" dirty="0"/>
          </a:p>
        </p:txBody>
      </p:sp>
      <p:sp>
        <p:nvSpPr>
          <p:cNvPr id="27" name="Text 21">
            <a:hlinkClick r:id="rId12" tooltip="" action="ppaction://hlinksldjump"/>
          </p:cNvPr>
          <p:cNvSpPr/>
          <p:nvPr/>
        </p:nvSpPr>
        <p:spPr>
          <a:xfrm>
            <a:off x="6599880" y="4059936"/>
            <a:ext cx="42976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24000"/>
              </a:lnSpc>
              <a:buNone/>
            </a:pPr>
            <a:r>
              <a:rPr lang="en-US" sz="1350" b="1" u="sng" dirty="0">
                <a:solidFill>
                  <a:srgbClr val="E6F600"/>
                </a:solidFill>
                <a:latin typeface="Inter" pitchFamily="34" charset="0"/>
                <a:ea typeface="Inter" pitchFamily="34" charset="-122"/>
                <a:cs typeface="Inter" pitchFamily="34" charset="-120"/>
                <a:hlinkClick r:id="rId12" action="ppaction://hlinksldjump" tooltip="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19</a:t>
            </a:r>
            <a:endParaRPr lang="en-US" sz="1350" dirty="0"/>
          </a:p>
        </p:txBody>
      </p:sp>
      <p:sp>
        <p:nvSpPr>
          <p:cNvPr id="28" name="Text 22">
            <a:hlinkClick r:id="rId13" tooltip="" action="ppaction://hlinksldjump"/>
          </p:cNvPr>
          <p:cNvSpPr/>
          <p:nvPr/>
        </p:nvSpPr>
        <p:spPr>
          <a:xfrm>
            <a:off x="530352" y="4480560"/>
            <a:ext cx="3039336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4000"/>
              </a:lnSpc>
              <a:buNone/>
            </a:pPr>
            <a:r>
              <a:rPr lang="en-US" sz="1030" u="sng" dirty="0">
                <a:solidFill>
                  <a:srgbClr val="DDDED9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  <a:hlinkClick r:id="rId13" action="ppaction://hlinksldjump" tooltip="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7.1  机制实验仓库</a:t>
            </a:r>
            <a:endParaRPr lang="en-US" sz="1030" dirty="0"/>
          </a:p>
        </p:txBody>
      </p:sp>
      <p:sp>
        <p:nvSpPr>
          <p:cNvPr id="29" name="Text 23">
            <a:hlinkClick r:id="rId14" tooltip="" action="ppaction://hlinksldjump"/>
          </p:cNvPr>
          <p:cNvSpPr/>
          <p:nvPr/>
        </p:nvSpPr>
        <p:spPr>
          <a:xfrm>
            <a:off x="3825720" y="4480560"/>
            <a:ext cx="3039336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4000"/>
              </a:lnSpc>
              <a:buNone/>
            </a:pPr>
            <a:r>
              <a:rPr lang="en-US" sz="1030" u="sng" dirty="0">
                <a:solidFill>
                  <a:srgbClr val="DDDED9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  <a:hlinkClick r:id="rId14" action="ppaction://hlinksldjump" tooltip="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7.2  触发、保持与退出</a:t>
            </a:r>
            <a:endParaRPr lang="en-US" sz="1030" dirty="0"/>
          </a:p>
        </p:txBody>
      </p:sp>
      <p:sp>
        <p:nvSpPr>
          <p:cNvPr id="30" name="Text 24">
            <a:hlinkClick r:id="rId15" tooltip="" action="ppaction://hlinksldjump"/>
          </p:cNvPr>
          <p:cNvSpPr/>
          <p:nvPr/>
        </p:nvSpPr>
        <p:spPr>
          <a:xfrm>
            <a:off x="530352" y="4754880"/>
            <a:ext cx="3039336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4000"/>
              </a:lnSpc>
              <a:buNone/>
            </a:pPr>
            <a:r>
              <a:rPr lang="en-US" sz="1030" u="sng" dirty="0">
                <a:solidFill>
                  <a:srgbClr val="DDDED9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  <a:hlinkClick r:id="rId15" action="ppaction://hlinksldjump" tooltip="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7.3  动态税率与卖出净额</a:t>
            </a:r>
            <a:endParaRPr lang="en-US" sz="1030" dirty="0"/>
          </a:p>
        </p:txBody>
      </p:sp>
      <p:sp>
        <p:nvSpPr>
          <p:cNvPr id="31" name="Text 25">
            <a:hlinkClick r:id="rId16" tooltip="" action="ppaction://hlinksldjump"/>
          </p:cNvPr>
          <p:cNvSpPr/>
          <p:nvPr/>
        </p:nvSpPr>
        <p:spPr>
          <a:xfrm>
            <a:off x="3825720" y="4754880"/>
            <a:ext cx="3039336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4000"/>
              </a:lnSpc>
              <a:buNone/>
            </a:pPr>
            <a:r>
              <a:rPr lang="en-US" sz="1030" u="sng" dirty="0">
                <a:solidFill>
                  <a:srgbClr val="DDDED9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  <a:hlinkClick r:id="rId16" action="ppaction://hlinksldjump" tooltip="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7.4  完整状态变化示例</a:t>
            </a:r>
            <a:endParaRPr lang="en-US" sz="1030" dirty="0"/>
          </a:p>
        </p:txBody>
      </p:sp>
      <p:sp>
        <p:nvSpPr>
          <p:cNvPr id="32" name="Text 26">
            <a:hlinkClick r:id="rId17" tooltip="" action="ppaction://hlinksldjump"/>
          </p:cNvPr>
          <p:cNvSpPr/>
          <p:nvPr/>
        </p:nvSpPr>
        <p:spPr>
          <a:xfrm>
            <a:off x="530352" y="5029200"/>
            <a:ext cx="3039336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4000"/>
              </a:lnSpc>
              <a:buNone/>
            </a:pPr>
            <a:r>
              <a:rPr lang="en-US" sz="1030" u="sng" dirty="0">
                <a:solidFill>
                  <a:srgbClr val="DDDED9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  <a:hlinkClick r:id="rId17" action="ppaction://hlinksldjump" tooltip="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7.5  买方奖励计算与分配</a:t>
            </a:r>
            <a:endParaRPr lang="en-US" sz="1030" dirty="0"/>
          </a:p>
        </p:txBody>
      </p:sp>
      <p:sp>
        <p:nvSpPr>
          <p:cNvPr id="33" name="Text 27">
            <a:hlinkClick r:id="rId18" tooltip="" action="ppaction://hlinksldjump"/>
          </p:cNvPr>
          <p:cNvSpPr/>
          <p:nvPr/>
        </p:nvSpPr>
        <p:spPr>
          <a:xfrm>
            <a:off x="3825720" y="5029200"/>
            <a:ext cx="3039336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4000"/>
              </a:lnSpc>
              <a:buNone/>
            </a:pPr>
            <a:r>
              <a:rPr lang="en-US" sz="1030" u="sng" dirty="0">
                <a:solidFill>
                  <a:srgbClr val="DDDED9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  <a:hlinkClick r:id="rId18" action="ppaction://hlinksldjump" tooltip="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7.6  官网与 APP 查询领取</a:t>
            </a:r>
            <a:endParaRPr lang="en-US" sz="1030" dirty="0"/>
          </a:p>
        </p:txBody>
      </p:sp>
      <p:sp>
        <p:nvSpPr>
          <p:cNvPr id="34" name="Shape 28"/>
          <p:cNvSpPr/>
          <p:nvPr/>
        </p:nvSpPr>
        <p:spPr>
          <a:xfrm>
            <a:off x="530352" y="5422392"/>
            <a:ext cx="6499296" cy="0"/>
          </a:xfrm>
          <a:prstGeom prst="line">
            <a:avLst/>
          </a:prstGeom>
          <a:noFill/>
          <a:ln w="6350">
            <a:solidFill>
              <a:srgbClr val="353840"/>
            </a:solidFill>
            <a:prstDash val="solid"/>
            <a:headEnd type="none"/>
            <a:tailEnd type="none"/>
          </a:ln>
        </p:spPr>
      </p:sp>
      <p:sp>
        <p:nvSpPr>
          <p:cNvPr id="35" name="Text 29"/>
          <p:cNvSpPr/>
          <p:nvPr/>
        </p:nvSpPr>
        <p:spPr>
          <a:xfrm>
            <a:off x="530352" y="5513832"/>
            <a:ext cx="402336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4000"/>
              </a:lnSpc>
              <a:buNone/>
            </a:pPr>
            <a:r>
              <a:rPr lang="en-US" sz="1500" b="1" dirty="0">
                <a:solidFill>
                  <a:srgbClr val="E6F6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08</a:t>
            </a:r>
            <a:endParaRPr lang="en-US" sz="1500" dirty="0"/>
          </a:p>
        </p:txBody>
      </p:sp>
      <p:sp>
        <p:nvSpPr>
          <p:cNvPr id="36" name="Text 30">
            <a:hlinkClick r:id="rId19" tooltip="" action="ppaction://hlinksldjump"/>
          </p:cNvPr>
          <p:cNvSpPr/>
          <p:nvPr/>
        </p:nvSpPr>
        <p:spPr>
          <a:xfrm>
            <a:off x="1078992" y="5513832"/>
            <a:ext cx="5356296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4000"/>
              </a:lnSpc>
              <a:buNone/>
            </a:pPr>
            <a:r>
              <a:rPr lang="en-US" sz="1450" b="1" u="sng" dirty="0">
                <a:solidFill>
                  <a:srgbClr val="F4F4EC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  <a:hlinkClick r:id="rId19" action="ppaction://hlinksldjump" tooltip="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产品架构与服务能力</a:t>
            </a:r>
            <a:endParaRPr lang="en-US" sz="1450" dirty="0"/>
          </a:p>
        </p:txBody>
      </p:sp>
      <p:sp>
        <p:nvSpPr>
          <p:cNvPr id="37" name="Text 31">
            <a:hlinkClick r:id="rId20" tooltip="" action="ppaction://hlinksldjump"/>
          </p:cNvPr>
          <p:cNvSpPr/>
          <p:nvPr/>
        </p:nvSpPr>
        <p:spPr>
          <a:xfrm>
            <a:off x="6599880" y="5513832"/>
            <a:ext cx="42976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24000"/>
              </a:lnSpc>
              <a:buNone/>
            </a:pPr>
            <a:r>
              <a:rPr lang="en-US" sz="1350" b="1" u="sng" dirty="0">
                <a:solidFill>
                  <a:srgbClr val="E6F600"/>
                </a:solidFill>
                <a:latin typeface="Inter" pitchFamily="34" charset="0"/>
                <a:ea typeface="Inter" pitchFamily="34" charset="-122"/>
                <a:cs typeface="Inter" pitchFamily="34" charset="-120"/>
                <a:hlinkClick r:id="rId20" action="ppaction://hlinksldjump" tooltip="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25</a:t>
            </a:r>
            <a:endParaRPr lang="en-US" sz="1350" dirty="0"/>
          </a:p>
        </p:txBody>
      </p:sp>
      <p:sp>
        <p:nvSpPr>
          <p:cNvPr id="38" name="Text 32">
            <a:hlinkClick r:id="rId21" tooltip="" action="ppaction://hlinksldjump"/>
          </p:cNvPr>
          <p:cNvSpPr/>
          <p:nvPr/>
        </p:nvSpPr>
        <p:spPr>
          <a:xfrm>
            <a:off x="530352" y="5934456"/>
            <a:ext cx="3039336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4000"/>
              </a:lnSpc>
              <a:buNone/>
            </a:pPr>
            <a:r>
              <a:rPr lang="en-US" sz="1030" u="sng" dirty="0">
                <a:solidFill>
                  <a:srgbClr val="DDDED9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  <a:hlinkClick r:id="rId21" action="ppaction://hlinksldjump" tooltip="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8.1  社区社交与 Token Card</a:t>
            </a:r>
            <a:endParaRPr lang="en-US" sz="1030" dirty="0"/>
          </a:p>
        </p:txBody>
      </p:sp>
      <p:sp>
        <p:nvSpPr>
          <p:cNvPr id="39" name="Text 33">
            <a:hlinkClick r:id="rId22" tooltip="" action="ppaction://hlinksldjump"/>
          </p:cNvPr>
          <p:cNvSpPr/>
          <p:nvPr/>
        </p:nvSpPr>
        <p:spPr>
          <a:xfrm>
            <a:off x="3825720" y="5934456"/>
            <a:ext cx="3039336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4000"/>
              </a:lnSpc>
              <a:buNone/>
            </a:pPr>
            <a:r>
              <a:rPr lang="en-US" sz="1030" u="sng" dirty="0">
                <a:solidFill>
                  <a:srgbClr val="DDDED9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  <a:hlinkClick r:id="rId22" action="ppaction://hlinksldjump" tooltip="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8.2  Community AI 知识服务</a:t>
            </a:r>
            <a:endParaRPr lang="en-US" sz="1030" dirty="0"/>
          </a:p>
        </p:txBody>
      </p:sp>
      <p:sp>
        <p:nvSpPr>
          <p:cNvPr id="40" name="Text 34">
            <a:hlinkClick r:id="rId23" tooltip="" action="ppaction://hlinksldjump"/>
          </p:cNvPr>
          <p:cNvSpPr/>
          <p:nvPr/>
        </p:nvSpPr>
        <p:spPr>
          <a:xfrm>
            <a:off x="530352" y="6208776"/>
            <a:ext cx="3039336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4000"/>
              </a:lnSpc>
              <a:buNone/>
            </a:pPr>
            <a:r>
              <a:rPr lang="en-US" sz="1030" u="sng" dirty="0">
                <a:solidFill>
                  <a:srgbClr val="DDDED9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  <a:hlinkClick r:id="rId23" action="ppaction://hlinksldjump" tooltip="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8.3  行情、钱包与 LOOP ID</a:t>
            </a:r>
            <a:endParaRPr lang="en-US" sz="1030" dirty="0"/>
          </a:p>
        </p:txBody>
      </p:sp>
      <p:sp>
        <p:nvSpPr>
          <p:cNvPr id="41" name="Text 35">
            <a:hlinkClick r:id="rId24" tooltip="" action="ppaction://hlinksldjump"/>
          </p:cNvPr>
          <p:cNvSpPr/>
          <p:nvPr/>
        </p:nvSpPr>
        <p:spPr>
          <a:xfrm>
            <a:off x="3825720" y="6208776"/>
            <a:ext cx="3039336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4000"/>
              </a:lnSpc>
              <a:buNone/>
            </a:pPr>
            <a:r>
              <a:rPr lang="en-US" sz="1030" u="sng" dirty="0">
                <a:solidFill>
                  <a:srgbClr val="DDDED9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  <a:hlinkClick r:id="rId24" action="ppaction://hlinksldjump" tooltip="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8.4  社区后台与经济透明</a:t>
            </a:r>
            <a:endParaRPr lang="en-US" sz="1030" dirty="0"/>
          </a:p>
        </p:txBody>
      </p:sp>
      <p:sp>
        <p:nvSpPr>
          <p:cNvPr id="42" name="Shape 36"/>
          <p:cNvSpPr/>
          <p:nvPr/>
        </p:nvSpPr>
        <p:spPr>
          <a:xfrm>
            <a:off x="530352" y="6601968"/>
            <a:ext cx="6499296" cy="0"/>
          </a:xfrm>
          <a:prstGeom prst="line">
            <a:avLst/>
          </a:prstGeom>
          <a:noFill/>
          <a:ln w="6350">
            <a:solidFill>
              <a:srgbClr val="353840"/>
            </a:solidFill>
            <a:prstDash val="solid"/>
            <a:headEnd type="none"/>
            <a:tailEnd type="none"/>
          </a:ln>
        </p:spPr>
      </p:sp>
      <p:sp>
        <p:nvSpPr>
          <p:cNvPr id="43" name="Text 37"/>
          <p:cNvSpPr/>
          <p:nvPr/>
        </p:nvSpPr>
        <p:spPr>
          <a:xfrm>
            <a:off x="530352" y="6693408"/>
            <a:ext cx="402336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4000"/>
              </a:lnSpc>
              <a:buNone/>
            </a:pPr>
            <a:r>
              <a:rPr lang="en-US" sz="1500" b="1" dirty="0">
                <a:solidFill>
                  <a:srgbClr val="E6F6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09</a:t>
            </a:r>
            <a:endParaRPr lang="en-US" sz="1500" dirty="0"/>
          </a:p>
        </p:txBody>
      </p:sp>
      <p:sp>
        <p:nvSpPr>
          <p:cNvPr id="44" name="Text 38">
            <a:hlinkClick r:id="rId25" tooltip="" action="ppaction://hlinksldjump"/>
          </p:cNvPr>
          <p:cNvSpPr/>
          <p:nvPr/>
        </p:nvSpPr>
        <p:spPr>
          <a:xfrm>
            <a:off x="1078992" y="6693408"/>
            <a:ext cx="5356296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4000"/>
              </a:lnSpc>
              <a:buNone/>
            </a:pPr>
            <a:r>
              <a:rPr lang="en-US" sz="1450" b="1" u="sng" dirty="0">
                <a:solidFill>
                  <a:srgbClr val="F4F4EC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  <a:hlinkClick r:id="rId25" action="ppaction://hlinksldjump" tooltip="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生态参与与协作机制</a:t>
            </a:r>
            <a:endParaRPr lang="en-US" sz="1450" dirty="0"/>
          </a:p>
        </p:txBody>
      </p:sp>
      <p:sp>
        <p:nvSpPr>
          <p:cNvPr id="45" name="Text 39">
            <a:hlinkClick r:id="rId26" tooltip="" action="ppaction://hlinksldjump"/>
          </p:cNvPr>
          <p:cNvSpPr/>
          <p:nvPr/>
        </p:nvSpPr>
        <p:spPr>
          <a:xfrm>
            <a:off x="6599880" y="6693408"/>
            <a:ext cx="42976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24000"/>
              </a:lnSpc>
              <a:buNone/>
            </a:pPr>
            <a:r>
              <a:rPr lang="en-US" sz="1350" b="1" u="sng" dirty="0">
                <a:solidFill>
                  <a:srgbClr val="E6F600"/>
                </a:solidFill>
                <a:latin typeface="Inter" pitchFamily="34" charset="0"/>
                <a:ea typeface="Inter" pitchFamily="34" charset="-122"/>
                <a:cs typeface="Inter" pitchFamily="34" charset="-120"/>
                <a:hlinkClick r:id="rId26" action="ppaction://hlinksldjump" tooltip="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27</a:t>
            </a:r>
            <a:endParaRPr lang="en-US" sz="1350" dirty="0"/>
          </a:p>
        </p:txBody>
      </p:sp>
      <p:sp>
        <p:nvSpPr>
          <p:cNvPr id="46" name="Text 40">
            <a:hlinkClick r:id="rId27" tooltip="" action="ppaction://hlinksldjump"/>
          </p:cNvPr>
          <p:cNvSpPr/>
          <p:nvPr/>
        </p:nvSpPr>
        <p:spPr>
          <a:xfrm>
            <a:off x="530352" y="7114032"/>
            <a:ext cx="3039336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4000"/>
              </a:lnSpc>
              <a:buNone/>
            </a:pPr>
            <a:r>
              <a:rPr lang="en-US" sz="1030" u="sng" dirty="0">
                <a:solidFill>
                  <a:srgbClr val="DDDED9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  <a:hlinkClick r:id="rId27" action="ppaction://hlinksldjump" tooltip="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9.1  普通用户参与路径</a:t>
            </a:r>
            <a:endParaRPr lang="en-US" sz="1030" dirty="0"/>
          </a:p>
        </p:txBody>
      </p:sp>
      <p:sp>
        <p:nvSpPr>
          <p:cNvPr id="47" name="Text 41">
            <a:hlinkClick r:id="rId28" tooltip="" action="ppaction://hlinksldjump"/>
          </p:cNvPr>
          <p:cNvSpPr/>
          <p:nvPr/>
        </p:nvSpPr>
        <p:spPr>
          <a:xfrm>
            <a:off x="3825720" y="7114032"/>
            <a:ext cx="3039336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4000"/>
              </a:lnSpc>
              <a:buNone/>
            </a:pPr>
            <a:r>
              <a:rPr lang="en-US" sz="1030" u="sng" dirty="0">
                <a:solidFill>
                  <a:srgbClr val="DDDED9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  <a:hlinkClick r:id="rId28" action="ppaction://hlinksldjump" tooltip="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9.2  社区主理人接入路径</a:t>
            </a:r>
            <a:endParaRPr lang="en-US" sz="1030" dirty="0"/>
          </a:p>
        </p:txBody>
      </p:sp>
      <p:sp>
        <p:nvSpPr>
          <p:cNvPr id="48" name="Text 42">
            <a:hlinkClick r:id="rId29" tooltip="" action="ppaction://hlinksldjump"/>
          </p:cNvPr>
          <p:cNvSpPr/>
          <p:nvPr/>
        </p:nvSpPr>
        <p:spPr>
          <a:xfrm>
            <a:off x="530352" y="7388352"/>
            <a:ext cx="3039336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4000"/>
              </a:lnSpc>
              <a:buNone/>
            </a:pPr>
            <a:r>
              <a:rPr lang="en-US" sz="1030" u="sng" dirty="0">
                <a:solidFill>
                  <a:srgbClr val="DDDED9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  <a:hlinkClick r:id="rId29" action="ppaction://hlinksldjump" tooltip="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9.3  创作者、项目方与开发者</a:t>
            </a:r>
            <a:endParaRPr lang="en-US" sz="1030" dirty="0"/>
          </a:p>
        </p:txBody>
      </p:sp>
      <p:sp>
        <p:nvSpPr>
          <p:cNvPr id="49" name="Text 43">
            <a:hlinkClick r:id="rId30" tooltip="" action="ppaction://hlinksldjump"/>
          </p:cNvPr>
          <p:cNvSpPr/>
          <p:nvPr/>
        </p:nvSpPr>
        <p:spPr>
          <a:xfrm>
            <a:off x="3825720" y="7388352"/>
            <a:ext cx="3039336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4000"/>
              </a:lnSpc>
              <a:buNone/>
            </a:pPr>
            <a:r>
              <a:rPr lang="en-US" sz="1030" u="sng" dirty="0">
                <a:solidFill>
                  <a:srgbClr val="DDDED9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  <a:hlinkClick r:id="rId30" action="ppaction://hlinksldjump" tooltip="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9.4  机构合作与生态连接</a:t>
            </a:r>
            <a:endParaRPr lang="en-US" sz="1030" dirty="0"/>
          </a:p>
        </p:txBody>
      </p:sp>
      <p:sp>
        <p:nvSpPr>
          <p:cNvPr id="50" name="Shape 44"/>
          <p:cNvSpPr/>
          <p:nvPr/>
        </p:nvSpPr>
        <p:spPr>
          <a:xfrm>
            <a:off x="530352" y="7781544"/>
            <a:ext cx="6499296" cy="0"/>
          </a:xfrm>
          <a:prstGeom prst="line">
            <a:avLst/>
          </a:prstGeom>
          <a:noFill/>
          <a:ln w="6350">
            <a:solidFill>
              <a:srgbClr val="353840"/>
            </a:solidFill>
            <a:prstDash val="solid"/>
            <a:headEnd type="none"/>
            <a:tailEnd type="none"/>
          </a:ln>
        </p:spPr>
      </p:sp>
      <p:sp>
        <p:nvSpPr>
          <p:cNvPr id="51" name="Text 45"/>
          <p:cNvSpPr/>
          <p:nvPr/>
        </p:nvSpPr>
        <p:spPr>
          <a:xfrm>
            <a:off x="530352" y="7872984"/>
            <a:ext cx="402336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4000"/>
              </a:lnSpc>
              <a:buNone/>
            </a:pPr>
            <a:r>
              <a:rPr lang="en-US" sz="1500" b="1" dirty="0">
                <a:solidFill>
                  <a:srgbClr val="E6F6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10</a:t>
            </a:r>
            <a:endParaRPr lang="en-US" sz="1500" dirty="0"/>
          </a:p>
        </p:txBody>
      </p:sp>
      <p:sp>
        <p:nvSpPr>
          <p:cNvPr id="52" name="Text 46">
            <a:hlinkClick r:id="rId31" tooltip="" action="ppaction://hlinksldjump"/>
          </p:cNvPr>
          <p:cNvSpPr/>
          <p:nvPr/>
        </p:nvSpPr>
        <p:spPr>
          <a:xfrm>
            <a:off x="1078992" y="7872984"/>
            <a:ext cx="5356296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4000"/>
              </a:lnSpc>
              <a:buNone/>
            </a:pPr>
            <a:r>
              <a:rPr lang="en-US" sz="1450" b="1" u="sng" dirty="0">
                <a:solidFill>
                  <a:srgbClr val="F4F4EC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  <a:hlinkClick r:id="rId31" action="ppaction://hlinksldjump" tooltip="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发展路线与长期愿景</a:t>
            </a:r>
            <a:endParaRPr lang="en-US" sz="1450" dirty="0"/>
          </a:p>
        </p:txBody>
      </p:sp>
      <p:sp>
        <p:nvSpPr>
          <p:cNvPr id="53" name="Text 47">
            <a:hlinkClick r:id="rId32" tooltip="" action="ppaction://hlinksldjump"/>
          </p:cNvPr>
          <p:cNvSpPr/>
          <p:nvPr/>
        </p:nvSpPr>
        <p:spPr>
          <a:xfrm>
            <a:off x="6599880" y="7872984"/>
            <a:ext cx="42976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24000"/>
              </a:lnSpc>
              <a:buNone/>
            </a:pPr>
            <a:r>
              <a:rPr lang="en-US" sz="1350" b="1" u="sng" dirty="0">
                <a:solidFill>
                  <a:srgbClr val="E6F600"/>
                </a:solidFill>
                <a:latin typeface="Inter" pitchFamily="34" charset="0"/>
                <a:ea typeface="Inter" pitchFamily="34" charset="-122"/>
                <a:cs typeface="Inter" pitchFamily="34" charset="-120"/>
                <a:hlinkClick r:id="rId32" action="ppaction://hlinksldjump" tooltip="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29</a:t>
            </a:r>
            <a:endParaRPr lang="en-US" sz="1350" dirty="0"/>
          </a:p>
        </p:txBody>
      </p:sp>
      <p:sp>
        <p:nvSpPr>
          <p:cNvPr id="54" name="Text 48">
            <a:hlinkClick r:id="rId33" tooltip="" action="ppaction://hlinksldjump"/>
          </p:cNvPr>
          <p:cNvSpPr/>
          <p:nvPr/>
        </p:nvSpPr>
        <p:spPr>
          <a:xfrm>
            <a:off x="530352" y="8293608"/>
            <a:ext cx="3039336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4000"/>
              </a:lnSpc>
              <a:buNone/>
            </a:pPr>
            <a:r>
              <a:rPr lang="en-US" sz="1030" u="sng" dirty="0">
                <a:solidFill>
                  <a:srgbClr val="DDDED9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  <a:hlinkClick r:id="rId33" action="ppaction://hlinksldjump" tooltip="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10.1  四阶段发展路线</a:t>
            </a:r>
            <a:endParaRPr lang="en-US" sz="1030" dirty="0"/>
          </a:p>
        </p:txBody>
      </p:sp>
      <p:sp>
        <p:nvSpPr>
          <p:cNvPr id="55" name="Text 49">
            <a:hlinkClick r:id="rId34" tooltip="" action="ppaction://hlinksldjump"/>
          </p:cNvPr>
          <p:cNvSpPr/>
          <p:nvPr/>
        </p:nvSpPr>
        <p:spPr>
          <a:xfrm>
            <a:off x="3825720" y="8293608"/>
            <a:ext cx="3039336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4000"/>
              </a:lnSpc>
              <a:buNone/>
            </a:pPr>
            <a:r>
              <a:rPr lang="en-US" sz="1030" u="sng" dirty="0">
                <a:solidFill>
                  <a:srgbClr val="DDDED9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  <a:hlinkClick r:id="rId34" action="ppaction://hlinksldjump" tooltip="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10.2  规模扩张与持续协作</a:t>
            </a:r>
            <a:endParaRPr lang="en-US" sz="1030" dirty="0"/>
          </a:p>
        </p:txBody>
      </p:sp>
      <p:sp>
        <p:nvSpPr>
          <p:cNvPr id="56" name="Text 50">
            <a:hlinkClick r:id="rId35" tooltip="" action="ppaction://hlinksldjump"/>
          </p:cNvPr>
          <p:cNvSpPr/>
          <p:nvPr/>
        </p:nvSpPr>
        <p:spPr>
          <a:xfrm>
            <a:off x="530352" y="8567928"/>
            <a:ext cx="3039336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4000"/>
              </a:lnSpc>
              <a:buNone/>
            </a:pPr>
            <a:r>
              <a:rPr lang="en-US" sz="1030" u="sng" dirty="0">
                <a:solidFill>
                  <a:srgbClr val="DDDED9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  <a:hlinkClick r:id="rId35" action="ppaction://hlinksldjump" tooltip="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10.3  长期愿景与观察指标</a:t>
            </a:r>
            <a:endParaRPr lang="en-US" sz="1030" dirty="0"/>
          </a:p>
        </p:txBody>
      </p:sp>
      <p:sp>
        <p:nvSpPr>
          <p:cNvPr id="57" name="Shape 51"/>
          <p:cNvSpPr/>
          <p:nvPr/>
        </p:nvSpPr>
        <p:spPr>
          <a:xfrm>
            <a:off x="530352" y="8961120"/>
            <a:ext cx="6499296" cy="0"/>
          </a:xfrm>
          <a:prstGeom prst="line">
            <a:avLst/>
          </a:prstGeom>
          <a:noFill/>
          <a:ln w="6350">
            <a:solidFill>
              <a:srgbClr val="353840"/>
            </a:solidFill>
            <a:prstDash val="solid"/>
            <a:headEnd type="none"/>
            <a:tailEnd type="none"/>
          </a:ln>
        </p:spPr>
      </p:sp>
      <p:sp>
        <p:nvSpPr>
          <p:cNvPr id="58" name="Text 52">
            <a:hlinkClick r:id="rId36" tooltip="" action="ppaction://hlinksldjump"/>
          </p:cNvPr>
          <p:cNvSpPr/>
          <p:nvPr/>
        </p:nvSpPr>
        <p:spPr>
          <a:xfrm>
            <a:off x="530352" y="9756648"/>
            <a:ext cx="6499296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4000"/>
              </a:lnSpc>
              <a:buNone/>
            </a:pPr>
            <a:r>
              <a:rPr lang="en-US" sz="900" u="sng" dirty="0">
                <a:solidFill>
                  <a:srgbClr val="A2A5AF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  <a:hlinkClick r:id="rId36" action="ppaction://hlinksldjump" tooltip="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协议参数与信息披露  /  第 31 页</a:t>
            </a:r>
            <a:endParaRPr lang="en-US" sz="9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0E0F1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data/loop_whitepaper_work/assets/body_bg.jp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7560000" cy="10692000"/>
          </a:xfrm>
          <a:prstGeom prst="rect">
            <a:avLst/>
          </a:prstGeom>
        </p:spPr>
      </p:pic>
      <p:pic>
        <p:nvPicPr>
          <p:cNvPr id="3" name="Image 1" descr="/mnt/data/loop_whitepaper_work/assets/mascot_wm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51960" y="6069160"/>
            <a:ext cx="2816352" cy="3059007"/>
          </a:xfrm>
          <a:prstGeom prst="rect">
            <a:avLst/>
          </a:prstGeom>
        </p:spPr>
      </p:pic>
      <p:pic>
        <p:nvPicPr>
          <p:cNvPr id="4" name="Image 2" descr="/mnt/data/loop_whitepaper_work/assets/wordmark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9951" y="228600"/>
            <a:ext cx="688898" cy="484632"/>
          </a:xfrm>
          <a:prstGeom prst="rect">
            <a:avLst/>
          </a:prstGeom>
        </p:spPr>
      </p:pic>
      <p:sp>
        <p:nvSpPr>
          <p:cNvPr id="5" name="Text 0"/>
          <p:cNvSpPr/>
          <p:nvPr/>
        </p:nvSpPr>
        <p:spPr>
          <a:xfrm>
            <a:off x="1517904" y="438912"/>
            <a:ext cx="4389120" cy="1737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4000"/>
              </a:lnSpc>
              <a:buNone/>
            </a:pPr>
            <a:r>
              <a:rPr lang="en-US" sz="840" spc="180" kern="0" dirty="0">
                <a:solidFill>
                  <a:srgbClr val="A2A5A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WHITE PAPER  /  2026.10</a:t>
            </a:r>
            <a:endParaRPr lang="en-US" sz="840" dirty="0"/>
          </a:p>
        </p:txBody>
      </p:sp>
      <p:sp>
        <p:nvSpPr>
          <p:cNvPr id="6" name="Shape 1"/>
          <p:cNvSpPr/>
          <p:nvPr/>
        </p:nvSpPr>
        <p:spPr>
          <a:xfrm>
            <a:off x="530352" y="822960"/>
            <a:ext cx="6499296" cy="0"/>
          </a:xfrm>
          <a:prstGeom prst="line">
            <a:avLst/>
          </a:prstGeom>
          <a:noFill/>
          <a:ln w="8890">
            <a:solidFill>
              <a:srgbClr val="353840"/>
            </a:solidFill>
            <a:prstDash val="solid"/>
            <a:headEnd type="none"/>
            <a:tailEnd type="none"/>
          </a:ln>
        </p:spPr>
      </p:sp>
      <p:sp>
        <p:nvSpPr>
          <p:cNvPr id="7" name="Text 2"/>
          <p:cNvSpPr/>
          <p:nvPr/>
        </p:nvSpPr>
        <p:spPr>
          <a:xfrm>
            <a:off x="530352" y="1014984"/>
            <a:ext cx="5760720" cy="2103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4000"/>
              </a:lnSpc>
              <a:buNone/>
            </a:pPr>
            <a:r>
              <a:rPr lang="en-US" sz="900" spc="180" kern="0" dirty="0">
                <a:solidFill>
                  <a:srgbClr val="E6F6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PROTOCOL AT A GLANCE</a:t>
            </a:r>
            <a:endParaRPr lang="en-US" sz="900" dirty="0"/>
          </a:p>
        </p:txBody>
      </p:sp>
      <p:sp>
        <p:nvSpPr>
          <p:cNvPr id="8" name="Text 3"/>
          <p:cNvSpPr/>
          <p:nvPr/>
        </p:nvSpPr>
        <p:spPr>
          <a:xfrm>
            <a:off x="530352" y="1444752"/>
            <a:ext cx="6499296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4000"/>
              </a:lnSpc>
              <a:buNone/>
            </a:pPr>
            <a:r>
              <a:rPr lang="en-US" sz="2900" b="1" dirty="0">
                <a:solidFill>
                  <a:srgbClr val="F4F4EC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协议全景</a:t>
            </a:r>
            <a:endParaRPr lang="en-US" sz="2900" dirty="0"/>
          </a:p>
        </p:txBody>
      </p:sp>
      <p:sp>
        <p:nvSpPr>
          <p:cNvPr id="9" name="Shape 4"/>
          <p:cNvSpPr/>
          <p:nvPr/>
        </p:nvSpPr>
        <p:spPr>
          <a:xfrm>
            <a:off x="530352" y="2121408"/>
            <a:ext cx="1005840" cy="0"/>
          </a:xfrm>
          <a:prstGeom prst="line">
            <a:avLst/>
          </a:prstGeom>
          <a:noFill/>
          <a:ln w="38100">
            <a:solidFill>
              <a:srgbClr val="E6F600"/>
            </a:solidFill>
            <a:prstDash val="solid"/>
            <a:headEnd type="none"/>
            <a:tailEnd type="none"/>
          </a:ln>
        </p:spPr>
      </p:sp>
      <p:sp>
        <p:nvSpPr>
          <p:cNvPr id="10" name="Shape 5"/>
          <p:cNvSpPr/>
          <p:nvPr/>
        </p:nvSpPr>
        <p:spPr>
          <a:xfrm>
            <a:off x="1335024" y="2185416"/>
            <a:ext cx="676656" cy="0"/>
          </a:xfrm>
          <a:prstGeom prst="line">
            <a:avLst/>
          </a:prstGeom>
          <a:noFill/>
          <a:ln w="25400">
            <a:solidFill>
              <a:srgbClr val="B442F5"/>
            </a:solidFill>
            <a:prstDash val="solid"/>
            <a:headEnd type="none"/>
            <a:tailEnd type="none"/>
          </a:ln>
        </p:spPr>
      </p:sp>
      <p:sp>
        <p:nvSpPr>
          <p:cNvPr id="11" name="Shape 6"/>
          <p:cNvSpPr/>
          <p:nvPr/>
        </p:nvSpPr>
        <p:spPr>
          <a:xfrm>
            <a:off x="530352" y="10106784"/>
            <a:ext cx="6499296" cy="0"/>
          </a:xfrm>
          <a:prstGeom prst="line">
            <a:avLst/>
          </a:prstGeom>
          <a:noFill/>
          <a:ln w="8890">
            <a:solidFill>
              <a:srgbClr val="353840"/>
            </a:solidFill>
            <a:prstDash val="solid"/>
            <a:headEnd type="none"/>
            <a:tailEnd type="none"/>
          </a:ln>
        </p:spPr>
      </p:sp>
      <p:sp>
        <p:nvSpPr>
          <p:cNvPr id="12" name="Text 7">
            <a:hlinkClick r:id="rId4" tooltip=""/>
          </p:cNvPr>
          <p:cNvSpPr/>
          <p:nvPr/>
        </p:nvSpPr>
        <p:spPr>
          <a:xfrm>
            <a:off x="530352" y="10298808"/>
            <a:ext cx="192024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4000"/>
              </a:lnSpc>
              <a:buNone/>
            </a:pPr>
            <a:r>
              <a:rPr lang="en-US" sz="810" u="sng" spc="180" kern="0" dirty="0">
                <a:solidFill>
                  <a:srgbClr val="A2A5AF"/>
                </a:solidFill>
                <a:latin typeface="Inter" pitchFamily="34" charset="0"/>
                <a:ea typeface="Inter" pitchFamily="34" charset="-122"/>
                <a:cs typeface="Inter" pitchFamily="34" charset="-120"/>
                <a:hlinkClick r:id="rId4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LOOPLABS.MEME</a:t>
            </a:r>
            <a:endParaRPr lang="en-US" sz="810" dirty="0"/>
          </a:p>
        </p:txBody>
      </p:sp>
      <p:sp>
        <p:nvSpPr>
          <p:cNvPr id="13" name="Text 8"/>
          <p:cNvSpPr/>
          <p:nvPr/>
        </p:nvSpPr>
        <p:spPr>
          <a:xfrm>
            <a:off x="2679192" y="10298808"/>
            <a:ext cx="356616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4000"/>
              </a:lnSpc>
              <a:buNone/>
            </a:pPr>
            <a:r>
              <a:rPr lang="en-US" sz="720" spc="180" kern="0" dirty="0">
                <a:solidFill>
                  <a:srgbClr val="A2A5A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COMMUNITY / CULTURE / INFINITY</a:t>
            </a:r>
            <a:endParaRPr lang="en-US" sz="720" dirty="0"/>
          </a:p>
        </p:txBody>
      </p:sp>
      <p:sp>
        <p:nvSpPr>
          <p:cNvPr id="14" name="Text 9"/>
          <p:cNvSpPr/>
          <p:nvPr/>
        </p:nvSpPr>
        <p:spPr>
          <a:xfrm>
            <a:off x="6627312" y="10253088"/>
            <a:ext cx="402336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24000"/>
              </a:lnSpc>
              <a:buNone/>
            </a:pPr>
            <a:r>
              <a:rPr lang="en-US" sz="1250" b="1" dirty="0">
                <a:solidFill>
                  <a:srgbClr val="E6F6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04</a:t>
            </a:r>
            <a:endParaRPr lang="en-US" sz="1250" dirty="0"/>
          </a:p>
        </p:txBody>
      </p:sp>
      <p:sp>
        <p:nvSpPr>
          <p:cNvPr id="16" name="Text 10"/>
          <p:cNvSpPr/>
          <p:nvPr/>
        </p:nvSpPr>
        <p:spPr>
          <a:xfrm>
            <a:off x="530352" y="2487168"/>
            <a:ext cx="6499296" cy="7894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0000"/>
              </a:lnSpc>
              <a:buNone/>
            </a:pPr>
            <a:r>
              <a:rPr lang="en-US" sz="1420" dirty="0">
                <a:solidFill>
                  <a:srgbClr val="F4F4EC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LOOP 将社区关系、资产参与与持续建设连接为一个共同的经济网络。精品</a:t>
            </a:r>
            <a:endParaRPr lang="en-US" sz="1420" dirty="0"/>
          </a:p>
          <a:p>
            <a:pPr indent="0" marL="0">
              <a:lnSpc>
                <a:spcPct val="110000"/>
              </a:lnSpc>
              <a:buNone/>
            </a:pPr>
            <a:r>
              <a:rPr lang="en-US" sz="1420" dirty="0">
                <a:solidFill>
                  <a:srgbClr val="F4F4EC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MEME 是共建对象，Mining 是参与激励，NFT 是身份与资格，HOOK 是机制</a:t>
            </a:r>
            <a:endParaRPr lang="en-US" sz="1420" dirty="0"/>
          </a:p>
          <a:p>
            <a:pPr indent="0" marL="0">
              <a:lnSpc>
                <a:spcPct val="110000"/>
              </a:lnSpc>
              <a:buNone/>
            </a:pPr>
            <a:r>
              <a:rPr lang="en-US" sz="1420" dirty="0">
                <a:solidFill>
                  <a:srgbClr val="F4F4EC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创新载体。</a:t>
            </a:r>
            <a:endParaRPr lang="en-US" sz="1420" dirty="0"/>
          </a:p>
        </p:txBody>
      </p:sp>
      <p:sp>
        <p:nvSpPr>
          <p:cNvPr id="17" name="Shape 11"/>
          <p:cNvSpPr/>
          <p:nvPr/>
        </p:nvSpPr>
        <p:spPr>
          <a:xfrm>
            <a:off x="530352" y="3529584"/>
            <a:ext cx="3149064" cy="1499616"/>
          </a:xfrm>
          <a:prstGeom prst="rect">
            <a:avLst/>
          </a:prstGeom>
          <a:solidFill>
            <a:srgbClr val="17191E"/>
          </a:solidFill>
          <a:ln w="6985">
            <a:solidFill>
              <a:srgbClr val="353840"/>
            </a:solidFill>
            <a:prstDash val="solid"/>
          </a:ln>
        </p:spPr>
      </p:sp>
      <p:sp>
        <p:nvSpPr>
          <p:cNvPr id="18" name="Shape 12"/>
          <p:cNvSpPr/>
          <p:nvPr/>
        </p:nvSpPr>
        <p:spPr>
          <a:xfrm>
            <a:off x="530352" y="3529584"/>
            <a:ext cx="41148" cy="438912"/>
          </a:xfrm>
          <a:prstGeom prst="rect">
            <a:avLst/>
          </a:prstGeom>
          <a:solidFill>
            <a:srgbClr val="E6F600"/>
          </a:solidFill>
          <a:ln w="12700">
            <a:solidFill>
              <a:srgbClr val="E6F600"/>
            </a:solidFill>
            <a:prstDash val="solid"/>
          </a:ln>
        </p:spPr>
      </p:sp>
      <p:sp>
        <p:nvSpPr>
          <p:cNvPr id="19" name="Text 13"/>
          <p:cNvSpPr/>
          <p:nvPr/>
        </p:nvSpPr>
        <p:spPr>
          <a:xfrm>
            <a:off x="704088" y="3675888"/>
            <a:ext cx="280159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4000"/>
              </a:lnSpc>
              <a:buNone/>
            </a:pPr>
            <a:r>
              <a:rPr lang="en-US" sz="800" spc="180" kern="0" dirty="0">
                <a:solidFill>
                  <a:srgbClr val="E6F6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01 / COMMUNITY</a:t>
            </a:r>
            <a:endParaRPr lang="en-US" sz="800" dirty="0"/>
          </a:p>
        </p:txBody>
      </p:sp>
      <p:sp>
        <p:nvSpPr>
          <p:cNvPr id="20" name="Text 14"/>
          <p:cNvSpPr/>
          <p:nvPr/>
        </p:nvSpPr>
        <p:spPr>
          <a:xfrm>
            <a:off x="704088" y="3922776"/>
            <a:ext cx="2801592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4000"/>
              </a:lnSpc>
              <a:buNone/>
            </a:pPr>
            <a:r>
              <a:rPr lang="en-US" sz="1550" b="1" dirty="0">
                <a:solidFill>
                  <a:srgbClr val="F4F4EC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社区网络</a:t>
            </a:r>
            <a:endParaRPr lang="en-US" sz="1550" dirty="0"/>
          </a:p>
        </p:txBody>
      </p:sp>
      <p:sp>
        <p:nvSpPr>
          <p:cNvPr id="21" name="Text 15"/>
          <p:cNvSpPr/>
          <p:nvPr/>
        </p:nvSpPr>
        <p:spPr>
          <a:xfrm>
            <a:off x="704088" y="4315968"/>
            <a:ext cx="2801592" cy="6720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rgbClr val="DDDED9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独立社区保留品牌、资产与文化，共享</a:t>
            </a:r>
            <a:endParaRPr lang="en-US" sz="1200" dirty="0"/>
          </a:p>
          <a:p>
            <a:pPr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rgbClr val="DDDED9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知识服务、运营工具、推荐机会与跨社</a:t>
            </a:r>
            <a:endParaRPr lang="en-US" sz="1200" dirty="0"/>
          </a:p>
          <a:p>
            <a:pPr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rgbClr val="DDDED9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区协作。</a:t>
            </a:r>
            <a:endParaRPr lang="en-US" sz="1200" dirty="0"/>
          </a:p>
        </p:txBody>
      </p:sp>
      <p:sp>
        <p:nvSpPr>
          <p:cNvPr id="22" name="Shape 16"/>
          <p:cNvSpPr/>
          <p:nvPr/>
        </p:nvSpPr>
        <p:spPr>
          <a:xfrm>
            <a:off x="3880584" y="3529584"/>
            <a:ext cx="3149064" cy="1499616"/>
          </a:xfrm>
          <a:prstGeom prst="rect">
            <a:avLst/>
          </a:prstGeom>
          <a:solidFill>
            <a:srgbClr val="17191E"/>
          </a:solidFill>
          <a:ln w="6985">
            <a:solidFill>
              <a:srgbClr val="353840"/>
            </a:solidFill>
            <a:prstDash val="solid"/>
          </a:ln>
        </p:spPr>
      </p:sp>
      <p:sp>
        <p:nvSpPr>
          <p:cNvPr id="23" name="Shape 17"/>
          <p:cNvSpPr/>
          <p:nvPr/>
        </p:nvSpPr>
        <p:spPr>
          <a:xfrm>
            <a:off x="3880584" y="3529584"/>
            <a:ext cx="41148" cy="438912"/>
          </a:xfrm>
          <a:prstGeom prst="rect">
            <a:avLst/>
          </a:prstGeom>
          <a:solidFill>
            <a:srgbClr val="B442F5"/>
          </a:solidFill>
          <a:ln w="12700">
            <a:solidFill>
              <a:srgbClr val="B442F5"/>
            </a:solidFill>
            <a:prstDash val="solid"/>
          </a:ln>
        </p:spPr>
      </p:sp>
      <p:sp>
        <p:nvSpPr>
          <p:cNvPr id="24" name="Text 18"/>
          <p:cNvSpPr/>
          <p:nvPr/>
        </p:nvSpPr>
        <p:spPr>
          <a:xfrm>
            <a:off x="4054320" y="3675888"/>
            <a:ext cx="280159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4000"/>
              </a:lnSpc>
              <a:buNone/>
            </a:pPr>
            <a:r>
              <a:rPr lang="en-US" sz="800" spc="180" kern="0" dirty="0">
                <a:solidFill>
                  <a:srgbClr val="B442F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02 / LAUNCH</a:t>
            </a:r>
            <a:endParaRPr lang="en-US" sz="800" dirty="0"/>
          </a:p>
        </p:txBody>
      </p:sp>
      <p:sp>
        <p:nvSpPr>
          <p:cNvPr id="25" name="Text 19"/>
          <p:cNvSpPr/>
          <p:nvPr/>
        </p:nvSpPr>
        <p:spPr>
          <a:xfrm>
            <a:off x="4054320" y="3922776"/>
            <a:ext cx="2801592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4000"/>
              </a:lnSpc>
              <a:buNone/>
            </a:pPr>
            <a:r>
              <a:rPr lang="en-US" sz="1550" b="1" dirty="0">
                <a:solidFill>
                  <a:srgbClr val="F4F4EC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精品发射</a:t>
            </a:r>
            <a:endParaRPr lang="en-US" sz="1550" dirty="0"/>
          </a:p>
        </p:txBody>
      </p:sp>
      <p:sp>
        <p:nvSpPr>
          <p:cNvPr id="26" name="Text 20"/>
          <p:cNvSpPr/>
          <p:nvPr/>
        </p:nvSpPr>
        <p:spPr>
          <a:xfrm>
            <a:off x="4054320" y="4315968"/>
            <a:ext cx="2801592" cy="6720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rgbClr val="DDDED9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以项目筛选与发行节奏聚焦注意力，将</a:t>
            </a:r>
            <a:endParaRPr lang="en-US" sz="1200" dirty="0"/>
          </a:p>
          <a:p>
            <a:pPr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rgbClr val="DDDED9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预热、资格、内盘、迁移与后续运营连</a:t>
            </a:r>
            <a:endParaRPr lang="en-US" sz="1200" dirty="0"/>
          </a:p>
          <a:p>
            <a:pPr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rgbClr val="DDDED9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成生命周期。</a:t>
            </a:r>
            <a:endParaRPr lang="en-US" sz="1200" dirty="0"/>
          </a:p>
        </p:txBody>
      </p:sp>
      <p:sp>
        <p:nvSpPr>
          <p:cNvPr id="27" name="Shape 21"/>
          <p:cNvSpPr/>
          <p:nvPr/>
        </p:nvSpPr>
        <p:spPr>
          <a:xfrm>
            <a:off x="530352" y="5248656"/>
            <a:ext cx="3149064" cy="1499616"/>
          </a:xfrm>
          <a:prstGeom prst="rect">
            <a:avLst/>
          </a:prstGeom>
          <a:solidFill>
            <a:srgbClr val="17191E"/>
          </a:solidFill>
          <a:ln w="6985">
            <a:solidFill>
              <a:srgbClr val="353840"/>
            </a:solidFill>
            <a:prstDash val="solid"/>
          </a:ln>
        </p:spPr>
      </p:sp>
      <p:sp>
        <p:nvSpPr>
          <p:cNvPr id="28" name="Shape 22"/>
          <p:cNvSpPr/>
          <p:nvPr/>
        </p:nvSpPr>
        <p:spPr>
          <a:xfrm>
            <a:off x="530352" y="5248656"/>
            <a:ext cx="41148" cy="438912"/>
          </a:xfrm>
          <a:prstGeom prst="rect">
            <a:avLst/>
          </a:prstGeom>
          <a:solidFill>
            <a:srgbClr val="E6F600"/>
          </a:solidFill>
          <a:ln w="12700">
            <a:solidFill>
              <a:srgbClr val="E6F600"/>
            </a:solidFill>
            <a:prstDash val="solid"/>
          </a:ln>
        </p:spPr>
      </p:sp>
      <p:sp>
        <p:nvSpPr>
          <p:cNvPr id="29" name="Text 23"/>
          <p:cNvSpPr/>
          <p:nvPr/>
        </p:nvSpPr>
        <p:spPr>
          <a:xfrm>
            <a:off x="704088" y="5394960"/>
            <a:ext cx="280159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4000"/>
              </a:lnSpc>
              <a:buNone/>
            </a:pPr>
            <a:r>
              <a:rPr lang="en-US" sz="800" spc="180" kern="0" dirty="0">
                <a:solidFill>
                  <a:srgbClr val="E6F6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03 / MINING</a:t>
            </a:r>
            <a:endParaRPr lang="en-US" sz="800" dirty="0"/>
          </a:p>
        </p:txBody>
      </p:sp>
      <p:sp>
        <p:nvSpPr>
          <p:cNvPr id="30" name="Text 24"/>
          <p:cNvSpPr/>
          <p:nvPr/>
        </p:nvSpPr>
        <p:spPr>
          <a:xfrm>
            <a:off x="704088" y="5641848"/>
            <a:ext cx="2801592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4000"/>
              </a:lnSpc>
              <a:buNone/>
            </a:pPr>
            <a:r>
              <a:rPr lang="en-US" sz="1550" b="1" dirty="0">
                <a:solidFill>
                  <a:srgbClr val="F4F4EC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持仓挖矿</a:t>
            </a:r>
            <a:endParaRPr lang="en-US" sz="1550" dirty="0"/>
          </a:p>
        </p:txBody>
      </p:sp>
      <p:sp>
        <p:nvSpPr>
          <p:cNvPr id="31" name="Text 25"/>
          <p:cNvSpPr/>
          <p:nvPr/>
        </p:nvSpPr>
        <p:spPr>
          <a:xfrm>
            <a:off x="704088" y="6035040"/>
            <a:ext cx="2801592" cy="6720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rgbClr val="DDDED9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合格社区资产无需质押参与；LOOP</a:t>
            </a:r>
            <a:endParaRPr lang="en-US" sz="1200" dirty="0"/>
          </a:p>
          <a:p>
            <a:pPr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rgbClr val="DDDED9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MEME 以较高权重连接平台币分配与长</a:t>
            </a:r>
            <a:endParaRPr lang="en-US" sz="1200" dirty="0"/>
          </a:p>
          <a:p>
            <a:pPr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rgbClr val="DDDED9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期参与。</a:t>
            </a:r>
            <a:endParaRPr lang="en-US" sz="1200" dirty="0"/>
          </a:p>
        </p:txBody>
      </p:sp>
      <p:sp>
        <p:nvSpPr>
          <p:cNvPr id="32" name="Shape 26"/>
          <p:cNvSpPr/>
          <p:nvPr/>
        </p:nvSpPr>
        <p:spPr>
          <a:xfrm>
            <a:off x="3880584" y="5248656"/>
            <a:ext cx="3149064" cy="1499616"/>
          </a:xfrm>
          <a:prstGeom prst="rect">
            <a:avLst/>
          </a:prstGeom>
          <a:solidFill>
            <a:srgbClr val="17191E"/>
          </a:solidFill>
          <a:ln w="6985">
            <a:solidFill>
              <a:srgbClr val="353840"/>
            </a:solidFill>
            <a:prstDash val="solid"/>
          </a:ln>
        </p:spPr>
      </p:sp>
      <p:sp>
        <p:nvSpPr>
          <p:cNvPr id="33" name="Shape 27"/>
          <p:cNvSpPr/>
          <p:nvPr/>
        </p:nvSpPr>
        <p:spPr>
          <a:xfrm>
            <a:off x="3880584" y="5248656"/>
            <a:ext cx="41148" cy="438912"/>
          </a:xfrm>
          <a:prstGeom prst="rect">
            <a:avLst/>
          </a:prstGeom>
          <a:solidFill>
            <a:srgbClr val="B442F5"/>
          </a:solidFill>
          <a:ln w="12700">
            <a:solidFill>
              <a:srgbClr val="B442F5"/>
            </a:solidFill>
            <a:prstDash val="solid"/>
          </a:ln>
        </p:spPr>
      </p:sp>
      <p:sp>
        <p:nvSpPr>
          <p:cNvPr id="34" name="Text 28"/>
          <p:cNvSpPr/>
          <p:nvPr/>
        </p:nvSpPr>
        <p:spPr>
          <a:xfrm>
            <a:off x="4054320" y="5394960"/>
            <a:ext cx="280159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4000"/>
              </a:lnSpc>
              <a:buNone/>
            </a:pPr>
            <a:r>
              <a:rPr lang="en-US" sz="800" spc="180" kern="0" dirty="0">
                <a:solidFill>
                  <a:srgbClr val="B442F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04 / CONSENSUS</a:t>
            </a:r>
            <a:endParaRPr lang="en-US" sz="800" dirty="0"/>
          </a:p>
        </p:txBody>
      </p:sp>
      <p:sp>
        <p:nvSpPr>
          <p:cNvPr id="35" name="Text 29"/>
          <p:cNvSpPr/>
          <p:nvPr/>
        </p:nvSpPr>
        <p:spPr>
          <a:xfrm>
            <a:off x="4054320" y="5641848"/>
            <a:ext cx="2801592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4000"/>
              </a:lnSpc>
              <a:buNone/>
            </a:pPr>
            <a:r>
              <a:rPr lang="en-US" sz="1550" b="1" dirty="0">
                <a:solidFill>
                  <a:srgbClr val="F4F4EC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NFT 共识</a:t>
            </a:r>
            <a:endParaRPr lang="en-US" sz="1550" dirty="0"/>
          </a:p>
        </p:txBody>
      </p:sp>
      <p:sp>
        <p:nvSpPr>
          <p:cNvPr id="36" name="Text 30"/>
          <p:cNvSpPr/>
          <p:nvPr/>
        </p:nvSpPr>
        <p:spPr>
          <a:xfrm>
            <a:off x="4054320" y="6035040"/>
            <a:ext cx="2801592" cy="6720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rgbClr val="DDDED9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Genesis 666 连接创世伙伴；单期共识</a:t>
            </a:r>
            <a:endParaRPr lang="en-US" sz="1200" dirty="0"/>
          </a:p>
          <a:p>
            <a:pPr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rgbClr val="DDDED9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勋章连接优先资格、专属 Mining 与共</a:t>
            </a:r>
            <a:endParaRPr lang="en-US" sz="1200" dirty="0"/>
          </a:p>
          <a:p>
            <a:pPr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rgbClr val="DDDED9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识买盘。</a:t>
            </a:r>
            <a:endParaRPr lang="en-US" sz="1200" dirty="0"/>
          </a:p>
        </p:txBody>
      </p:sp>
      <p:sp>
        <p:nvSpPr>
          <p:cNvPr id="37" name="Shape 31"/>
          <p:cNvSpPr/>
          <p:nvPr/>
        </p:nvSpPr>
        <p:spPr>
          <a:xfrm>
            <a:off x="530352" y="6967728"/>
            <a:ext cx="3149064" cy="1499616"/>
          </a:xfrm>
          <a:prstGeom prst="rect">
            <a:avLst/>
          </a:prstGeom>
          <a:solidFill>
            <a:srgbClr val="17191E"/>
          </a:solidFill>
          <a:ln w="6985">
            <a:solidFill>
              <a:srgbClr val="353840"/>
            </a:solidFill>
            <a:prstDash val="solid"/>
          </a:ln>
        </p:spPr>
      </p:sp>
      <p:sp>
        <p:nvSpPr>
          <p:cNvPr id="38" name="Shape 32"/>
          <p:cNvSpPr/>
          <p:nvPr/>
        </p:nvSpPr>
        <p:spPr>
          <a:xfrm>
            <a:off x="530352" y="6967728"/>
            <a:ext cx="41148" cy="438912"/>
          </a:xfrm>
          <a:prstGeom prst="rect">
            <a:avLst/>
          </a:prstGeom>
          <a:solidFill>
            <a:srgbClr val="E6F600"/>
          </a:solidFill>
          <a:ln w="12700">
            <a:solidFill>
              <a:srgbClr val="E6F600"/>
            </a:solidFill>
            <a:prstDash val="solid"/>
          </a:ln>
        </p:spPr>
      </p:sp>
      <p:sp>
        <p:nvSpPr>
          <p:cNvPr id="39" name="Text 33"/>
          <p:cNvSpPr/>
          <p:nvPr/>
        </p:nvSpPr>
        <p:spPr>
          <a:xfrm>
            <a:off x="704088" y="7114032"/>
            <a:ext cx="280159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4000"/>
              </a:lnSpc>
              <a:buNone/>
            </a:pPr>
            <a:r>
              <a:rPr lang="en-US" sz="800" spc="180" kern="0" dirty="0">
                <a:solidFill>
                  <a:srgbClr val="E6F6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05 / ECONOMY</a:t>
            </a:r>
            <a:endParaRPr lang="en-US" sz="800" dirty="0"/>
          </a:p>
        </p:txBody>
      </p:sp>
      <p:sp>
        <p:nvSpPr>
          <p:cNvPr id="40" name="Text 34"/>
          <p:cNvSpPr/>
          <p:nvPr/>
        </p:nvSpPr>
        <p:spPr>
          <a:xfrm>
            <a:off x="704088" y="7360920"/>
            <a:ext cx="2801592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4000"/>
              </a:lnSpc>
              <a:buNone/>
            </a:pPr>
            <a:r>
              <a:rPr lang="en-US" sz="1550" b="1" dirty="0">
                <a:solidFill>
                  <a:srgbClr val="F4F4EC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价值分配</a:t>
            </a:r>
            <a:endParaRPr lang="en-US" sz="1550" dirty="0"/>
          </a:p>
        </p:txBody>
      </p:sp>
      <p:sp>
        <p:nvSpPr>
          <p:cNvPr id="41" name="Text 35"/>
          <p:cNvSpPr/>
          <p:nvPr/>
        </p:nvSpPr>
        <p:spPr>
          <a:xfrm>
            <a:off x="704088" y="7754112"/>
            <a:ext cx="2801592" cy="6720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rgbClr val="DDDED9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MEME 交易税按 20% 社区公益、80%</a:t>
            </a:r>
            <a:endParaRPr lang="en-US" sz="1200" dirty="0"/>
          </a:p>
          <a:p>
            <a:pPr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rgbClr val="DDDED9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平台币流动性分配；不同资金与权益分</a:t>
            </a:r>
            <a:endParaRPr lang="en-US" sz="1200" dirty="0"/>
          </a:p>
          <a:p>
            <a:pPr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rgbClr val="DDDED9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别核算。</a:t>
            </a:r>
            <a:endParaRPr lang="en-US" sz="1200" dirty="0"/>
          </a:p>
        </p:txBody>
      </p:sp>
      <p:sp>
        <p:nvSpPr>
          <p:cNvPr id="42" name="Shape 36"/>
          <p:cNvSpPr/>
          <p:nvPr/>
        </p:nvSpPr>
        <p:spPr>
          <a:xfrm>
            <a:off x="3880584" y="6967728"/>
            <a:ext cx="3149064" cy="1499616"/>
          </a:xfrm>
          <a:prstGeom prst="rect">
            <a:avLst/>
          </a:prstGeom>
          <a:solidFill>
            <a:srgbClr val="17191E"/>
          </a:solidFill>
          <a:ln w="6985">
            <a:solidFill>
              <a:srgbClr val="353840"/>
            </a:solidFill>
            <a:prstDash val="solid"/>
          </a:ln>
        </p:spPr>
      </p:sp>
      <p:sp>
        <p:nvSpPr>
          <p:cNvPr id="43" name="Shape 37"/>
          <p:cNvSpPr/>
          <p:nvPr/>
        </p:nvSpPr>
        <p:spPr>
          <a:xfrm>
            <a:off x="3880584" y="6967728"/>
            <a:ext cx="41148" cy="438912"/>
          </a:xfrm>
          <a:prstGeom prst="rect">
            <a:avLst/>
          </a:prstGeom>
          <a:solidFill>
            <a:srgbClr val="B442F5"/>
          </a:solidFill>
          <a:ln w="12700">
            <a:solidFill>
              <a:srgbClr val="B442F5"/>
            </a:solidFill>
            <a:prstDash val="solid"/>
          </a:ln>
        </p:spPr>
      </p:sp>
      <p:sp>
        <p:nvSpPr>
          <p:cNvPr id="44" name="Text 38"/>
          <p:cNvSpPr/>
          <p:nvPr/>
        </p:nvSpPr>
        <p:spPr>
          <a:xfrm>
            <a:off x="4054320" y="7114032"/>
            <a:ext cx="280159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4000"/>
              </a:lnSpc>
              <a:buNone/>
            </a:pPr>
            <a:r>
              <a:rPr lang="en-US" sz="800" spc="180" kern="0" dirty="0">
                <a:solidFill>
                  <a:srgbClr val="B442F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06 / INNOVATION</a:t>
            </a:r>
            <a:endParaRPr lang="en-US" sz="800" dirty="0"/>
          </a:p>
        </p:txBody>
      </p:sp>
      <p:sp>
        <p:nvSpPr>
          <p:cNvPr id="45" name="Text 39"/>
          <p:cNvSpPr/>
          <p:nvPr/>
        </p:nvSpPr>
        <p:spPr>
          <a:xfrm>
            <a:off x="4054320" y="7360920"/>
            <a:ext cx="2801592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4000"/>
              </a:lnSpc>
              <a:buNone/>
            </a:pPr>
            <a:r>
              <a:rPr lang="en-US" sz="1550" b="1" dirty="0">
                <a:solidFill>
                  <a:srgbClr val="F4F4EC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HOOK 实验</a:t>
            </a:r>
            <a:endParaRPr lang="en-US" sz="1550" dirty="0"/>
          </a:p>
        </p:txBody>
      </p:sp>
      <p:sp>
        <p:nvSpPr>
          <p:cNvPr id="46" name="Text 40"/>
          <p:cNvSpPr/>
          <p:nvPr/>
        </p:nvSpPr>
        <p:spPr>
          <a:xfrm>
            <a:off x="4054320" y="7754112"/>
            <a:ext cx="2801592" cy="6720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rgbClr val="DDDED9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以机制仓库承载可持续迭代的研究。</a:t>
            </a:r>
            <a:endParaRPr lang="en-US" sz="1200" dirty="0"/>
          </a:p>
          <a:p>
            <a:pPr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rgbClr val="DDDED9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MEME 悬挂系统探索动态卖出成本与合</a:t>
            </a:r>
            <a:endParaRPr lang="en-US" sz="1200" dirty="0"/>
          </a:p>
          <a:p>
            <a:pPr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rgbClr val="DDDED9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格买方激励。</a:t>
            </a:r>
            <a:endParaRPr lang="en-US" sz="1200" dirty="0"/>
          </a:p>
        </p:txBody>
      </p:sp>
      <p:sp>
        <p:nvSpPr>
          <p:cNvPr id="47" name="Shape 41"/>
          <p:cNvSpPr/>
          <p:nvPr/>
        </p:nvSpPr>
        <p:spPr>
          <a:xfrm>
            <a:off x="530352" y="8842248"/>
            <a:ext cx="6499296" cy="868680"/>
          </a:xfrm>
          <a:prstGeom prst="rect">
            <a:avLst/>
          </a:prstGeom>
          <a:solidFill>
            <a:srgbClr val="17191E"/>
          </a:solidFill>
          <a:ln w="6985">
            <a:solidFill>
              <a:srgbClr val="353840"/>
            </a:solidFill>
            <a:prstDash val="solid"/>
          </a:ln>
        </p:spPr>
      </p:sp>
      <p:sp>
        <p:nvSpPr>
          <p:cNvPr id="48" name="Shape 42"/>
          <p:cNvSpPr/>
          <p:nvPr/>
        </p:nvSpPr>
        <p:spPr>
          <a:xfrm>
            <a:off x="530352" y="8842248"/>
            <a:ext cx="36576" cy="868680"/>
          </a:xfrm>
          <a:prstGeom prst="rect">
            <a:avLst/>
          </a:prstGeom>
          <a:solidFill>
            <a:srgbClr val="E6F600"/>
          </a:solidFill>
          <a:ln w="12700">
            <a:solidFill>
              <a:srgbClr val="E6F600"/>
            </a:solidFill>
            <a:prstDash val="solid"/>
          </a:ln>
        </p:spPr>
      </p:sp>
      <p:sp>
        <p:nvSpPr>
          <p:cNvPr id="49" name="Text 43"/>
          <p:cNvSpPr/>
          <p:nvPr/>
        </p:nvSpPr>
        <p:spPr>
          <a:xfrm>
            <a:off x="713232" y="8961120"/>
            <a:ext cx="6133536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4000"/>
              </a:lnSpc>
              <a:buNone/>
            </a:pPr>
            <a:r>
              <a:rPr lang="en-US" sz="1340" b="1" dirty="0">
                <a:solidFill>
                  <a:srgbClr val="E6F600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核心主张</a:t>
            </a:r>
            <a:endParaRPr lang="en-US" sz="1340" dirty="0"/>
          </a:p>
        </p:txBody>
      </p:sp>
      <p:sp>
        <p:nvSpPr>
          <p:cNvPr id="50" name="Text 44"/>
          <p:cNvSpPr/>
          <p:nvPr/>
        </p:nvSpPr>
        <p:spPr>
          <a:xfrm>
            <a:off x="713232" y="9281160"/>
            <a:ext cx="6133536" cy="2400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0000"/>
              </a:lnSpc>
              <a:buNone/>
            </a:pPr>
            <a:r>
              <a:rPr lang="en-US" sz="1170" dirty="0">
                <a:solidFill>
                  <a:srgbClr val="DDDED9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不止于发行一个代币，更在于组织一群人持续建设。</a:t>
            </a:r>
            <a:endParaRPr lang="en-US" sz="117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0E0F1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data/loop_whitepaper_work/assets/body_bg.jp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7560000" cy="10692000"/>
          </a:xfrm>
          <a:prstGeom prst="rect">
            <a:avLst/>
          </a:prstGeom>
        </p:spPr>
      </p:pic>
      <p:pic>
        <p:nvPicPr>
          <p:cNvPr id="3" name="Image 1" descr="/mnt/data/loop_whitepaper_work/assets/crown_wm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05656" y="1166406"/>
            <a:ext cx="3081528" cy="2604947"/>
          </a:xfrm>
          <a:prstGeom prst="rect">
            <a:avLst/>
          </a:prstGeom>
        </p:spPr>
      </p:pic>
      <p:pic>
        <p:nvPicPr>
          <p:cNvPr id="4" name="Image 2" descr="/mnt/data/loop_whitepaper_work/assets/wordmark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9951" y="228600"/>
            <a:ext cx="688898" cy="484632"/>
          </a:xfrm>
          <a:prstGeom prst="rect">
            <a:avLst/>
          </a:prstGeom>
        </p:spPr>
      </p:pic>
      <p:sp>
        <p:nvSpPr>
          <p:cNvPr id="5" name="Text 0"/>
          <p:cNvSpPr/>
          <p:nvPr/>
        </p:nvSpPr>
        <p:spPr>
          <a:xfrm>
            <a:off x="1517904" y="438912"/>
            <a:ext cx="4389120" cy="1737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4000"/>
              </a:lnSpc>
              <a:buNone/>
            </a:pPr>
            <a:r>
              <a:rPr lang="en-US" sz="840" spc="180" kern="0" dirty="0">
                <a:solidFill>
                  <a:srgbClr val="A2A5A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WHITE PAPER  /  2026.10</a:t>
            </a:r>
            <a:endParaRPr lang="en-US" sz="840" dirty="0"/>
          </a:p>
        </p:txBody>
      </p:sp>
      <p:sp>
        <p:nvSpPr>
          <p:cNvPr id="6" name="Shape 1"/>
          <p:cNvSpPr/>
          <p:nvPr/>
        </p:nvSpPr>
        <p:spPr>
          <a:xfrm>
            <a:off x="530352" y="822960"/>
            <a:ext cx="6499296" cy="0"/>
          </a:xfrm>
          <a:prstGeom prst="line">
            <a:avLst/>
          </a:prstGeom>
          <a:noFill/>
          <a:ln w="8890">
            <a:solidFill>
              <a:srgbClr val="353840"/>
            </a:solidFill>
            <a:prstDash val="solid"/>
            <a:headEnd type="none"/>
            <a:tailEnd type="none"/>
          </a:ln>
        </p:spPr>
      </p:sp>
      <p:sp>
        <p:nvSpPr>
          <p:cNvPr id="7" name="Shape 2"/>
          <p:cNvSpPr/>
          <p:nvPr/>
        </p:nvSpPr>
        <p:spPr>
          <a:xfrm>
            <a:off x="530352" y="987552"/>
            <a:ext cx="1088136" cy="256032"/>
          </a:xfrm>
          <a:prstGeom prst="rect">
            <a:avLst/>
          </a:prstGeom>
          <a:solidFill>
            <a:srgbClr val="E6F600"/>
          </a:solidFill>
          <a:ln w="12700">
            <a:solidFill>
              <a:srgbClr val="E6F600"/>
            </a:solidFill>
            <a:prstDash val="solid"/>
          </a:ln>
        </p:spPr>
      </p:sp>
      <p:sp>
        <p:nvSpPr>
          <p:cNvPr id="8" name="Text 3"/>
          <p:cNvSpPr/>
          <p:nvPr/>
        </p:nvSpPr>
        <p:spPr>
          <a:xfrm>
            <a:off x="603504" y="1022299"/>
            <a:ext cx="941832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4000"/>
              </a:lnSpc>
              <a:buNone/>
            </a:pPr>
            <a:r>
              <a:rPr lang="en-US" sz="850" b="1" dirty="0">
                <a:solidFill>
                  <a:srgbClr val="101113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CHAPTER 01</a:t>
            </a:r>
            <a:endParaRPr lang="en-US" sz="850" dirty="0"/>
          </a:p>
        </p:txBody>
      </p:sp>
      <p:sp>
        <p:nvSpPr>
          <p:cNvPr id="9" name="Text 4"/>
          <p:cNvSpPr/>
          <p:nvPr/>
        </p:nvSpPr>
        <p:spPr>
          <a:xfrm>
            <a:off x="1837944" y="1028700"/>
            <a:ext cx="507492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4000"/>
              </a:lnSpc>
              <a:buNone/>
            </a:pPr>
            <a:r>
              <a:rPr lang="en-US" sz="820" spc="180" kern="0" dirty="0">
                <a:solidFill>
                  <a:srgbClr val="A2A5A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COMMUNITY-FIRST ECONOMY</a:t>
            </a:r>
            <a:endParaRPr lang="en-US" sz="820" dirty="0"/>
          </a:p>
        </p:txBody>
      </p:sp>
      <p:sp>
        <p:nvSpPr>
          <p:cNvPr id="10" name="Text 5"/>
          <p:cNvSpPr/>
          <p:nvPr/>
        </p:nvSpPr>
        <p:spPr>
          <a:xfrm>
            <a:off x="530352" y="1444752"/>
            <a:ext cx="6499296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4000"/>
              </a:lnSpc>
              <a:buNone/>
            </a:pPr>
            <a:r>
              <a:rPr lang="en-US" sz="2900" b="1" dirty="0">
                <a:solidFill>
                  <a:srgbClr val="F4F4EC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执行纲要与生态定位</a:t>
            </a:r>
            <a:endParaRPr lang="en-US" sz="2900" dirty="0"/>
          </a:p>
        </p:txBody>
      </p:sp>
      <p:sp>
        <p:nvSpPr>
          <p:cNvPr id="11" name="Shape 6"/>
          <p:cNvSpPr/>
          <p:nvPr/>
        </p:nvSpPr>
        <p:spPr>
          <a:xfrm>
            <a:off x="530352" y="2121408"/>
            <a:ext cx="1005840" cy="0"/>
          </a:xfrm>
          <a:prstGeom prst="line">
            <a:avLst/>
          </a:prstGeom>
          <a:noFill/>
          <a:ln w="38100">
            <a:solidFill>
              <a:srgbClr val="E6F600"/>
            </a:solidFill>
            <a:prstDash val="solid"/>
            <a:headEnd type="none"/>
            <a:tailEnd type="none"/>
          </a:ln>
        </p:spPr>
      </p:sp>
      <p:sp>
        <p:nvSpPr>
          <p:cNvPr id="12" name="Shape 7"/>
          <p:cNvSpPr/>
          <p:nvPr/>
        </p:nvSpPr>
        <p:spPr>
          <a:xfrm>
            <a:off x="1335024" y="2185416"/>
            <a:ext cx="676656" cy="0"/>
          </a:xfrm>
          <a:prstGeom prst="line">
            <a:avLst/>
          </a:prstGeom>
          <a:noFill/>
          <a:ln w="25400">
            <a:solidFill>
              <a:srgbClr val="B442F5"/>
            </a:solidFill>
            <a:prstDash val="solid"/>
            <a:headEnd type="none"/>
            <a:tailEnd type="none"/>
          </a:ln>
        </p:spPr>
      </p:sp>
      <p:sp>
        <p:nvSpPr>
          <p:cNvPr id="13" name="Shape 8"/>
          <p:cNvSpPr/>
          <p:nvPr/>
        </p:nvSpPr>
        <p:spPr>
          <a:xfrm>
            <a:off x="530352" y="10106784"/>
            <a:ext cx="6499296" cy="0"/>
          </a:xfrm>
          <a:prstGeom prst="line">
            <a:avLst/>
          </a:prstGeom>
          <a:noFill/>
          <a:ln w="8890">
            <a:solidFill>
              <a:srgbClr val="353840"/>
            </a:solidFill>
            <a:prstDash val="solid"/>
            <a:headEnd type="none"/>
            <a:tailEnd type="none"/>
          </a:ln>
        </p:spPr>
      </p:sp>
      <p:sp>
        <p:nvSpPr>
          <p:cNvPr id="14" name="Text 9">
            <a:hlinkClick r:id="rId4" tooltip=""/>
          </p:cNvPr>
          <p:cNvSpPr/>
          <p:nvPr/>
        </p:nvSpPr>
        <p:spPr>
          <a:xfrm>
            <a:off x="530352" y="10298808"/>
            <a:ext cx="192024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4000"/>
              </a:lnSpc>
              <a:buNone/>
            </a:pPr>
            <a:r>
              <a:rPr lang="en-US" sz="810" u="sng" spc="180" kern="0" dirty="0">
                <a:solidFill>
                  <a:srgbClr val="A2A5AF"/>
                </a:solidFill>
                <a:latin typeface="Inter" pitchFamily="34" charset="0"/>
                <a:ea typeface="Inter" pitchFamily="34" charset="-122"/>
                <a:cs typeface="Inter" pitchFamily="34" charset="-120"/>
                <a:hlinkClick r:id="rId4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LOOPLABS.MEME</a:t>
            </a:r>
            <a:endParaRPr lang="en-US" sz="810" dirty="0"/>
          </a:p>
        </p:txBody>
      </p:sp>
      <p:sp>
        <p:nvSpPr>
          <p:cNvPr id="15" name="Text 10"/>
          <p:cNvSpPr/>
          <p:nvPr/>
        </p:nvSpPr>
        <p:spPr>
          <a:xfrm>
            <a:off x="2679192" y="10298808"/>
            <a:ext cx="356616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4000"/>
              </a:lnSpc>
              <a:buNone/>
            </a:pPr>
            <a:r>
              <a:rPr lang="en-US" sz="720" spc="180" kern="0" dirty="0">
                <a:solidFill>
                  <a:srgbClr val="A2A5A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COMMUNITY / CULTURE / INFINITY</a:t>
            </a:r>
            <a:endParaRPr lang="en-US" sz="720" dirty="0"/>
          </a:p>
        </p:txBody>
      </p:sp>
      <p:sp>
        <p:nvSpPr>
          <p:cNvPr id="16" name="Text 11"/>
          <p:cNvSpPr/>
          <p:nvPr/>
        </p:nvSpPr>
        <p:spPr>
          <a:xfrm>
            <a:off x="6627312" y="10253088"/>
            <a:ext cx="402336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24000"/>
              </a:lnSpc>
              <a:buNone/>
            </a:pPr>
            <a:r>
              <a:rPr lang="en-US" sz="1250" b="1" dirty="0">
                <a:solidFill>
                  <a:srgbClr val="E6F6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05</a:t>
            </a:r>
            <a:endParaRPr lang="en-US" sz="1250" dirty="0"/>
          </a:p>
        </p:txBody>
      </p:sp>
      <p:sp>
        <p:nvSpPr>
          <p:cNvPr id="18" name="Text 12"/>
          <p:cNvSpPr/>
          <p:nvPr/>
        </p:nvSpPr>
        <p:spPr>
          <a:xfrm>
            <a:off x="530352" y="2487168"/>
            <a:ext cx="484632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4000"/>
              </a:lnSpc>
              <a:buNone/>
            </a:pPr>
            <a:r>
              <a:rPr lang="en-US" sz="1330" b="1" dirty="0">
                <a:solidFill>
                  <a:srgbClr val="E6F6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1.1</a:t>
            </a:r>
            <a:endParaRPr lang="en-US" sz="1330" dirty="0"/>
          </a:p>
        </p:txBody>
      </p:sp>
      <p:sp>
        <p:nvSpPr>
          <p:cNvPr id="19" name="Text 13"/>
          <p:cNvSpPr/>
          <p:nvPr/>
        </p:nvSpPr>
        <p:spPr>
          <a:xfrm>
            <a:off x="1088136" y="2487168"/>
            <a:ext cx="5941512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4000"/>
              </a:lnSpc>
              <a:buNone/>
            </a:pPr>
            <a:r>
              <a:rPr lang="en-US" sz="1500" b="1" dirty="0">
                <a:solidFill>
                  <a:srgbClr val="F4F4EC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BNB Chain 与 USD1 生态定位</a:t>
            </a:r>
            <a:endParaRPr lang="en-US" sz="1500" dirty="0"/>
          </a:p>
        </p:txBody>
      </p:sp>
      <p:sp>
        <p:nvSpPr>
          <p:cNvPr id="20" name="Text 14"/>
          <p:cNvSpPr/>
          <p:nvPr/>
        </p:nvSpPr>
        <p:spPr>
          <a:xfrm>
            <a:off x="530352" y="2898648"/>
            <a:ext cx="6499296" cy="6987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0000"/>
              </a:lnSpc>
              <a:buNone/>
            </a:pPr>
            <a:r>
              <a:rPr lang="en-US" sz="1250" dirty="0">
                <a:solidFill>
                  <a:srgbClr val="DDDED9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LOOP 致力于在 BNB Chain 上构建 USD1 超级 MEME 社区。社区是组织基础，精品</a:t>
            </a:r>
            <a:endParaRPr lang="en-US" sz="1250" dirty="0"/>
          </a:p>
          <a:p>
            <a:pPr indent="0" marL="0">
              <a:lnSpc>
                <a:spcPct val="110000"/>
              </a:lnSpc>
              <a:buNone/>
            </a:pPr>
            <a:r>
              <a:rPr lang="en-US" sz="1250" dirty="0">
                <a:solidFill>
                  <a:srgbClr val="DDDED9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MEME 是共同建设的对象，平台币连接生态激励，USD1 是结算与流动性方向的重要组成</a:t>
            </a:r>
            <a:endParaRPr lang="en-US" sz="1250" dirty="0"/>
          </a:p>
          <a:p>
            <a:pPr indent="0" marL="0">
              <a:lnSpc>
                <a:spcPct val="110000"/>
              </a:lnSpc>
              <a:buNone/>
            </a:pPr>
            <a:r>
              <a:rPr lang="en-US" sz="1250" dirty="0">
                <a:solidFill>
                  <a:srgbClr val="DDDED9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部分。</a:t>
            </a:r>
            <a:endParaRPr lang="en-US" sz="1250" dirty="0"/>
          </a:p>
        </p:txBody>
      </p:sp>
      <p:sp>
        <p:nvSpPr>
          <p:cNvPr id="21" name="Text 15"/>
          <p:cNvSpPr/>
          <p:nvPr/>
        </p:nvSpPr>
        <p:spPr>
          <a:xfrm>
            <a:off x="530352" y="3771138"/>
            <a:ext cx="484632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4000"/>
              </a:lnSpc>
              <a:buNone/>
            </a:pPr>
            <a:r>
              <a:rPr lang="en-US" sz="1330" b="1" dirty="0">
                <a:solidFill>
                  <a:srgbClr val="E6F6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1.2</a:t>
            </a:r>
            <a:endParaRPr lang="en-US" sz="1330" dirty="0"/>
          </a:p>
        </p:txBody>
      </p:sp>
      <p:sp>
        <p:nvSpPr>
          <p:cNvPr id="22" name="Text 16"/>
          <p:cNvSpPr/>
          <p:nvPr/>
        </p:nvSpPr>
        <p:spPr>
          <a:xfrm>
            <a:off x="1088136" y="3771138"/>
            <a:ext cx="5941512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4000"/>
              </a:lnSpc>
              <a:buNone/>
            </a:pPr>
            <a:r>
              <a:rPr lang="en-US" sz="1500" b="1" dirty="0">
                <a:solidFill>
                  <a:srgbClr val="F4F4EC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社区共识实验</a:t>
            </a:r>
            <a:endParaRPr lang="en-US" sz="1500" dirty="0"/>
          </a:p>
        </p:txBody>
      </p:sp>
      <p:sp>
        <p:nvSpPr>
          <p:cNvPr id="23" name="Text 17"/>
          <p:cNvSpPr/>
          <p:nvPr/>
        </p:nvSpPr>
        <p:spPr>
          <a:xfrm>
            <a:off x="530352" y="4182618"/>
            <a:ext cx="6499296" cy="4765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0000"/>
              </a:lnSpc>
              <a:buNone/>
            </a:pPr>
            <a:r>
              <a:rPr lang="en-US" sz="1250" dirty="0">
                <a:solidFill>
                  <a:srgbClr val="DDDED9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LOOP 探索分散社区由独立竞争注意力走向协同建设的路径。各社区保留品牌、成员、资</a:t>
            </a:r>
            <a:endParaRPr lang="en-US" sz="1250" dirty="0"/>
          </a:p>
          <a:p>
            <a:pPr indent="0" marL="0">
              <a:lnSpc>
                <a:spcPct val="110000"/>
              </a:lnSpc>
              <a:buNone/>
            </a:pPr>
            <a:r>
              <a:rPr lang="en-US" sz="1250" dirty="0">
                <a:solidFill>
                  <a:srgbClr val="DDDED9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产与文化，在统一网络中共享工具、增长机会和经济参与方式。</a:t>
            </a:r>
            <a:endParaRPr lang="en-US" sz="1250" dirty="0"/>
          </a:p>
        </p:txBody>
      </p:sp>
      <p:sp>
        <p:nvSpPr>
          <p:cNvPr id="24" name="Text 18"/>
          <p:cNvSpPr/>
          <p:nvPr/>
        </p:nvSpPr>
        <p:spPr>
          <a:xfrm>
            <a:off x="530352" y="4869434"/>
            <a:ext cx="484632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4000"/>
              </a:lnSpc>
              <a:buNone/>
            </a:pPr>
            <a:r>
              <a:rPr lang="en-US" sz="1330" b="1" dirty="0">
                <a:solidFill>
                  <a:srgbClr val="E6F6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1.3</a:t>
            </a:r>
            <a:endParaRPr lang="en-US" sz="1330" dirty="0"/>
          </a:p>
        </p:txBody>
      </p:sp>
      <p:sp>
        <p:nvSpPr>
          <p:cNvPr id="25" name="Text 19"/>
          <p:cNvSpPr/>
          <p:nvPr/>
        </p:nvSpPr>
        <p:spPr>
          <a:xfrm>
            <a:off x="1088136" y="4869434"/>
            <a:ext cx="5941512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4000"/>
              </a:lnSpc>
              <a:buNone/>
            </a:pPr>
            <a:r>
              <a:rPr lang="en-US" sz="1500" b="1" dirty="0">
                <a:solidFill>
                  <a:srgbClr val="F4F4EC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三大核心支柱</a:t>
            </a:r>
            <a:endParaRPr lang="en-US" sz="1500" dirty="0"/>
          </a:p>
        </p:txBody>
      </p:sp>
      <p:sp>
        <p:nvSpPr>
          <p:cNvPr id="26" name="Shape 20"/>
          <p:cNvSpPr/>
          <p:nvPr/>
        </p:nvSpPr>
        <p:spPr>
          <a:xfrm>
            <a:off x="530352" y="5280914"/>
            <a:ext cx="960120" cy="393192"/>
          </a:xfrm>
          <a:prstGeom prst="rect">
            <a:avLst/>
          </a:prstGeom>
          <a:solidFill>
            <a:srgbClr val="B442F5"/>
          </a:solidFill>
          <a:ln w="12700">
            <a:solidFill>
              <a:srgbClr val="B442F5"/>
            </a:solidFill>
            <a:prstDash val="solid"/>
          </a:ln>
        </p:spPr>
      </p:sp>
      <p:sp>
        <p:nvSpPr>
          <p:cNvPr id="27" name="Text 21"/>
          <p:cNvSpPr/>
          <p:nvPr/>
        </p:nvSpPr>
        <p:spPr>
          <a:xfrm>
            <a:off x="640080" y="5376926"/>
            <a:ext cx="740664" cy="2834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4000"/>
              </a:lnSpc>
              <a:buNone/>
            </a:pPr>
            <a:r>
              <a:rPr lang="en-US" sz="1160" b="1" dirty="0">
                <a:solidFill>
                  <a:srgbClr val="F4F4EC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支柱</a:t>
            </a:r>
            <a:endParaRPr lang="en-US" sz="1160" dirty="0"/>
          </a:p>
        </p:txBody>
      </p:sp>
      <p:sp>
        <p:nvSpPr>
          <p:cNvPr id="28" name="Shape 22"/>
          <p:cNvSpPr/>
          <p:nvPr/>
        </p:nvSpPr>
        <p:spPr>
          <a:xfrm>
            <a:off x="1490472" y="5280914"/>
            <a:ext cx="2862072" cy="393192"/>
          </a:xfrm>
          <a:prstGeom prst="rect">
            <a:avLst/>
          </a:prstGeom>
          <a:solidFill>
            <a:srgbClr val="B442F5"/>
          </a:solidFill>
          <a:ln w="12700">
            <a:solidFill>
              <a:srgbClr val="B442F5"/>
            </a:solidFill>
            <a:prstDash val="solid"/>
          </a:ln>
        </p:spPr>
      </p:sp>
      <p:sp>
        <p:nvSpPr>
          <p:cNvPr id="29" name="Text 23"/>
          <p:cNvSpPr/>
          <p:nvPr/>
        </p:nvSpPr>
        <p:spPr>
          <a:xfrm>
            <a:off x="1600200" y="5376926"/>
            <a:ext cx="2642616" cy="2834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4000"/>
              </a:lnSpc>
              <a:buNone/>
            </a:pPr>
            <a:r>
              <a:rPr lang="en-US" sz="1160" b="1" dirty="0">
                <a:solidFill>
                  <a:srgbClr val="F4F4EC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组织方式</a:t>
            </a:r>
            <a:endParaRPr lang="en-US" sz="1160" dirty="0"/>
          </a:p>
        </p:txBody>
      </p:sp>
      <p:sp>
        <p:nvSpPr>
          <p:cNvPr id="30" name="Shape 24"/>
          <p:cNvSpPr/>
          <p:nvPr/>
        </p:nvSpPr>
        <p:spPr>
          <a:xfrm>
            <a:off x="4352544" y="5280914"/>
            <a:ext cx="2677104" cy="393192"/>
          </a:xfrm>
          <a:prstGeom prst="rect">
            <a:avLst/>
          </a:prstGeom>
          <a:solidFill>
            <a:srgbClr val="B442F5"/>
          </a:solidFill>
          <a:ln w="12700">
            <a:solidFill>
              <a:srgbClr val="B442F5"/>
            </a:solidFill>
            <a:prstDash val="solid"/>
          </a:ln>
        </p:spPr>
      </p:sp>
      <p:sp>
        <p:nvSpPr>
          <p:cNvPr id="31" name="Text 25"/>
          <p:cNvSpPr/>
          <p:nvPr/>
        </p:nvSpPr>
        <p:spPr>
          <a:xfrm>
            <a:off x="4462272" y="5376926"/>
            <a:ext cx="2457648" cy="2834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4000"/>
              </a:lnSpc>
              <a:buNone/>
            </a:pPr>
            <a:r>
              <a:rPr lang="en-US" sz="1160" b="1" dirty="0">
                <a:solidFill>
                  <a:srgbClr val="F4F4EC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核心意义</a:t>
            </a:r>
            <a:endParaRPr lang="en-US" sz="1160" dirty="0"/>
          </a:p>
        </p:txBody>
      </p:sp>
      <p:sp>
        <p:nvSpPr>
          <p:cNvPr id="32" name="Shape 26"/>
          <p:cNvSpPr/>
          <p:nvPr/>
        </p:nvSpPr>
        <p:spPr>
          <a:xfrm>
            <a:off x="530352" y="5674106"/>
            <a:ext cx="960120" cy="822960"/>
          </a:xfrm>
          <a:prstGeom prst="rect">
            <a:avLst/>
          </a:prstGeom>
          <a:solidFill>
            <a:srgbClr val="17191E"/>
          </a:solidFill>
          <a:ln w="12700">
            <a:solidFill>
              <a:srgbClr val="17191E"/>
            </a:solidFill>
            <a:prstDash val="solid"/>
          </a:ln>
        </p:spPr>
      </p:sp>
      <p:sp>
        <p:nvSpPr>
          <p:cNvPr id="33" name="Text 27"/>
          <p:cNvSpPr/>
          <p:nvPr/>
        </p:nvSpPr>
        <p:spPr>
          <a:xfrm>
            <a:off x="640080" y="5792978"/>
            <a:ext cx="740664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4000"/>
              </a:lnSpc>
              <a:buNone/>
            </a:pPr>
            <a:r>
              <a:rPr lang="en-US" sz="1160" b="1" dirty="0">
                <a:solidFill>
                  <a:srgbClr val="F4F4EC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稀缺发行</a:t>
            </a:r>
            <a:endParaRPr lang="en-US" sz="1160" dirty="0"/>
          </a:p>
        </p:txBody>
      </p:sp>
      <p:sp>
        <p:nvSpPr>
          <p:cNvPr id="34" name="Shape 28"/>
          <p:cNvSpPr/>
          <p:nvPr/>
        </p:nvSpPr>
        <p:spPr>
          <a:xfrm>
            <a:off x="1490472" y="5674106"/>
            <a:ext cx="2862072" cy="822960"/>
          </a:xfrm>
          <a:prstGeom prst="rect">
            <a:avLst/>
          </a:prstGeom>
          <a:solidFill>
            <a:srgbClr val="17191E"/>
          </a:solidFill>
          <a:ln w="12700">
            <a:solidFill>
              <a:srgbClr val="17191E"/>
            </a:solidFill>
            <a:prstDash val="solid"/>
          </a:ln>
        </p:spPr>
      </p:sp>
      <p:sp>
        <p:nvSpPr>
          <p:cNvPr id="35" name="Text 29"/>
          <p:cNvSpPr/>
          <p:nvPr/>
        </p:nvSpPr>
        <p:spPr>
          <a:xfrm>
            <a:off x="1600200" y="5792978"/>
            <a:ext cx="2642616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4000"/>
              </a:lnSpc>
              <a:buNone/>
            </a:pPr>
            <a:r>
              <a:rPr lang="en-US" sz="1160" dirty="0">
                <a:solidFill>
                  <a:srgbClr val="DDDED9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筛选项目，控制发行节奏，保留准备与</a:t>
            </a:r>
            <a:endParaRPr lang="en-US" sz="1160" dirty="0"/>
          </a:p>
          <a:p>
            <a:pPr indent="0" marL="0">
              <a:lnSpc>
                <a:spcPct val="124000"/>
              </a:lnSpc>
              <a:buNone/>
            </a:pPr>
            <a:r>
              <a:rPr lang="en-US" sz="1160" dirty="0">
                <a:solidFill>
                  <a:srgbClr val="DDDED9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运营时间。</a:t>
            </a:r>
            <a:endParaRPr lang="en-US" sz="1160" dirty="0"/>
          </a:p>
        </p:txBody>
      </p:sp>
      <p:sp>
        <p:nvSpPr>
          <p:cNvPr id="36" name="Shape 30"/>
          <p:cNvSpPr/>
          <p:nvPr/>
        </p:nvSpPr>
        <p:spPr>
          <a:xfrm>
            <a:off x="4352544" y="5674106"/>
            <a:ext cx="2677104" cy="822960"/>
          </a:xfrm>
          <a:prstGeom prst="rect">
            <a:avLst/>
          </a:prstGeom>
          <a:solidFill>
            <a:srgbClr val="17191E"/>
          </a:solidFill>
          <a:ln w="12700">
            <a:solidFill>
              <a:srgbClr val="17191E"/>
            </a:solidFill>
            <a:prstDash val="solid"/>
          </a:ln>
        </p:spPr>
      </p:sp>
      <p:sp>
        <p:nvSpPr>
          <p:cNvPr id="37" name="Text 31"/>
          <p:cNvSpPr/>
          <p:nvPr/>
        </p:nvSpPr>
        <p:spPr>
          <a:xfrm>
            <a:off x="4462272" y="5792978"/>
            <a:ext cx="2457648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4000"/>
              </a:lnSpc>
              <a:buNone/>
            </a:pPr>
            <a:r>
              <a:rPr lang="en-US" sz="1160" dirty="0">
                <a:solidFill>
                  <a:srgbClr val="DDDED9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让注意力集中于少量精品。</a:t>
            </a:r>
            <a:endParaRPr lang="en-US" sz="1160" dirty="0"/>
          </a:p>
        </p:txBody>
      </p:sp>
      <p:sp>
        <p:nvSpPr>
          <p:cNvPr id="38" name="Shape 32"/>
          <p:cNvSpPr/>
          <p:nvPr/>
        </p:nvSpPr>
        <p:spPr>
          <a:xfrm>
            <a:off x="530352" y="6497066"/>
            <a:ext cx="6499296" cy="0"/>
          </a:xfrm>
          <a:prstGeom prst="line">
            <a:avLst/>
          </a:prstGeom>
          <a:noFill/>
          <a:ln w="6350">
            <a:solidFill>
              <a:srgbClr val="353840"/>
            </a:solidFill>
            <a:prstDash val="solid"/>
            <a:headEnd type="none"/>
            <a:tailEnd type="none"/>
          </a:ln>
        </p:spPr>
      </p:sp>
      <p:sp>
        <p:nvSpPr>
          <p:cNvPr id="39" name="Shape 33"/>
          <p:cNvSpPr/>
          <p:nvPr/>
        </p:nvSpPr>
        <p:spPr>
          <a:xfrm>
            <a:off x="530352" y="6497066"/>
            <a:ext cx="960120" cy="822960"/>
          </a:xfrm>
          <a:prstGeom prst="rect">
            <a:avLst/>
          </a:prstGeom>
          <a:solidFill>
            <a:srgbClr val="202229"/>
          </a:solidFill>
          <a:ln w="12700">
            <a:solidFill>
              <a:srgbClr val="202229"/>
            </a:solidFill>
            <a:prstDash val="solid"/>
          </a:ln>
        </p:spPr>
      </p:sp>
      <p:sp>
        <p:nvSpPr>
          <p:cNvPr id="40" name="Text 34"/>
          <p:cNvSpPr/>
          <p:nvPr/>
        </p:nvSpPr>
        <p:spPr>
          <a:xfrm>
            <a:off x="640080" y="6615938"/>
            <a:ext cx="740664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4000"/>
              </a:lnSpc>
              <a:buNone/>
            </a:pPr>
            <a:r>
              <a:rPr lang="en-US" sz="1160" b="1" dirty="0">
                <a:solidFill>
                  <a:srgbClr val="F4F4EC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HOOK 创</a:t>
            </a:r>
            <a:endParaRPr lang="en-US" sz="1160" dirty="0"/>
          </a:p>
          <a:p>
            <a:pPr indent="0" marL="0">
              <a:lnSpc>
                <a:spcPct val="124000"/>
              </a:lnSpc>
              <a:buNone/>
            </a:pPr>
            <a:r>
              <a:rPr lang="en-US" sz="1160" b="1" dirty="0">
                <a:solidFill>
                  <a:srgbClr val="F4F4EC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新</a:t>
            </a:r>
            <a:endParaRPr lang="en-US" sz="1160" dirty="0"/>
          </a:p>
        </p:txBody>
      </p:sp>
      <p:sp>
        <p:nvSpPr>
          <p:cNvPr id="41" name="Shape 35"/>
          <p:cNvSpPr/>
          <p:nvPr/>
        </p:nvSpPr>
        <p:spPr>
          <a:xfrm>
            <a:off x="1490472" y="6497066"/>
            <a:ext cx="2862072" cy="822960"/>
          </a:xfrm>
          <a:prstGeom prst="rect">
            <a:avLst/>
          </a:prstGeom>
          <a:solidFill>
            <a:srgbClr val="202229"/>
          </a:solidFill>
          <a:ln w="12700">
            <a:solidFill>
              <a:srgbClr val="202229"/>
            </a:solidFill>
            <a:prstDash val="solid"/>
          </a:ln>
        </p:spPr>
      </p:sp>
      <p:sp>
        <p:nvSpPr>
          <p:cNvPr id="42" name="Text 36"/>
          <p:cNvSpPr/>
          <p:nvPr/>
        </p:nvSpPr>
        <p:spPr>
          <a:xfrm>
            <a:off x="1600200" y="6615938"/>
            <a:ext cx="2642616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4000"/>
              </a:lnSpc>
              <a:buNone/>
            </a:pPr>
            <a:r>
              <a:rPr lang="en-US" sz="1160" dirty="0">
                <a:solidFill>
                  <a:srgbClr val="DDDED9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探索可编程交易与激励规则，形成机制</a:t>
            </a:r>
            <a:endParaRPr lang="en-US" sz="1160" dirty="0"/>
          </a:p>
          <a:p>
            <a:pPr indent="0" marL="0">
              <a:lnSpc>
                <a:spcPct val="124000"/>
              </a:lnSpc>
              <a:buNone/>
            </a:pPr>
            <a:r>
              <a:rPr lang="en-US" sz="1160" dirty="0">
                <a:solidFill>
                  <a:srgbClr val="DDDED9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实验库。</a:t>
            </a:r>
            <a:endParaRPr lang="en-US" sz="1160" dirty="0"/>
          </a:p>
        </p:txBody>
      </p:sp>
      <p:sp>
        <p:nvSpPr>
          <p:cNvPr id="43" name="Shape 37"/>
          <p:cNvSpPr/>
          <p:nvPr/>
        </p:nvSpPr>
        <p:spPr>
          <a:xfrm>
            <a:off x="4352544" y="6497066"/>
            <a:ext cx="2677104" cy="822960"/>
          </a:xfrm>
          <a:prstGeom prst="rect">
            <a:avLst/>
          </a:prstGeom>
          <a:solidFill>
            <a:srgbClr val="202229"/>
          </a:solidFill>
          <a:ln w="12700">
            <a:solidFill>
              <a:srgbClr val="202229"/>
            </a:solidFill>
            <a:prstDash val="solid"/>
          </a:ln>
        </p:spPr>
      </p:sp>
      <p:sp>
        <p:nvSpPr>
          <p:cNvPr id="44" name="Text 38"/>
          <p:cNvSpPr/>
          <p:nvPr/>
        </p:nvSpPr>
        <p:spPr>
          <a:xfrm>
            <a:off x="4462272" y="6615938"/>
            <a:ext cx="2457648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4000"/>
              </a:lnSpc>
              <a:buNone/>
            </a:pPr>
            <a:r>
              <a:rPr lang="en-US" sz="1160" dirty="0">
                <a:solidFill>
                  <a:srgbClr val="DDDED9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使差异进入规则层，而非仅改变名称。
</a:t>
            </a:r>
            <a:endParaRPr lang="en-US" sz="1160" dirty="0"/>
          </a:p>
        </p:txBody>
      </p:sp>
      <p:sp>
        <p:nvSpPr>
          <p:cNvPr id="45" name="Shape 39"/>
          <p:cNvSpPr/>
          <p:nvPr/>
        </p:nvSpPr>
        <p:spPr>
          <a:xfrm>
            <a:off x="530352" y="7320026"/>
            <a:ext cx="6499296" cy="0"/>
          </a:xfrm>
          <a:prstGeom prst="line">
            <a:avLst/>
          </a:prstGeom>
          <a:noFill/>
          <a:ln w="6350">
            <a:solidFill>
              <a:srgbClr val="353840"/>
            </a:solidFill>
            <a:prstDash val="solid"/>
            <a:headEnd type="none"/>
            <a:tailEnd type="none"/>
          </a:ln>
        </p:spPr>
      </p:sp>
      <p:sp>
        <p:nvSpPr>
          <p:cNvPr id="46" name="Shape 40"/>
          <p:cNvSpPr/>
          <p:nvPr/>
        </p:nvSpPr>
        <p:spPr>
          <a:xfrm>
            <a:off x="530352" y="7320026"/>
            <a:ext cx="960120" cy="822960"/>
          </a:xfrm>
          <a:prstGeom prst="rect">
            <a:avLst/>
          </a:prstGeom>
          <a:solidFill>
            <a:srgbClr val="17191E"/>
          </a:solidFill>
          <a:ln w="12700">
            <a:solidFill>
              <a:srgbClr val="17191E"/>
            </a:solidFill>
            <a:prstDash val="solid"/>
          </a:ln>
        </p:spPr>
      </p:sp>
      <p:sp>
        <p:nvSpPr>
          <p:cNvPr id="47" name="Text 41"/>
          <p:cNvSpPr/>
          <p:nvPr/>
        </p:nvSpPr>
        <p:spPr>
          <a:xfrm>
            <a:off x="640080" y="7438898"/>
            <a:ext cx="740664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4000"/>
              </a:lnSpc>
              <a:buNone/>
            </a:pPr>
            <a:r>
              <a:rPr lang="en-US" sz="1160" b="1" dirty="0">
                <a:solidFill>
                  <a:srgbClr val="F4F4EC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社区聚合</a:t>
            </a:r>
            <a:endParaRPr lang="en-US" sz="1160" dirty="0"/>
          </a:p>
        </p:txBody>
      </p:sp>
      <p:sp>
        <p:nvSpPr>
          <p:cNvPr id="48" name="Shape 42"/>
          <p:cNvSpPr/>
          <p:nvPr/>
        </p:nvSpPr>
        <p:spPr>
          <a:xfrm>
            <a:off x="1490472" y="7320026"/>
            <a:ext cx="2862072" cy="822960"/>
          </a:xfrm>
          <a:prstGeom prst="rect">
            <a:avLst/>
          </a:prstGeom>
          <a:solidFill>
            <a:srgbClr val="17191E"/>
          </a:solidFill>
          <a:ln w="12700">
            <a:solidFill>
              <a:srgbClr val="17191E"/>
            </a:solidFill>
            <a:prstDash val="solid"/>
          </a:ln>
        </p:spPr>
      </p:sp>
      <p:sp>
        <p:nvSpPr>
          <p:cNvPr id="49" name="Text 43"/>
          <p:cNvSpPr/>
          <p:nvPr/>
        </p:nvSpPr>
        <p:spPr>
          <a:xfrm>
            <a:off x="1600200" y="7438898"/>
            <a:ext cx="2642616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4000"/>
              </a:lnSpc>
              <a:buNone/>
            </a:pPr>
            <a:r>
              <a:rPr lang="en-US" sz="1160" dirty="0">
                <a:solidFill>
                  <a:srgbClr val="DDDED9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连接主理人、持有人与创作者，组织跨</a:t>
            </a:r>
            <a:endParaRPr lang="en-US" sz="1160" dirty="0"/>
          </a:p>
          <a:p>
            <a:pPr indent="0" marL="0">
              <a:lnSpc>
                <a:spcPct val="124000"/>
              </a:lnSpc>
              <a:buNone/>
            </a:pPr>
            <a:r>
              <a:rPr lang="en-US" sz="1160" dirty="0">
                <a:solidFill>
                  <a:srgbClr val="DDDED9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社区共建。</a:t>
            </a:r>
            <a:endParaRPr lang="en-US" sz="1160" dirty="0"/>
          </a:p>
        </p:txBody>
      </p:sp>
      <p:sp>
        <p:nvSpPr>
          <p:cNvPr id="50" name="Shape 44"/>
          <p:cNvSpPr/>
          <p:nvPr/>
        </p:nvSpPr>
        <p:spPr>
          <a:xfrm>
            <a:off x="4352544" y="7320026"/>
            <a:ext cx="2677104" cy="822960"/>
          </a:xfrm>
          <a:prstGeom prst="rect">
            <a:avLst/>
          </a:prstGeom>
          <a:solidFill>
            <a:srgbClr val="17191E"/>
          </a:solidFill>
          <a:ln w="12700">
            <a:solidFill>
              <a:srgbClr val="17191E"/>
            </a:solidFill>
            <a:prstDash val="solid"/>
          </a:ln>
        </p:spPr>
      </p:sp>
      <p:sp>
        <p:nvSpPr>
          <p:cNvPr id="51" name="Text 45"/>
          <p:cNvSpPr/>
          <p:nvPr/>
        </p:nvSpPr>
        <p:spPr>
          <a:xfrm>
            <a:off x="4462272" y="7438898"/>
            <a:ext cx="2457648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4000"/>
              </a:lnSpc>
              <a:buNone/>
            </a:pPr>
            <a:r>
              <a:rPr lang="en-US" sz="1160" dirty="0">
                <a:solidFill>
                  <a:srgbClr val="DDDED9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把一次传播延伸为持续关系。</a:t>
            </a:r>
            <a:endParaRPr lang="en-US" sz="1160" dirty="0"/>
          </a:p>
        </p:txBody>
      </p:sp>
      <p:sp>
        <p:nvSpPr>
          <p:cNvPr id="52" name="Shape 46"/>
          <p:cNvSpPr/>
          <p:nvPr/>
        </p:nvSpPr>
        <p:spPr>
          <a:xfrm>
            <a:off x="530352" y="8142986"/>
            <a:ext cx="6499296" cy="0"/>
          </a:xfrm>
          <a:prstGeom prst="line">
            <a:avLst/>
          </a:prstGeom>
          <a:noFill/>
          <a:ln w="6350">
            <a:solidFill>
              <a:srgbClr val="353840"/>
            </a:solidFill>
            <a:prstDash val="solid"/>
            <a:headEnd type="none"/>
            <a:tailEnd type="none"/>
          </a:ln>
        </p:spPr>
      </p:sp>
      <p:sp>
        <p:nvSpPr>
          <p:cNvPr id="53" name="Text 47"/>
          <p:cNvSpPr/>
          <p:nvPr/>
        </p:nvSpPr>
        <p:spPr>
          <a:xfrm>
            <a:off x="530352" y="8371586"/>
            <a:ext cx="484632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4000"/>
              </a:lnSpc>
              <a:buNone/>
            </a:pPr>
            <a:r>
              <a:rPr lang="en-US" sz="1330" b="1" dirty="0">
                <a:solidFill>
                  <a:srgbClr val="E6F6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1.4</a:t>
            </a:r>
            <a:endParaRPr lang="en-US" sz="1330" dirty="0"/>
          </a:p>
        </p:txBody>
      </p:sp>
      <p:sp>
        <p:nvSpPr>
          <p:cNvPr id="54" name="Text 48"/>
          <p:cNvSpPr/>
          <p:nvPr/>
        </p:nvSpPr>
        <p:spPr>
          <a:xfrm>
            <a:off x="1088136" y="8371586"/>
            <a:ext cx="5941512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4000"/>
              </a:lnSpc>
              <a:buNone/>
            </a:pPr>
            <a:r>
              <a:rPr lang="en-US" sz="1500" b="1" dirty="0">
                <a:solidFill>
                  <a:srgbClr val="F4F4EC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社区经济参与循环</a:t>
            </a:r>
            <a:endParaRPr lang="en-US" sz="1500" dirty="0"/>
          </a:p>
        </p:txBody>
      </p:sp>
      <p:sp>
        <p:nvSpPr>
          <p:cNvPr id="55" name="Text 49"/>
          <p:cNvSpPr/>
          <p:nvPr/>
        </p:nvSpPr>
        <p:spPr>
          <a:xfrm>
            <a:off x="530352" y="8783066"/>
            <a:ext cx="6499296" cy="46939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0000"/>
              </a:lnSpc>
              <a:buNone/>
            </a:pPr>
            <a:r>
              <a:rPr lang="en-US" sz="1230" dirty="0">
                <a:solidFill>
                  <a:srgbClr val="DDDED9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社区接入 → 内容与资产发现 → 合格持仓参与 Mining → 获得 LOOP → 自主参与精品</a:t>
            </a:r>
            <a:endParaRPr lang="en-US" sz="1230" dirty="0"/>
          </a:p>
          <a:p>
            <a:pPr indent="0" marL="0">
              <a:lnSpc>
                <a:spcPct val="110000"/>
              </a:lnSpc>
              <a:buNone/>
            </a:pPr>
            <a:r>
              <a:rPr lang="en-US" sz="1230" dirty="0">
                <a:solidFill>
                  <a:srgbClr val="DDDED9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MEME 与 NFT → 交易税支持流动性及公益 → 服务更广泛的社区。</a:t>
            </a:r>
            <a:endParaRPr lang="en-US" sz="123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0E0F1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data/loop_whitepaper_work/assets/body_bg.jp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7560000" cy="10692000"/>
          </a:xfrm>
          <a:prstGeom prst="rect">
            <a:avLst/>
          </a:prstGeom>
        </p:spPr>
      </p:pic>
      <p:pic>
        <p:nvPicPr>
          <p:cNvPr id="3" name="Image 1" descr="/mnt/data/loop_whitepaper_work/assets/mascot_wm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51960" y="6069160"/>
            <a:ext cx="2816352" cy="3059007"/>
          </a:xfrm>
          <a:prstGeom prst="rect">
            <a:avLst/>
          </a:prstGeom>
        </p:spPr>
      </p:pic>
      <p:pic>
        <p:nvPicPr>
          <p:cNvPr id="4" name="Image 2" descr="/mnt/data/loop_whitepaper_work/assets/wordmark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9951" y="228600"/>
            <a:ext cx="688898" cy="484632"/>
          </a:xfrm>
          <a:prstGeom prst="rect">
            <a:avLst/>
          </a:prstGeom>
        </p:spPr>
      </p:pic>
      <p:sp>
        <p:nvSpPr>
          <p:cNvPr id="5" name="Text 0"/>
          <p:cNvSpPr/>
          <p:nvPr/>
        </p:nvSpPr>
        <p:spPr>
          <a:xfrm>
            <a:off x="1517904" y="438912"/>
            <a:ext cx="4389120" cy="1737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4000"/>
              </a:lnSpc>
              <a:buNone/>
            </a:pPr>
            <a:r>
              <a:rPr lang="en-US" sz="840" spc="180" kern="0" dirty="0">
                <a:solidFill>
                  <a:srgbClr val="A2A5A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WHITE PAPER  /  2026.10</a:t>
            </a:r>
            <a:endParaRPr lang="en-US" sz="840" dirty="0"/>
          </a:p>
        </p:txBody>
      </p:sp>
      <p:sp>
        <p:nvSpPr>
          <p:cNvPr id="6" name="Shape 1"/>
          <p:cNvSpPr/>
          <p:nvPr/>
        </p:nvSpPr>
        <p:spPr>
          <a:xfrm>
            <a:off x="530352" y="822960"/>
            <a:ext cx="6499296" cy="0"/>
          </a:xfrm>
          <a:prstGeom prst="line">
            <a:avLst/>
          </a:prstGeom>
          <a:noFill/>
          <a:ln w="8890">
            <a:solidFill>
              <a:srgbClr val="353840"/>
            </a:solidFill>
            <a:prstDash val="solid"/>
            <a:headEnd type="none"/>
            <a:tailEnd type="none"/>
          </a:ln>
        </p:spPr>
      </p:sp>
      <p:sp>
        <p:nvSpPr>
          <p:cNvPr id="7" name="Shape 2"/>
          <p:cNvSpPr/>
          <p:nvPr/>
        </p:nvSpPr>
        <p:spPr>
          <a:xfrm>
            <a:off x="530352" y="987552"/>
            <a:ext cx="1088136" cy="256032"/>
          </a:xfrm>
          <a:prstGeom prst="rect">
            <a:avLst/>
          </a:prstGeom>
          <a:solidFill>
            <a:srgbClr val="E6F600"/>
          </a:solidFill>
          <a:ln w="12700">
            <a:solidFill>
              <a:srgbClr val="E6F600"/>
            </a:solidFill>
            <a:prstDash val="solid"/>
          </a:ln>
        </p:spPr>
      </p:sp>
      <p:sp>
        <p:nvSpPr>
          <p:cNvPr id="8" name="Text 3"/>
          <p:cNvSpPr/>
          <p:nvPr/>
        </p:nvSpPr>
        <p:spPr>
          <a:xfrm>
            <a:off x="603504" y="1022299"/>
            <a:ext cx="941832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4000"/>
              </a:lnSpc>
              <a:buNone/>
            </a:pPr>
            <a:r>
              <a:rPr lang="en-US" sz="850" b="1" dirty="0">
                <a:solidFill>
                  <a:srgbClr val="101113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CHAPTER 02</a:t>
            </a:r>
            <a:endParaRPr lang="en-US" sz="850" dirty="0"/>
          </a:p>
        </p:txBody>
      </p:sp>
      <p:sp>
        <p:nvSpPr>
          <p:cNvPr id="9" name="Text 4"/>
          <p:cNvSpPr/>
          <p:nvPr/>
        </p:nvSpPr>
        <p:spPr>
          <a:xfrm>
            <a:off x="1837944" y="1028700"/>
            <a:ext cx="507492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4000"/>
              </a:lnSpc>
              <a:buNone/>
            </a:pPr>
            <a:r>
              <a:rPr lang="en-US" sz="820" spc="180" kern="0" dirty="0">
                <a:solidFill>
                  <a:srgbClr val="A2A5A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COMMUNITY NETWORK</a:t>
            </a:r>
            <a:endParaRPr lang="en-US" sz="820" dirty="0"/>
          </a:p>
        </p:txBody>
      </p:sp>
      <p:sp>
        <p:nvSpPr>
          <p:cNvPr id="10" name="Text 5"/>
          <p:cNvSpPr/>
          <p:nvPr/>
        </p:nvSpPr>
        <p:spPr>
          <a:xfrm>
            <a:off x="530352" y="1444752"/>
            <a:ext cx="6499296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4000"/>
              </a:lnSpc>
              <a:buNone/>
            </a:pPr>
            <a:r>
              <a:rPr lang="en-US" sz="2900" b="1" dirty="0">
                <a:solidFill>
                  <a:srgbClr val="F4F4EC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社区接入与组织结构</a:t>
            </a:r>
            <a:endParaRPr lang="en-US" sz="2900" dirty="0"/>
          </a:p>
        </p:txBody>
      </p:sp>
      <p:sp>
        <p:nvSpPr>
          <p:cNvPr id="11" name="Shape 6"/>
          <p:cNvSpPr/>
          <p:nvPr/>
        </p:nvSpPr>
        <p:spPr>
          <a:xfrm>
            <a:off x="530352" y="2121408"/>
            <a:ext cx="1005840" cy="0"/>
          </a:xfrm>
          <a:prstGeom prst="line">
            <a:avLst/>
          </a:prstGeom>
          <a:noFill/>
          <a:ln w="38100">
            <a:solidFill>
              <a:srgbClr val="E6F600"/>
            </a:solidFill>
            <a:prstDash val="solid"/>
            <a:headEnd type="none"/>
            <a:tailEnd type="none"/>
          </a:ln>
        </p:spPr>
      </p:sp>
      <p:sp>
        <p:nvSpPr>
          <p:cNvPr id="12" name="Shape 7"/>
          <p:cNvSpPr/>
          <p:nvPr/>
        </p:nvSpPr>
        <p:spPr>
          <a:xfrm>
            <a:off x="1335024" y="2185416"/>
            <a:ext cx="676656" cy="0"/>
          </a:xfrm>
          <a:prstGeom prst="line">
            <a:avLst/>
          </a:prstGeom>
          <a:noFill/>
          <a:ln w="25400">
            <a:solidFill>
              <a:srgbClr val="B442F5"/>
            </a:solidFill>
            <a:prstDash val="solid"/>
            <a:headEnd type="none"/>
            <a:tailEnd type="none"/>
          </a:ln>
        </p:spPr>
      </p:sp>
      <p:sp>
        <p:nvSpPr>
          <p:cNvPr id="13" name="Shape 8"/>
          <p:cNvSpPr/>
          <p:nvPr/>
        </p:nvSpPr>
        <p:spPr>
          <a:xfrm>
            <a:off x="530352" y="10106784"/>
            <a:ext cx="6499296" cy="0"/>
          </a:xfrm>
          <a:prstGeom prst="line">
            <a:avLst/>
          </a:prstGeom>
          <a:noFill/>
          <a:ln w="8890">
            <a:solidFill>
              <a:srgbClr val="353840"/>
            </a:solidFill>
            <a:prstDash val="solid"/>
            <a:headEnd type="none"/>
            <a:tailEnd type="none"/>
          </a:ln>
        </p:spPr>
      </p:sp>
      <p:sp>
        <p:nvSpPr>
          <p:cNvPr id="14" name="Text 9">
            <a:hlinkClick r:id="rId4" tooltip=""/>
          </p:cNvPr>
          <p:cNvSpPr/>
          <p:nvPr/>
        </p:nvSpPr>
        <p:spPr>
          <a:xfrm>
            <a:off x="530352" y="10298808"/>
            <a:ext cx="192024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4000"/>
              </a:lnSpc>
              <a:buNone/>
            </a:pPr>
            <a:r>
              <a:rPr lang="en-US" sz="810" u="sng" spc="180" kern="0" dirty="0">
                <a:solidFill>
                  <a:srgbClr val="A2A5AF"/>
                </a:solidFill>
                <a:latin typeface="Inter" pitchFamily="34" charset="0"/>
                <a:ea typeface="Inter" pitchFamily="34" charset="-122"/>
                <a:cs typeface="Inter" pitchFamily="34" charset="-120"/>
                <a:hlinkClick r:id="rId4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LOOPLABS.MEME</a:t>
            </a:r>
            <a:endParaRPr lang="en-US" sz="810" dirty="0"/>
          </a:p>
        </p:txBody>
      </p:sp>
      <p:sp>
        <p:nvSpPr>
          <p:cNvPr id="15" name="Text 10"/>
          <p:cNvSpPr/>
          <p:nvPr/>
        </p:nvSpPr>
        <p:spPr>
          <a:xfrm>
            <a:off x="2679192" y="10298808"/>
            <a:ext cx="356616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4000"/>
              </a:lnSpc>
              <a:buNone/>
            </a:pPr>
            <a:r>
              <a:rPr lang="en-US" sz="720" spc="180" kern="0" dirty="0">
                <a:solidFill>
                  <a:srgbClr val="A2A5A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COMMUNITY / CULTURE / INFINITY</a:t>
            </a:r>
            <a:endParaRPr lang="en-US" sz="720" dirty="0"/>
          </a:p>
        </p:txBody>
      </p:sp>
      <p:sp>
        <p:nvSpPr>
          <p:cNvPr id="16" name="Text 11"/>
          <p:cNvSpPr/>
          <p:nvPr/>
        </p:nvSpPr>
        <p:spPr>
          <a:xfrm>
            <a:off x="6627312" y="10253088"/>
            <a:ext cx="402336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24000"/>
              </a:lnSpc>
              <a:buNone/>
            </a:pPr>
            <a:r>
              <a:rPr lang="en-US" sz="1250" b="1" dirty="0">
                <a:solidFill>
                  <a:srgbClr val="E6F6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06</a:t>
            </a:r>
            <a:endParaRPr lang="en-US" sz="1250" dirty="0"/>
          </a:p>
        </p:txBody>
      </p:sp>
      <p:sp>
        <p:nvSpPr>
          <p:cNvPr id="18" name="Text 12"/>
          <p:cNvSpPr/>
          <p:nvPr/>
        </p:nvSpPr>
        <p:spPr>
          <a:xfrm>
            <a:off x="530352" y="2487168"/>
            <a:ext cx="484632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4000"/>
              </a:lnSpc>
              <a:buNone/>
            </a:pPr>
            <a:r>
              <a:rPr lang="en-US" sz="1330" b="1" dirty="0">
                <a:solidFill>
                  <a:srgbClr val="E6F6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2.1</a:t>
            </a:r>
            <a:endParaRPr lang="en-US" sz="1330" dirty="0"/>
          </a:p>
        </p:txBody>
      </p:sp>
      <p:sp>
        <p:nvSpPr>
          <p:cNvPr id="19" name="Text 13"/>
          <p:cNvSpPr/>
          <p:nvPr/>
        </p:nvSpPr>
        <p:spPr>
          <a:xfrm>
            <a:off x="1088136" y="2487168"/>
            <a:ext cx="5941512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4000"/>
              </a:lnSpc>
              <a:buNone/>
            </a:pPr>
            <a:r>
              <a:rPr lang="en-US" sz="1500" b="1" dirty="0">
                <a:solidFill>
                  <a:srgbClr val="F4F4EC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独立社区接入与共存</a:t>
            </a:r>
            <a:endParaRPr lang="en-US" sz="1500" dirty="0"/>
          </a:p>
        </p:txBody>
      </p:sp>
      <p:sp>
        <p:nvSpPr>
          <p:cNvPr id="20" name="Text 14"/>
          <p:cNvSpPr/>
          <p:nvPr/>
        </p:nvSpPr>
        <p:spPr>
          <a:xfrm>
            <a:off x="530352" y="2898648"/>
            <a:ext cx="6499296" cy="4765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0000"/>
              </a:lnSpc>
              <a:buNone/>
            </a:pPr>
            <a:r>
              <a:rPr lang="en-US" sz="1250" dirty="0">
                <a:solidFill>
                  <a:srgbClr val="DDDED9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LOOP 不以强制迁移为前提。社区可继续使用 Telegram、Discord 等渠道，在 LOOP 建</a:t>
            </a:r>
            <a:endParaRPr lang="en-US" sz="1250" dirty="0"/>
          </a:p>
          <a:p>
            <a:pPr indent="0" marL="0">
              <a:lnSpc>
                <a:spcPct val="110000"/>
              </a:lnSpc>
              <a:buNone/>
            </a:pPr>
            <a:r>
              <a:rPr lang="en-US" sz="1250" dirty="0">
                <a:solidFill>
                  <a:srgbClr val="DDDED9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立自己的主页、资料、知识库、管理员和资产入口，增加服务、协作与经济连接。</a:t>
            </a:r>
            <a:endParaRPr lang="en-US" sz="1250" dirty="0"/>
          </a:p>
        </p:txBody>
      </p:sp>
      <p:sp>
        <p:nvSpPr>
          <p:cNvPr id="21" name="Shape 15"/>
          <p:cNvSpPr/>
          <p:nvPr/>
        </p:nvSpPr>
        <p:spPr>
          <a:xfrm>
            <a:off x="530352" y="3585464"/>
            <a:ext cx="365760" cy="365760"/>
          </a:xfrm>
          <a:prstGeom prst="rect">
            <a:avLst/>
          </a:prstGeom>
          <a:solidFill>
            <a:srgbClr val="E6F600"/>
          </a:solidFill>
          <a:ln w="12700">
            <a:solidFill>
              <a:srgbClr val="E6F600"/>
            </a:solidFill>
            <a:prstDash val="solid"/>
          </a:ln>
        </p:spPr>
      </p:sp>
      <p:sp>
        <p:nvSpPr>
          <p:cNvPr id="22" name="Text 16"/>
          <p:cNvSpPr/>
          <p:nvPr/>
        </p:nvSpPr>
        <p:spPr>
          <a:xfrm>
            <a:off x="530352" y="3626612"/>
            <a:ext cx="3657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24000"/>
              </a:lnSpc>
              <a:buNone/>
            </a:pPr>
            <a:r>
              <a:rPr lang="en-US" sz="1200" b="1" dirty="0">
                <a:solidFill>
                  <a:srgbClr val="101113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01</a:t>
            </a:r>
            <a:endParaRPr lang="en-US" sz="1200" dirty="0"/>
          </a:p>
        </p:txBody>
      </p:sp>
      <p:sp>
        <p:nvSpPr>
          <p:cNvPr id="23" name="Text 17"/>
          <p:cNvSpPr/>
          <p:nvPr/>
        </p:nvSpPr>
        <p:spPr>
          <a:xfrm>
            <a:off x="1078992" y="3571748"/>
            <a:ext cx="5950656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4000"/>
              </a:lnSpc>
              <a:buNone/>
            </a:pPr>
            <a:r>
              <a:rPr lang="en-US" sz="1400" b="1" dirty="0">
                <a:solidFill>
                  <a:srgbClr val="F4F4EC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建立社区身份</a:t>
            </a:r>
            <a:endParaRPr lang="en-US" sz="1400" dirty="0"/>
          </a:p>
        </p:txBody>
      </p:sp>
      <p:sp>
        <p:nvSpPr>
          <p:cNvPr id="24" name="Text 18"/>
          <p:cNvSpPr/>
          <p:nvPr/>
        </p:nvSpPr>
        <p:spPr>
          <a:xfrm>
            <a:off x="1078992" y="3914648"/>
            <a:ext cx="5950656" cy="2471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0000"/>
              </a:lnSpc>
              <a:buNone/>
            </a:pPr>
            <a:r>
              <a:rPr lang="en-US" sz="1210" dirty="0">
                <a:solidFill>
                  <a:srgbClr val="DDDED9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配置品牌资料、成员服务信息与管理权限，保留社区原有文化。</a:t>
            </a:r>
            <a:endParaRPr lang="en-US" sz="1210" dirty="0"/>
          </a:p>
        </p:txBody>
      </p:sp>
      <p:sp>
        <p:nvSpPr>
          <p:cNvPr id="25" name="Shape 19"/>
          <p:cNvSpPr/>
          <p:nvPr/>
        </p:nvSpPr>
        <p:spPr>
          <a:xfrm>
            <a:off x="530352" y="4454144"/>
            <a:ext cx="365760" cy="365760"/>
          </a:xfrm>
          <a:prstGeom prst="rect">
            <a:avLst/>
          </a:prstGeom>
          <a:solidFill>
            <a:srgbClr val="E6F600"/>
          </a:solidFill>
          <a:ln w="12700">
            <a:solidFill>
              <a:srgbClr val="E6F600"/>
            </a:solidFill>
            <a:prstDash val="solid"/>
          </a:ln>
        </p:spPr>
      </p:sp>
      <p:sp>
        <p:nvSpPr>
          <p:cNvPr id="26" name="Text 20"/>
          <p:cNvSpPr/>
          <p:nvPr/>
        </p:nvSpPr>
        <p:spPr>
          <a:xfrm>
            <a:off x="530352" y="4495292"/>
            <a:ext cx="3657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24000"/>
              </a:lnSpc>
              <a:buNone/>
            </a:pPr>
            <a:r>
              <a:rPr lang="en-US" sz="1200" b="1" dirty="0">
                <a:solidFill>
                  <a:srgbClr val="101113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02</a:t>
            </a:r>
            <a:endParaRPr lang="en-US" sz="1200" dirty="0"/>
          </a:p>
        </p:txBody>
      </p:sp>
      <p:sp>
        <p:nvSpPr>
          <p:cNvPr id="27" name="Text 21"/>
          <p:cNvSpPr/>
          <p:nvPr/>
        </p:nvSpPr>
        <p:spPr>
          <a:xfrm>
            <a:off x="1078992" y="4440428"/>
            <a:ext cx="5950656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4000"/>
              </a:lnSpc>
              <a:buNone/>
            </a:pPr>
            <a:r>
              <a:rPr lang="en-US" sz="1400" b="1" dirty="0">
                <a:solidFill>
                  <a:srgbClr val="F4F4EC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连接知识与资产</a:t>
            </a:r>
            <a:endParaRPr lang="en-US" sz="1400" dirty="0"/>
          </a:p>
        </p:txBody>
      </p:sp>
      <p:sp>
        <p:nvSpPr>
          <p:cNvPr id="28" name="Text 22"/>
          <p:cNvSpPr/>
          <p:nvPr/>
        </p:nvSpPr>
        <p:spPr>
          <a:xfrm>
            <a:off x="1078992" y="4783328"/>
            <a:ext cx="5950656" cy="2471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0000"/>
              </a:lnSpc>
              <a:buNone/>
            </a:pPr>
            <a:r>
              <a:rPr lang="en-US" sz="1210" dirty="0">
                <a:solidFill>
                  <a:srgbClr val="DDDED9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建立知识库，绑定准确的链与完整资产合约，申请 Mining 白名单。</a:t>
            </a:r>
            <a:endParaRPr lang="en-US" sz="1210" dirty="0"/>
          </a:p>
        </p:txBody>
      </p:sp>
      <p:sp>
        <p:nvSpPr>
          <p:cNvPr id="29" name="Shape 23"/>
          <p:cNvSpPr/>
          <p:nvPr/>
        </p:nvSpPr>
        <p:spPr>
          <a:xfrm>
            <a:off x="530352" y="5322824"/>
            <a:ext cx="365760" cy="365760"/>
          </a:xfrm>
          <a:prstGeom prst="rect">
            <a:avLst/>
          </a:prstGeom>
          <a:solidFill>
            <a:srgbClr val="E6F600"/>
          </a:solidFill>
          <a:ln w="12700">
            <a:solidFill>
              <a:srgbClr val="E6F600"/>
            </a:solidFill>
            <a:prstDash val="solid"/>
          </a:ln>
        </p:spPr>
      </p:sp>
      <p:sp>
        <p:nvSpPr>
          <p:cNvPr id="30" name="Text 24"/>
          <p:cNvSpPr/>
          <p:nvPr/>
        </p:nvSpPr>
        <p:spPr>
          <a:xfrm>
            <a:off x="530352" y="5363972"/>
            <a:ext cx="3657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24000"/>
              </a:lnSpc>
              <a:buNone/>
            </a:pPr>
            <a:r>
              <a:rPr lang="en-US" sz="1200" b="1" dirty="0">
                <a:solidFill>
                  <a:srgbClr val="101113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03</a:t>
            </a:r>
            <a:endParaRPr lang="en-US" sz="1200" dirty="0"/>
          </a:p>
        </p:txBody>
      </p:sp>
      <p:sp>
        <p:nvSpPr>
          <p:cNvPr id="31" name="Text 25"/>
          <p:cNvSpPr/>
          <p:nvPr/>
        </p:nvSpPr>
        <p:spPr>
          <a:xfrm>
            <a:off x="1078992" y="5309108"/>
            <a:ext cx="5950656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4000"/>
              </a:lnSpc>
              <a:buNone/>
            </a:pPr>
            <a:r>
              <a:rPr lang="en-US" sz="1400" b="1" dirty="0">
                <a:solidFill>
                  <a:srgbClr val="F4F4EC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组织成员体验</a:t>
            </a:r>
            <a:endParaRPr lang="en-US" sz="1400" dirty="0"/>
          </a:p>
        </p:txBody>
      </p:sp>
      <p:sp>
        <p:nvSpPr>
          <p:cNvPr id="32" name="Text 26"/>
          <p:cNvSpPr/>
          <p:nvPr/>
        </p:nvSpPr>
        <p:spPr>
          <a:xfrm>
            <a:off x="1078992" y="5652008"/>
            <a:ext cx="5950656" cy="2471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0000"/>
              </a:lnSpc>
              <a:buNone/>
            </a:pPr>
            <a:r>
              <a:rPr lang="en-US" sz="1210" dirty="0">
                <a:solidFill>
                  <a:srgbClr val="DDDED9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引导成员了解规则、查询资格，围绕内容与活动形成持续回访。</a:t>
            </a:r>
            <a:endParaRPr lang="en-US" sz="1210" dirty="0"/>
          </a:p>
        </p:txBody>
      </p:sp>
      <p:sp>
        <p:nvSpPr>
          <p:cNvPr id="33" name="Text 27"/>
          <p:cNvSpPr/>
          <p:nvPr/>
        </p:nvSpPr>
        <p:spPr>
          <a:xfrm>
            <a:off x="530352" y="6282944"/>
            <a:ext cx="484632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4000"/>
              </a:lnSpc>
              <a:buNone/>
            </a:pPr>
            <a:r>
              <a:rPr lang="en-US" sz="1330" b="1" dirty="0">
                <a:solidFill>
                  <a:srgbClr val="E6F6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2.2</a:t>
            </a:r>
            <a:endParaRPr lang="en-US" sz="1330" dirty="0"/>
          </a:p>
        </p:txBody>
      </p:sp>
      <p:sp>
        <p:nvSpPr>
          <p:cNvPr id="34" name="Text 28"/>
          <p:cNvSpPr/>
          <p:nvPr/>
        </p:nvSpPr>
        <p:spPr>
          <a:xfrm>
            <a:off x="1088136" y="6282944"/>
            <a:ext cx="5941512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4000"/>
              </a:lnSpc>
              <a:buNone/>
            </a:pPr>
            <a:r>
              <a:rPr lang="en-US" sz="1500" b="1" dirty="0">
                <a:solidFill>
                  <a:srgbClr val="F4F4EC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品牌社区与算力社区</a:t>
            </a:r>
            <a:endParaRPr lang="en-US" sz="1500" dirty="0"/>
          </a:p>
        </p:txBody>
      </p:sp>
      <p:sp>
        <p:nvSpPr>
          <p:cNvPr id="35" name="Shape 29"/>
          <p:cNvSpPr/>
          <p:nvPr/>
        </p:nvSpPr>
        <p:spPr>
          <a:xfrm>
            <a:off x="530352" y="6694424"/>
            <a:ext cx="1024128" cy="393192"/>
          </a:xfrm>
          <a:prstGeom prst="rect">
            <a:avLst/>
          </a:prstGeom>
          <a:solidFill>
            <a:srgbClr val="B442F5"/>
          </a:solidFill>
          <a:ln w="12700">
            <a:solidFill>
              <a:srgbClr val="B442F5"/>
            </a:solidFill>
            <a:prstDash val="solid"/>
          </a:ln>
        </p:spPr>
      </p:sp>
      <p:sp>
        <p:nvSpPr>
          <p:cNvPr id="36" name="Text 30"/>
          <p:cNvSpPr/>
          <p:nvPr/>
        </p:nvSpPr>
        <p:spPr>
          <a:xfrm>
            <a:off x="640080" y="6790436"/>
            <a:ext cx="804672" cy="2834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4000"/>
              </a:lnSpc>
              <a:buNone/>
            </a:pPr>
            <a:r>
              <a:rPr lang="en-US" sz="1180" b="1" dirty="0">
                <a:solidFill>
                  <a:srgbClr val="F4F4EC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社区类型</a:t>
            </a:r>
            <a:endParaRPr lang="en-US" sz="1180" dirty="0"/>
          </a:p>
        </p:txBody>
      </p:sp>
      <p:sp>
        <p:nvSpPr>
          <p:cNvPr id="37" name="Shape 31"/>
          <p:cNvSpPr/>
          <p:nvPr/>
        </p:nvSpPr>
        <p:spPr>
          <a:xfrm>
            <a:off x="1554480" y="6694424"/>
            <a:ext cx="2743200" cy="393192"/>
          </a:xfrm>
          <a:prstGeom prst="rect">
            <a:avLst/>
          </a:prstGeom>
          <a:solidFill>
            <a:srgbClr val="B442F5"/>
          </a:solidFill>
          <a:ln w="12700">
            <a:solidFill>
              <a:srgbClr val="B442F5"/>
            </a:solidFill>
            <a:prstDash val="solid"/>
          </a:ln>
        </p:spPr>
      </p:sp>
      <p:sp>
        <p:nvSpPr>
          <p:cNvPr id="38" name="Text 32"/>
          <p:cNvSpPr/>
          <p:nvPr/>
        </p:nvSpPr>
        <p:spPr>
          <a:xfrm>
            <a:off x="1664208" y="6790436"/>
            <a:ext cx="2523744" cy="2834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4000"/>
              </a:lnSpc>
              <a:buNone/>
            </a:pPr>
            <a:r>
              <a:rPr lang="en-US" sz="1180" b="1" dirty="0">
                <a:solidFill>
                  <a:srgbClr val="F4F4EC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承载内容</a:t>
            </a:r>
            <a:endParaRPr lang="en-US" sz="1180" dirty="0"/>
          </a:p>
        </p:txBody>
      </p:sp>
      <p:sp>
        <p:nvSpPr>
          <p:cNvPr id="39" name="Shape 33"/>
          <p:cNvSpPr/>
          <p:nvPr/>
        </p:nvSpPr>
        <p:spPr>
          <a:xfrm>
            <a:off x="4297680" y="6694424"/>
            <a:ext cx="2731968" cy="393192"/>
          </a:xfrm>
          <a:prstGeom prst="rect">
            <a:avLst/>
          </a:prstGeom>
          <a:solidFill>
            <a:srgbClr val="B442F5"/>
          </a:solidFill>
          <a:ln w="12700">
            <a:solidFill>
              <a:srgbClr val="B442F5"/>
            </a:solidFill>
            <a:prstDash val="solid"/>
          </a:ln>
        </p:spPr>
      </p:sp>
      <p:sp>
        <p:nvSpPr>
          <p:cNvPr id="40" name="Text 34"/>
          <p:cNvSpPr/>
          <p:nvPr/>
        </p:nvSpPr>
        <p:spPr>
          <a:xfrm>
            <a:off x="4407408" y="6790436"/>
            <a:ext cx="2512512" cy="2834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4000"/>
              </a:lnSpc>
              <a:buNone/>
            </a:pPr>
            <a:r>
              <a:rPr lang="en-US" sz="1180" b="1" dirty="0">
                <a:solidFill>
                  <a:srgbClr val="F4F4EC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参与方式</a:t>
            </a:r>
            <a:endParaRPr lang="en-US" sz="1180" dirty="0"/>
          </a:p>
        </p:txBody>
      </p:sp>
      <p:sp>
        <p:nvSpPr>
          <p:cNvPr id="41" name="Shape 35"/>
          <p:cNvSpPr/>
          <p:nvPr/>
        </p:nvSpPr>
        <p:spPr>
          <a:xfrm>
            <a:off x="530352" y="7087616"/>
            <a:ext cx="1024128" cy="969264"/>
          </a:xfrm>
          <a:prstGeom prst="rect">
            <a:avLst/>
          </a:prstGeom>
          <a:solidFill>
            <a:srgbClr val="17191E"/>
          </a:solidFill>
          <a:ln w="12700">
            <a:solidFill>
              <a:srgbClr val="17191E"/>
            </a:solidFill>
            <a:prstDash val="solid"/>
          </a:ln>
        </p:spPr>
      </p:sp>
      <p:sp>
        <p:nvSpPr>
          <p:cNvPr id="42" name="Text 36"/>
          <p:cNvSpPr/>
          <p:nvPr/>
        </p:nvSpPr>
        <p:spPr>
          <a:xfrm>
            <a:off x="640080" y="7206488"/>
            <a:ext cx="804672" cy="8046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4000"/>
              </a:lnSpc>
              <a:buNone/>
            </a:pPr>
            <a:r>
              <a:rPr lang="en-US" sz="1180" b="1" dirty="0">
                <a:solidFill>
                  <a:srgbClr val="F4F4EC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品牌社区</a:t>
            </a:r>
            <a:endParaRPr lang="en-US" sz="1180" dirty="0"/>
          </a:p>
        </p:txBody>
      </p:sp>
      <p:sp>
        <p:nvSpPr>
          <p:cNvPr id="43" name="Shape 37"/>
          <p:cNvSpPr/>
          <p:nvPr/>
        </p:nvSpPr>
        <p:spPr>
          <a:xfrm>
            <a:off x="1554480" y="7087616"/>
            <a:ext cx="2743200" cy="969264"/>
          </a:xfrm>
          <a:prstGeom prst="rect">
            <a:avLst/>
          </a:prstGeom>
          <a:solidFill>
            <a:srgbClr val="17191E"/>
          </a:solidFill>
          <a:ln w="12700">
            <a:solidFill>
              <a:srgbClr val="17191E"/>
            </a:solidFill>
            <a:prstDash val="solid"/>
          </a:ln>
        </p:spPr>
      </p:sp>
      <p:sp>
        <p:nvSpPr>
          <p:cNvPr id="44" name="Text 38"/>
          <p:cNvSpPr/>
          <p:nvPr/>
        </p:nvSpPr>
        <p:spPr>
          <a:xfrm>
            <a:off x="1664208" y="7206488"/>
            <a:ext cx="2523744" cy="8046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4000"/>
              </a:lnSpc>
              <a:buNone/>
            </a:pPr>
            <a:r>
              <a:rPr lang="en-US" sz="1180" dirty="0">
                <a:solidFill>
                  <a:srgbClr val="DDDED9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项目、MEME、IP 或机构的文化与</a:t>
            </a:r>
            <a:endParaRPr lang="en-US" sz="1180" dirty="0"/>
          </a:p>
          <a:p>
            <a:pPr indent="0" marL="0">
              <a:lnSpc>
                <a:spcPct val="124000"/>
              </a:lnSpc>
              <a:buNone/>
            </a:pPr>
            <a:r>
              <a:rPr lang="en-US" sz="1180" dirty="0">
                <a:solidFill>
                  <a:srgbClr val="DDDED9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身份认同。</a:t>
            </a:r>
            <a:endParaRPr lang="en-US" sz="1180" dirty="0"/>
          </a:p>
        </p:txBody>
      </p:sp>
      <p:sp>
        <p:nvSpPr>
          <p:cNvPr id="45" name="Shape 39"/>
          <p:cNvSpPr/>
          <p:nvPr/>
        </p:nvSpPr>
        <p:spPr>
          <a:xfrm>
            <a:off x="4297680" y="7087616"/>
            <a:ext cx="2731968" cy="969264"/>
          </a:xfrm>
          <a:prstGeom prst="rect">
            <a:avLst/>
          </a:prstGeom>
          <a:solidFill>
            <a:srgbClr val="17191E"/>
          </a:solidFill>
          <a:ln w="12700">
            <a:solidFill>
              <a:srgbClr val="17191E"/>
            </a:solidFill>
            <a:prstDash val="solid"/>
          </a:ln>
        </p:spPr>
      </p:sp>
      <p:sp>
        <p:nvSpPr>
          <p:cNvPr id="46" name="Text 40"/>
          <p:cNvSpPr/>
          <p:nvPr/>
        </p:nvSpPr>
        <p:spPr>
          <a:xfrm>
            <a:off x="4407408" y="7206488"/>
            <a:ext cx="2512512" cy="8046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4000"/>
              </a:lnSpc>
              <a:buNone/>
            </a:pPr>
            <a:r>
              <a:rPr lang="en-US" sz="1180" dirty="0">
                <a:solidFill>
                  <a:srgbClr val="DDDED9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公告、讨论、知识与对应资产。</a:t>
            </a:r>
            <a:endParaRPr lang="en-US" sz="1180" dirty="0"/>
          </a:p>
        </p:txBody>
      </p:sp>
      <p:sp>
        <p:nvSpPr>
          <p:cNvPr id="47" name="Shape 41"/>
          <p:cNvSpPr/>
          <p:nvPr/>
        </p:nvSpPr>
        <p:spPr>
          <a:xfrm>
            <a:off x="530352" y="8056880"/>
            <a:ext cx="6499296" cy="0"/>
          </a:xfrm>
          <a:prstGeom prst="line">
            <a:avLst/>
          </a:prstGeom>
          <a:noFill/>
          <a:ln w="6350">
            <a:solidFill>
              <a:srgbClr val="353840"/>
            </a:solidFill>
            <a:prstDash val="solid"/>
            <a:headEnd type="none"/>
            <a:tailEnd type="none"/>
          </a:ln>
        </p:spPr>
      </p:sp>
      <p:sp>
        <p:nvSpPr>
          <p:cNvPr id="48" name="Shape 42"/>
          <p:cNvSpPr/>
          <p:nvPr/>
        </p:nvSpPr>
        <p:spPr>
          <a:xfrm>
            <a:off x="530352" y="8056880"/>
            <a:ext cx="1024128" cy="969264"/>
          </a:xfrm>
          <a:prstGeom prst="rect">
            <a:avLst/>
          </a:prstGeom>
          <a:solidFill>
            <a:srgbClr val="202229"/>
          </a:solidFill>
          <a:ln w="12700">
            <a:solidFill>
              <a:srgbClr val="202229"/>
            </a:solidFill>
            <a:prstDash val="solid"/>
          </a:ln>
        </p:spPr>
      </p:sp>
      <p:sp>
        <p:nvSpPr>
          <p:cNvPr id="49" name="Text 43"/>
          <p:cNvSpPr/>
          <p:nvPr/>
        </p:nvSpPr>
        <p:spPr>
          <a:xfrm>
            <a:off x="640080" y="8175752"/>
            <a:ext cx="804672" cy="8046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4000"/>
              </a:lnSpc>
              <a:buNone/>
            </a:pPr>
            <a:r>
              <a:rPr lang="en-US" sz="1180" b="1" dirty="0">
                <a:solidFill>
                  <a:srgbClr val="F4F4EC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算力社区</a:t>
            </a:r>
            <a:endParaRPr lang="en-US" sz="1180" dirty="0"/>
          </a:p>
        </p:txBody>
      </p:sp>
      <p:sp>
        <p:nvSpPr>
          <p:cNvPr id="50" name="Shape 44"/>
          <p:cNvSpPr/>
          <p:nvPr/>
        </p:nvSpPr>
        <p:spPr>
          <a:xfrm>
            <a:off x="1554480" y="8056880"/>
            <a:ext cx="2743200" cy="969264"/>
          </a:xfrm>
          <a:prstGeom prst="rect">
            <a:avLst/>
          </a:prstGeom>
          <a:solidFill>
            <a:srgbClr val="202229"/>
          </a:solidFill>
          <a:ln w="12700">
            <a:solidFill>
              <a:srgbClr val="202229"/>
            </a:solidFill>
            <a:prstDash val="solid"/>
          </a:ln>
        </p:spPr>
      </p:sp>
      <p:sp>
        <p:nvSpPr>
          <p:cNvPr id="51" name="Text 45"/>
          <p:cNvSpPr/>
          <p:nvPr/>
        </p:nvSpPr>
        <p:spPr>
          <a:xfrm>
            <a:off x="1664208" y="8175752"/>
            <a:ext cx="2523744" cy="8046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4000"/>
              </a:lnSpc>
              <a:buNone/>
            </a:pPr>
            <a:r>
              <a:rPr lang="en-US" sz="1180" dirty="0">
                <a:solidFill>
                  <a:srgbClr val="DDDED9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建设、任务、活动与协作，以及社区</a:t>
            </a:r>
            <a:endParaRPr lang="en-US" sz="1180" dirty="0"/>
          </a:p>
          <a:p>
            <a:pPr indent="0" marL="0">
              <a:lnSpc>
                <a:spcPct val="124000"/>
              </a:lnSpc>
              <a:buNone/>
            </a:pPr>
            <a:r>
              <a:rPr lang="en-US" sz="1180" dirty="0">
                <a:solidFill>
                  <a:srgbClr val="DDDED9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成长。</a:t>
            </a:r>
            <a:endParaRPr lang="en-US" sz="1180" dirty="0"/>
          </a:p>
        </p:txBody>
      </p:sp>
      <p:sp>
        <p:nvSpPr>
          <p:cNvPr id="52" name="Shape 46"/>
          <p:cNvSpPr/>
          <p:nvPr/>
        </p:nvSpPr>
        <p:spPr>
          <a:xfrm>
            <a:off x="4297680" y="8056880"/>
            <a:ext cx="2731968" cy="969264"/>
          </a:xfrm>
          <a:prstGeom prst="rect">
            <a:avLst/>
          </a:prstGeom>
          <a:solidFill>
            <a:srgbClr val="202229"/>
          </a:solidFill>
          <a:ln w="12700">
            <a:solidFill>
              <a:srgbClr val="202229"/>
            </a:solidFill>
            <a:prstDash val="solid"/>
          </a:ln>
        </p:spPr>
      </p:sp>
      <p:sp>
        <p:nvSpPr>
          <p:cNvPr id="53" name="Text 47"/>
          <p:cNvSpPr/>
          <p:nvPr/>
        </p:nvSpPr>
        <p:spPr>
          <a:xfrm>
            <a:off x="4407408" y="8175752"/>
            <a:ext cx="2512512" cy="8046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4000"/>
              </a:lnSpc>
              <a:buNone/>
            </a:pPr>
            <a:r>
              <a:rPr lang="en-US" sz="1180" dirty="0">
                <a:solidFill>
                  <a:srgbClr val="DDDED9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围绕共同目标组织有效参与。</a:t>
            </a:r>
            <a:endParaRPr lang="en-US" sz="1180" dirty="0"/>
          </a:p>
        </p:txBody>
      </p:sp>
      <p:sp>
        <p:nvSpPr>
          <p:cNvPr id="54" name="Shape 48"/>
          <p:cNvSpPr/>
          <p:nvPr/>
        </p:nvSpPr>
        <p:spPr>
          <a:xfrm>
            <a:off x="530352" y="9026144"/>
            <a:ext cx="6499296" cy="0"/>
          </a:xfrm>
          <a:prstGeom prst="line">
            <a:avLst/>
          </a:prstGeom>
          <a:noFill/>
          <a:ln w="6350">
            <a:solidFill>
              <a:srgbClr val="353840"/>
            </a:solidFill>
            <a:prstDash val="solid"/>
            <a:headEnd type="none"/>
            <a:tailEnd type="none"/>
          </a:ln>
        </p:spPr>
      </p:sp>
      <p:sp>
        <p:nvSpPr>
          <p:cNvPr id="55" name="Text 49"/>
          <p:cNvSpPr/>
          <p:nvPr/>
        </p:nvSpPr>
        <p:spPr>
          <a:xfrm>
            <a:off x="530352" y="9273032"/>
            <a:ext cx="6499296" cy="4587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rgbClr val="DDDED9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用户可以参与多个社区。分组支持折叠；未加入时可查看社区及人数，加入后查看聊天。社</a:t>
            </a:r>
            <a:endParaRPr lang="en-US" sz="1200" dirty="0"/>
          </a:p>
          <a:p>
            <a:pPr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rgbClr val="DDDED9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区入驻与资产获准 Mining 分别确认，加入更多群组不会自动重复产生资产算力。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0E0F1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data/loop_whitepaper_work/assets/body_bg.jp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7560000" cy="10692000"/>
          </a:xfrm>
          <a:prstGeom prst="rect">
            <a:avLst/>
          </a:prstGeom>
        </p:spPr>
      </p:pic>
      <p:pic>
        <p:nvPicPr>
          <p:cNvPr id="3" name="Image 1" descr="/mnt/data/loop_whitepaper_work/assets/crown_wm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05656" y="1166406"/>
            <a:ext cx="3081528" cy="2604947"/>
          </a:xfrm>
          <a:prstGeom prst="rect">
            <a:avLst/>
          </a:prstGeom>
        </p:spPr>
      </p:pic>
      <p:pic>
        <p:nvPicPr>
          <p:cNvPr id="4" name="Image 2" descr="/mnt/data/loop_whitepaper_work/assets/wordmark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9951" y="228600"/>
            <a:ext cx="688898" cy="484632"/>
          </a:xfrm>
          <a:prstGeom prst="rect">
            <a:avLst/>
          </a:prstGeom>
        </p:spPr>
      </p:pic>
      <p:sp>
        <p:nvSpPr>
          <p:cNvPr id="5" name="Text 0"/>
          <p:cNvSpPr/>
          <p:nvPr/>
        </p:nvSpPr>
        <p:spPr>
          <a:xfrm>
            <a:off x="1517904" y="438912"/>
            <a:ext cx="4389120" cy="1737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4000"/>
              </a:lnSpc>
              <a:buNone/>
            </a:pPr>
            <a:r>
              <a:rPr lang="en-US" sz="840" spc="180" kern="0" dirty="0">
                <a:solidFill>
                  <a:srgbClr val="A2A5A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WHITE PAPER  /  2026.10</a:t>
            </a:r>
            <a:endParaRPr lang="en-US" sz="840" dirty="0"/>
          </a:p>
        </p:txBody>
      </p:sp>
      <p:sp>
        <p:nvSpPr>
          <p:cNvPr id="6" name="Shape 1"/>
          <p:cNvSpPr/>
          <p:nvPr/>
        </p:nvSpPr>
        <p:spPr>
          <a:xfrm>
            <a:off x="530352" y="822960"/>
            <a:ext cx="6499296" cy="0"/>
          </a:xfrm>
          <a:prstGeom prst="line">
            <a:avLst/>
          </a:prstGeom>
          <a:noFill/>
          <a:ln w="8890">
            <a:solidFill>
              <a:srgbClr val="353840"/>
            </a:solidFill>
            <a:prstDash val="solid"/>
            <a:headEnd type="none"/>
            <a:tailEnd type="none"/>
          </a:ln>
        </p:spPr>
      </p:sp>
      <p:sp>
        <p:nvSpPr>
          <p:cNvPr id="7" name="Shape 2"/>
          <p:cNvSpPr/>
          <p:nvPr/>
        </p:nvSpPr>
        <p:spPr>
          <a:xfrm>
            <a:off x="530352" y="987552"/>
            <a:ext cx="1088136" cy="256032"/>
          </a:xfrm>
          <a:prstGeom prst="rect">
            <a:avLst/>
          </a:prstGeom>
          <a:solidFill>
            <a:srgbClr val="E6F600"/>
          </a:solidFill>
          <a:ln w="12700">
            <a:solidFill>
              <a:srgbClr val="E6F600"/>
            </a:solidFill>
            <a:prstDash val="solid"/>
          </a:ln>
        </p:spPr>
      </p:sp>
      <p:sp>
        <p:nvSpPr>
          <p:cNvPr id="8" name="Text 3"/>
          <p:cNvSpPr/>
          <p:nvPr/>
        </p:nvSpPr>
        <p:spPr>
          <a:xfrm>
            <a:off x="603504" y="1022299"/>
            <a:ext cx="941832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4000"/>
              </a:lnSpc>
              <a:buNone/>
            </a:pPr>
            <a:r>
              <a:rPr lang="en-US" sz="850" b="1" dirty="0">
                <a:solidFill>
                  <a:srgbClr val="101113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CHAPTER 02</a:t>
            </a:r>
            <a:endParaRPr lang="en-US" sz="850" dirty="0"/>
          </a:p>
        </p:txBody>
      </p:sp>
      <p:sp>
        <p:nvSpPr>
          <p:cNvPr id="9" name="Text 4"/>
          <p:cNvSpPr/>
          <p:nvPr/>
        </p:nvSpPr>
        <p:spPr>
          <a:xfrm>
            <a:off x="1837944" y="1028700"/>
            <a:ext cx="507492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4000"/>
              </a:lnSpc>
              <a:buNone/>
            </a:pPr>
            <a:r>
              <a:rPr lang="en-US" sz="820" spc="180" kern="0" dirty="0">
                <a:solidFill>
                  <a:srgbClr val="A2A5A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GROWTH &amp; COLLABORATION</a:t>
            </a:r>
            <a:endParaRPr lang="en-US" sz="820" dirty="0"/>
          </a:p>
        </p:txBody>
      </p:sp>
      <p:sp>
        <p:nvSpPr>
          <p:cNvPr id="10" name="Text 5"/>
          <p:cNvSpPr/>
          <p:nvPr/>
        </p:nvSpPr>
        <p:spPr>
          <a:xfrm>
            <a:off x="530352" y="1444752"/>
            <a:ext cx="6499296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4000"/>
              </a:lnSpc>
              <a:buNone/>
            </a:pPr>
            <a:r>
              <a:rPr lang="en-US" sz="2900" b="1" dirty="0">
                <a:solidFill>
                  <a:srgbClr val="F4F4EC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社区成长与跨社区协作</a:t>
            </a:r>
            <a:endParaRPr lang="en-US" sz="2900" dirty="0"/>
          </a:p>
        </p:txBody>
      </p:sp>
      <p:sp>
        <p:nvSpPr>
          <p:cNvPr id="11" name="Shape 6"/>
          <p:cNvSpPr/>
          <p:nvPr/>
        </p:nvSpPr>
        <p:spPr>
          <a:xfrm>
            <a:off x="530352" y="2121408"/>
            <a:ext cx="1005840" cy="0"/>
          </a:xfrm>
          <a:prstGeom prst="line">
            <a:avLst/>
          </a:prstGeom>
          <a:noFill/>
          <a:ln w="38100">
            <a:solidFill>
              <a:srgbClr val="E6F600"/>
            </a:solidFill>
            <a:prstDash val="solid"/>
            <a:headEnd type="none"/>
            <a:tailEnd type="none"/>
          </a:ln>
        </p:spPr>
      </p:sp>
      <p:sp>
        <p:nvSpPr>
          <p:cNvPr id="12" name="Shape 7"/>
          <p:cNvSpPr/>
          <p:nvPr/>
        </p:nvSpPr>
        <p:spPr>
          <a:xfrm>
            <a:off x="1335024" y="2185416"/>
            <a:ext cx="676656" cy="0"/>
          </a:xfrm>
          <a:prstGeom prst="line">
            <a:avLst/>
          </a:prstGeom>
          <a:noFill/>
          <a:ln w="25400">
            <a:solidFill>
              <a:srgbClr val="B442F5"/>
            </a:solidFill>
            <a:prstDash val="solid"/>
            <a:headEnd type="none"/>
            <a:tailEnd type="none"/>
          </a:ln>
        </p:spPr>
      </p:sp>
      <p:sp>
        <p:nvSpPr>
          <p:cNvPr id="13" name="Shape 8"/>
          <p:cNvSpPr/>
          <p:nvPr/>
        </p:nvSpPr>
        <p:spPr>
          <a:xfrm>
            <a:off x="530352" y="10106784"/>
            <a:ext cx="6499296" cy="0"/>
          </a:xfrm>
          <a:prstGeom prst="line">
            <a:avLst/>
          </a:prstGeom>
          <a:noFill/>
          <a:ln w="8890">
            <a:solidFill>
              <a:srgbClr val="353840"/>
            </a:solidFill>
            <a:prstDash val="solid"/>
            <a:headEnd type="none"/>
            <a:tailEnd type="none"/>
          </a:ln>
        </p:spPr>
      </p:sp>
      <p:sp>
        <p:nvSpPr>
          <p:cNvPr id="14" name="Text 9">
            <a:hlinkClick r:id="rId4" tooltip=""/>
          </p:cNvPr>
          <p:cNvSpPr/>
          <p:nvPr/>
        </p:nvSpPr>
        <p:spPr>
          <a:xfrm>
            <a:off x="530352" y="10298808"/>
            <a:ext cx="192024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4000"/>
              </a:lnSpc>
              <a:buNone/>
            </a:pPr>
            <a:r>
              <a:rPr lang="en-US" sz="810" u="sng" spc="180" kern="0" dirty="0">
                <a:solidFill>
                  <a:srgbClr val="A2A5AF"/>
                </a:solidFill>
                <a:latin typeface="Inter" pitchFamily="34" charset="0"/>
                <a:ea typeface="Inter" pitchFamily="34" charset="-122"/>
                <a:cs typeface="Inter" pitchFamily="34" charset="-120"/>
                <a:hlinkClick r:id="rId4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LOOPLABS.MEME</a:t>
            </a:r>
            <a:endParaRPr lang="en-US" sz="810" dirty="0"/>
          </a:p>
        </p:txBody>
      </p:sp>
      <p:sp>
        <p:nvSpPr>
          <p:cNvPr id="15" name="Text 10"/>
          <p:cNvSpPr/>
          <p:nvPr/>
        </p:nvSpPr>
        <p:spPr>
          <a:xfrm>
            <a:off x="2679192" y="10298808"/>
            <a:ext cx="356616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4000"/>
              </a:lnSpc>
              <a:buNone/>
            </a:pPr>
            <a:r>
              <a:rPr lang="en-US" sz="720" spc="180" kern="0" dirty="0">
                <a:solidFill>
                  <a:srgbClr val="A2A5A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COMMUNITY / CULTURE / INFINITY</a:t>
            </a:r>
            <a:endParaRPr lang="en-US" sz="720" dirty="0"/>
          </a:p>
        </p:txBody>
      </p:sp>
      <p:sp>
        <p:nvSpPr>
          <p:cNvPr id="16" name="Text 11"/>
          <p:cNvSpPr/>
          <p:nvPr/>
        </p:nvSpPr>
        <p:spPr>
          <a:xfrm>
            <a:off x="6627312" y="10253088"/>
            <a:ext cx="402336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24000"/>
              </a:lnSpc>
              <a:buNone/>
            </a:pPr>
            <a:r>
              <a:rPr lang="en-US" sz="1250" b="1" dirty="0">
                <a:solidFill>
                  <a:srgbClr val="E6F6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07</a:t>
            </a:r>
            <a:endParaRPr lang="en-US" sz="1250" dirty="0"/>
          </a:p>
        </p:txBody>
      </p:sp>
      <p:sp>
        <p:nvSpPr>
          <p:cNvPr id="18" name="Text 12"/>
          <p:cNvSpPr/>
          <p:nvPr/>
        </p:nvSpPr>
        <p:spPr>
          <a:xfrm>
            <a:off x="530352" y="2487168"/>
            <a:ext cx="484632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4000"/>
              </a:lnSpc>
              <a:buNone/>
            </a:pPr>
            <a:r>
              <a:rPr lang="en-US" sz="1330" b="1" dirty="0">
                <a:solidFill>
                  <a:srgbClr val="E6F6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2.3</a:t>
            </a:r>
            <a:endParaRPr lang="en-US" sz="1330" dirty="0"/>
          </a:p>
        </p:txBody>
      </p:sp>
      <p:sp>
        <p:nvSpPr>
          <p:cNvPr id="19" name="Text 13"/>
          <p:cNvSpPr/>
          <p:nvPr/>
        </p:nvSpPr>
        <p:spPr>
          <a:xfrm>
            <a:off x="1088136" y="2487168"/>
            <a:ext cx="5941512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4000"/>
              </a:lnSpc>
              <a:buNone/>
            </a:pPr>
            <a:r>
              <a:rPr lang="en-US" sz="1500" b="1" dirty="0">
                <a:solidFill>
                  <a:srgbClr val="F4F4EC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L1–L9 成长体系</a:t>
            </a:r>
            <a:endParaRPr lang="en-US" sz="1500" dirty="0"/>
          </a:p>
        </p:txBody>
      </p:sp>
      <p:sp>
        <p:nvSpPr>
          <p:cNvPr id="20" name="Text 14"/>
          <p:cNvSpPr/>
          <p:nvPr/>
        </p:nvSpPr>
        <p:spPr>
          <a:xfrm>
            <a:off x="530352" y="2898648"/>
            <a:ext cx="6499296" cy="4765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0000"/>
              </a:lnSpc>
              <a:buNone/>
            </a:pPr>
            <a:r>
              <a:rPr lang="en-US" sz="1250" dirty="0">
                <a:solidFill>
                  <a:srgbClr val="DDDED9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社区等级从 L1 至 L9，围绕真实成员、活跃、内容、任务与协作建立成长体系。等级体</a:t>
            </a:r>
            <a:endParaRPr lang="en-US" sz="1250" dirty="0"/>
          </a:p>
          <a:p>
            <a:pPr indent="0" marL="0">
              <a:lnSpc>
                <a:spcPct val="110000"/>
              </a:lnSpc>
              <a:buNone/>
            </a:pPr>
            <a:r>
              <a:rPr lang="en-US" sz="1250" dirty="0">
                <a:solidFill>
                  <a:srgbClr val="DDDED9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现组织成长；资产权重体现 Mining 配置；个人发射资格体现具体项目准入。</a:t>
            </a:r>
            <a:endParaRPr lang="en-US" sz="1250" dirty="0"/>
          </a:p>
        </p:txBody>
      </p:sp>
      <p:sp>
        <p:nvSpPr>
          <p:cNvPr id="21" name="Shape 15"/>
          <p:cNvSpPr/>
          <p:nvPr/>
        </p:nvSpPr>
        <p:spPr>
          <a:xfrm>
            <a:off x="530352" y="3739896"/>
            <a:ext cx="665248" cy="530352"/>
          </a:xfrm>
          <a:prstGeom prst="rect">
            <a:avLst/>
          </a:prstGeom>
          <a:solidFill>
            <a:srgbClr val="202229"/>
          </a:solidFill>
          <a:ln w="6985">
            <a:solidFill>
              <a:srgbClr val="353840"/>
            </a:solidFill>
            <a:prstDash val="solid"/>
          </a:ln>
        </p:spPr>
      </p:sp>
      <p:sp>
        <p:nvSpPr>
          <p:cNvPr id="22" name="Text 16"/>
          <p:cNvSpPr/>
          <p:nvPr/>
        </p:nvSpPr>
        <p:spPr>
          <a:xfrm>
            <a:off x="530352" y="3886200"/>
            <a:ext cx="665248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24000"/>
              </a:lnSpc>
              <a:buNone/>
            </a:pPr>
            <a:r>
              <a:rPr lang="en-US" sz="1400" b="1" dirty="0">
                <a:solidFill>
                  <a:srgbClr val="F4F4EC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L1</a:t>
            </a:r>
            <a:endParaRPr lang="en-US" sz="1400" dirty="0"/>
          </a:p>
        </p:txBody>
      </p:sp>
      <p:sp>
        <p:nvSpPr>
          <p:cNvPr id="23" name="Shape 17"/>
          <p:cNvSpPr/>
          <p:nvPr/>
        </p:nvSpPr>
        <p:spPr>
          <a:xfrm>
            <a:off x="1259608" y="3739896"/>
            <a:ext cx="665248" cy="530352"/>
          </a:xfrm>
          <a:prstGeom prst="rect">
            <a:avLst/>
          </a:prstGeom>
          <a:solidFill>
            <a:srgbClr val="202229"/>
          </a:solidFill>
          <a:ln w="6985">
            <a:solidFill>
              <a:srgbClr val="353840"/>
            </a:solidFill>
            <a:prstDash val="solid"/>
          </a:ln>
        </p:spPr>
      </p:sp>
      <p:sp>
        <p:nvSpPr>
          <p:cNvPr id="24" name="Text 18"/>
          <p:cNvSpPr/>
          <p:nvPr/>
        </p:nvSpPr>
        <p:spPr>
          <a:xfrm>
            <a:off x="1259608" y="3886200"/>
            <a:ext cx="665248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24000"/>
              </a:lnSpc>
              <a:buNone/>
            </a:pPr>
            <a:r>
              <a:rPr lang="en-US" sz="1400" b="1" dirty="0">
                <a:solidFill>
                  <a:srgbClr val="F4F4EC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L2</a:t>
            </a:r>
            <a:endParaRPr lang="en-US" sz="1400" dirty="0"/>
          </a:p>
        </p:txBody>
      </p:sp>
      <p:sp>
        <p:nvSpPr>
          <p:cNvPr id="25" name="Shape 19"/>
          <p:cNvSpPr/>
          <p:nvPr/>
        </p:nvSpPr>
        <p:spPr>
          <a:xfrm>
            <a:off x="1988864" y="3739896"/>
            <a:ext cx="665248" cy="530352"/>
          </a:xfrm>
          <a:prstGeom prst="rect">
            <a:avLst/>
          </a:prstGeom>
          <a:solidFill>
            <a:srgbClr val="202229"/>
          </a:solidFill>
          <a:ln w="6985">
            <a:solidFill>
              <a:srgbClr val="353840"/>
            </a:solidFill>
            <a:prstDash val="solid"/>
          </a:ln>
        </p:spPr>
      </p:sp>
      <p:sp>
        <p:nvSpPr>
          <p:cNvPr id="26" name="Text 20"/>
          <p:cNvSpPr/>
          <p:nvPr/>
        </p:nvSpPr>
        <p:spPr>
          <a:xfrm>
            <a:off x="1988864" y="3886200"/>
            <a:ext cx="665248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24000"/>
              </a:lnSpc>
              <a:buNone/>
            </a:pPr>
            <a:r>
              <a:rPr lang="en-US" sz="1400" b="1" dirty="0">
                <a:solidFill>
                  <a:srgbClr val="F4F4EC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L3</a:t>
            </a:r>
            <a:endParaRPr lang="en-US" sz="1400" dirty="0"/>
          </a:p>
        </p:txBody>
      </p:sp>
      <p:sp>
        <p:nvSpPr>
          <p:cNvPr id="27" name="Shape 21"/>
          <p:cNvSpPr/>
          <p:nvPr/>
        </p:nvSpPr>
        <p:spPr>
          <a:xfrm>
            <a:off x="2718120" y="3739896"/>
            <a:ext cx="665248" cy="530352"/>
          </a:xfrm>
          <a:prstGeom prst="rect">
            <a:avLst/>
          </a:prstGeom>
          <a:solidFill>
            <a:srgbClr val="202229"/>
          </a:solidFill>
          <a:ln w="6985">
            <a:solidFill>
              <a:srgbClr val="353840"/>
            </a:solidFill>
            <a:prstDash val="solid"/>
          </a:ln>
        </p:spPr>
      </p:sp>
      <p:sp>
        <p:nvSpPr>
          <p:cNvPr id="28" name="Text 22"/>
          <p:cNvSpPr/>
          <p:nvPr/>
        </p:nvSpPr>
        <p:spPr>
          <a:xfrm>
            <a:off x="2718120" y="3886200"/>
            <a:ext cx="665248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24000"/>
              </a:lnSpc>
              <a:buNone/>
            </a:pPr>
            <a:r>
              <a:rPr lang="en-US" sz="1400" b="1" dirty="0">
                <a:solidFill>
                  <a:srgbClr val="F4F4EC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L4</a:t>
            </a:r>
            <a:endParaRPr lang="en-US" sz="1400" dirty="0"/>
          </a:p>
        </p:txBody>
      </p:sp>
      <p:sp>
        <p:nvSpPr>
          <p:cNvPr id="29" name="Shape 23"/>
          <p:cNvSpPr/>
          <p:nvPr/>
        </p:nvSpPr>
        <p:spPr>
          <a:xfrm>
            <a:off x="3447376" y="3739896"/>
            <a:ext cx="665248" cy="530352"/>
          </a:xfrm>
          <a:prstGeom prst="rect">
            <a:avLst/>
          </a:prstGeom>
          <a:solidFill>
            <a:srgbClr val="202229"/>
          </a:solidFill>
          <a:ln w="6985">
            <a:solidFill>
              <a:srgbClr val="353840"/>
            </a:solidFill>
            <a:prstDash val="solid"/>
          </a:ln>
        </p:spPr>
      </p:sp>
      <p:sp>
        <p:nvSpPr>
          <p:cNvPr id="30" name="Text 24"/>
          <p:cNvSpPr/>
          <p:nvPr/>
        </p:nvSpPr>
        <p:spPr>
          <a:xfrm>
            <a:off x="3447376" y="3886200"/>
            <a:ext cx="665248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24000"/>
              </a:lnSpc>
              <a:buNone/>
            </a:pPr>
            <a:r>
              <a:rPr lang="en-US" sz="1400" b="1" dirty="0">
                <a:solidFill>
                  <a:srgbClr val="F4F4EC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L5</a:t>
            </a:r>
            <a:endParaRPr lang="en-US" sz="1400" dirty="0"/>
          </a:p>
        </p:txBody>
      </p:sp>
      <p:sp>
        <p:nvSpPr>
          <p:cNvPr id="31" name="Shape 25"/>
          <p:cNvSpPr/>
          <p:nvPr/>
        </p:nvSpPr>
        <p:spPr>
          <a:xfrm>
            <a:off x="4176632" y="3739896"/>
            <a:ext cx="665248" cy="530352"/>
          </a:xfrm>
          <a:prstGeom prst="rect">
            <a:avLst/>
          </a:prstGeom>
          <a:solidFill>
            <a:srgbClr val="202229"/>
          </a:solidFill>
          <a:ln w="6985">
            <a:solidFill>
              <a:srgbClr val="353840"/>
            </a:solidFill>
            <a:prstDash val="solid"/>
          </a:ln>
        </p:spPr>
      </p:sp>
      <p:sp>
        <p:nvSpPr>
          <p:cNvPr id="32" name="Text 26"/>
          <p:cNvSpPr/>
          <p:nvPr/>
        </p:nvSpPr>
        <p:spPr>
          <a:xfrm>
            <a:off x="4176632" y="3886200"/>
            <a:ext cx="665248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24000"/>
              </a:lnSpc>
              <a:buNone/>
            </a:pPr>
            <a:r>
              <a:rPr lang="en-US" sz="1400" b="1" dirty="0">
                <a:solidFill>
                  <a:srgbClr val="F4F4EC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L6</a:t>
            </a:r>
            <a:endParaRPr lang="en-US" sz="1400" dirty="0"/>
          </a:p>
        </p:txBody>
      </p:sp>
      <p:sp>
        <p:nvSpPr>
          <p:cNvPr id="33" name="Shape 27"/>
          <p:cNvSpPr/>
          <p:nvPr/>
        </p:nvSpPr>
        <p:spPr>
          <a:xfrm>
            <a:off x="4905888" y="3739896"/>
            <a:ext cx="665248" cy="530352"/>
          </a:xfrm>
          <a:prstGeom prst="rect">
            <a:avLst/>
          </a:prstGeom>
          <a:solidFill>
            <a:srgbClr val="202229"/>
          </a:solidFill>
          <a:ln w="6985">
            <a:solidFill>
              <a:srgbClr val="353840"/>
            </a:solidFill>
            <a:prstDash val="solid"/>
          </a:ln>
        </p:spPr>
      </p:sp>
      <p:sp>
        <p:nvSpPr>
          <p:cNvPr id="34" name="Text 28"/>
          <p:cNvSpPr/>
          <p:nvPr/>
        </p:nvSpPr>
        <p:spPr>
          <a:xfrm>
            <a:off x="4905888" y="3886200"/>
            <a:ext cx="665248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24000"/>
              </a:lnSpc>
              <a:buNone/>
            </a:pPr>
            <a:r>
              <a:rPr lang="en-US" sz="1400" b="1" dirty="0">
                <a:solidFill>
                  <a:srgbClr val="F4F4EC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L7</a:t>
            </a:r>
            <a:endParaRPr lang="en-US" sz="1400" dirty="0"/>
          </a:p>
        </p:txBody>
      </p:sp>
      <p:sp>
        <p:nvSpPr>
          <p:cNvPr id="35" name="Shape 29"/>
          <p:cNvSpPr/>
          <p:nvPr/>
        </p:nvSpPr>
        <p:spPr>
          <a:xfrm>
            <a:off x="5635144" y="3739896"/>
            <a:ext cx="665248" cy="530352"/>
          </a:xfrm>
          <a:prstGeom prst="rect">
            <a:avLst/>
          </a:prstGeom>
          <a:solidFill>
            <a:srgbClr val="202229"/>
          </a:solidFill>
          <a:ln w="6985">
            <a:solidFill>
              <a:srgbClr val="353840"/>
            </a:solidFill>
            <a:prstDash val="solid"/>
          </a:ln>
        </p:spPr>
      </p:sp>
      <p:sp>
        <p:nvSpPr>
          <p:cNvPr id="36" name="Text 30"/>
          <p:cNvSpPr/>
          <p:nvPr/>
        </p:nvSpPr>
        <p:spPr>
          <a:xfrm>
            <a:off x="5635144" y="3886200"/>
            <a:ext cx="665248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24000"/>
              </a:lnSpc>
              <a:buNone/>
            </a:pPr>
            <a:r>
              <a:rPr lang="en-US" sz="1400" b="1" dirty="0">
                <a:solidFill>
                  <a:srgbClr val="F4F4EC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L8</a:t>
            </a:r>
            <a:endParaRPr lang="en-US" sz="1400" dirty="0"/>
          </a:p>
        </p:txBody>
      </p:sp>
      <p:sp>
        <p:nvSpPr>
          <p:cNvPr id="37" name="Shape 31"/>
          <p:cNvSpPr/>
          <p:nvPr/>
        </p:nvSpPr>
        <p:spPr>
          <a:xfrm>
            <a:off x="6364400" y="3739896"/>
            <a:ext cx="665248" cy="530352"/>
          </a:xfrm>
          <a:prstGeom prst="rect">
            <a:avLst/>
          </a:prstGeom>
          <a:solidFill>
            <a:srgbClr val="E6F600"/>
          </a:solidFill>
          <a:ln w="6985">
            <a:solidFill>
              <a:srgbClr val="353840"/>
            </a:solidFill>
            <a:prstDash val="solid"/>
          </a:ln>
        </p:spPr>
      </p:sp>
      <p:sp>
        <p:nvSpPr>
          <p:cNvPr id="38" name="Text 32"/>
          <p:cNvSpPr/>
          <p:nvPr/>
        </p:nvSpPr>
        <p:spPr>
          <a:xfrm>
            <a:off x="6364400" y="3886200"/>
            <a:ext cx="665248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24000"/>
              </a:lnSpc>
              <a:buNone/>
            </a:pPr>
            <a:r>
              <a:rPr lang="en-US" sz="1400" b="1" dirty="0">
                <a:solidFill>
                  <a:srgbClr val="101113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L9</a:t>
            </a:r>
            <a:endParaRPr lang="en-US" sz="1400" dirty="0"/>
          </a:p>
        </p:txBody>
      </p:sp>
      <p:sp>
        <p:nvSpPr>
          <p:cNvPr id="39" name="Shape 33"/>
          <p:cNvSpPr/>
          <p:nvPr/>
        </p:nvSpPr>
        <p:spPr>
          <a:xfrm>
            <a:off x="530352" y="4517136"/>
            <a:ext cx="1307592" cy="393192"/>
          </a:xfrm>
          <a:prstGeom prst="rect">
            <a:avLst/>
          </a:prstGeom>
          <a:solidFill>
            <a:srgbClr val="B442F5"/>
          </a:solidFill>
          <a:ln w="12700">
            <a:solidFill>
              <a:srgbClr val="B442F5"/>
            </a:solidFill>
            <a:prstDash val="solid"/>
          </a:ln>
        </p:spPr>
      </p:sp>
      <p:sp>
        <p:nvSpPr>
          <p:cNvPr id="40" name="Text 34"/>
          <p:cNvSpPr/>
          <p:nvPr/>
        </p:nvSpPr>
        <p:spPr>
          <a:xfrm>
            <a:off x="640080" y="4613148"/>
            <a:ext cx="1088136" cy="2834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4000"/>
              </a:lnSpc>
              <a:buNone/>
            </a:pPr>
            <a:r>
              <a:rPr lang="en-US" sz="1180" b="1" dirty="0">
                <a:solidFill>
                  <a:srgbClr val="F4F4EC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成长维度</a:t>
            </a:r>
            <a:endParaRPr lang="en-US" sz="1180" dirty="0"/>
          </a:p>
        </p:txBody>
      </p:sp>
      <p:sp>
        <p:nvSpPr>
          <p:cNvPr id="41" name="Shape 35"/>
          <p:cNvSpPr/>
          <p:nvPr/>
        </p:nvSpPr>
        <p:spPr>
          <a:xfrm>
            <a:off x="1837944" y="4517136"/>
            <a:ext cx="5191704" cy="393192"/>
          </a:xfrm>
          <a:prstGeom prst="rect">
            <a:avLst/>
          </a:prstGeom>
          <a:solidFill>
            <a:srgbClr val="B442F5"/>
          </a:solidFill>
          <a:ln w="12700">
            <a:solidFill>
              <a:srgbClr val="B442F5"/>
            </a:solidFill>
            <a:prstDash val="solid"/>
          </a:ln>
        </p:spPr>
      </p:sp>
      <p:sp>
        <p:nvSpPr>
          <p:cNvPr id="42" name="Text 36"/>
          <p:cNvSpPr/>
          <p:nvPr/>
        </p:nvSpPr>
        <p:spPr>
          <a:xfrm>
            <a:off x="1947672" y="4613148"/>
            <a:ext cx="4972248" cy="2834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4000"/>
              </a:lnSpc>
              <a:buNone/>
            </a:pPr>
            <a:r>
              <a:rPr lang="en-US" sz="1180" b="1" dirty="0">
                <a:solidFill>
                  <a:srgbClr val="F4F4EC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关注内容</a:t>
            </a:r>
            <a:endParaRPr lang="en-US" sz="1180" dirty="0"/>
          </a:p>
        </p:txBody>
      </p:sp>
      <p:sp>
        <p:nvSpPr>
          <p:cNvPr id="43" name="Shape 37"/>
          <p:cNvSpPr/>
          <p:nvPr/>
        </p:nvSpPr>
        <p:spPr>
          <a:xfrm>
            <a:off x="530352" y="4910328"/>
            <a:ext cx="1307592" cy="585216"/>
          </a:xfrm>
          <a:prstGeom prst="rect">
            <a:avLst/>
          </a:prstGeom>
          <a:solidFill>
            <a:srgbClr val="17191E"/>
          </a:solidFill>
          <a:ln w="12700">
            <a:solidFill>
              <a:srgbClr val="17191E"/>
            </a:solidFill>
            <a:prstDash val="solid"/>
          </a:ln>
        </p:spPr>
      </p:sp>
      <p:sp>
        <p:nvSpPr>
          <p:cNvPr id="44" name="Text 38"/>
          <p:cNvSpPr/>
          <p:nvPr/>
        </p:nvSpPr>
        <p:spPr>
          <a:xfrm>
            <a:off x="640080" y="5029200"/>
            <a:ext cx="1088136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4000"/>
              </a:lnSpc>
              <a:buNone/>
            </a:pPr>
            <a:r>
              <a:rPr lang="en-US" sz="1180" b="1" dirty="0">
                <a:solidFill>
                  <a:srgbClr val="F4F4EC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真实成员</a:t>
            </a:r>
            <a:endParaRPr lang="en-US" sz="1180" dirty="0"/>
          </a:p>
        </p:txBody>
      </p:sp>
      <p:sp>
        <p:nvSpPr>
          <p:cNvPr id="45" name="Shape 39"/>
          <p:cNvSpPr/>
          <p:nvPr/>
        </p:nvSpPr>
        <p:spPr>
          <a:xfrm>
            <a:off x="1837944" y="4910328"/>
            <a:ext cx="5191704" cy="585216"/>
          </a:xfrm>
          <a:prstGeom prst="rect">
            <a:avLst/>
          </a:prstGeom>
          <a:solidFill>
            <a:srgbClr val="17191E"/>
          </a:solidFill>
          <a:ln w="12700">
            <a:solidFill>
              <a:srgbClr val="17191E"/>
            </a:solidFill>
            <a:prstDash val="solid"/>
          </a:ln>
        </p:spPr>
      </p:sp>
      <p:sp>
        <p:nvSpPr>
          <p:cNvPr id="46" name="Text 40"/>
          <p:cNvSpPr/>
          <p:nvPr/>
        </p:nvSpPr>
        <p:spPr>
          <a:xfrm>
            <a:off x="1947672" y="5029200"/>
            <a:ext cx="497224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4000"/>
              </a:lnSpc>
              <a:buNone/>
            </a:pPr>
            <a:r>
              <a:rPr lang="en-US" sz="1180" dirty="0">
                <a:solidFill>
                  <a:srgbClr val="DDDED9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成员质量与去重参与，而非单一群人数。</a:t>
            </a:r>
            <a:endParaRPr lang="en-US" sz="1180" dirty="0"/>
          </a:p>
        </p:txBody>
      </p:sp>
      <p:sp>
        <p:nvSpPr>
          <p:cNvPr id="47" name="Shape 41"/>
          <p:cNvSpPr/>
          <p:nvPr/>
        </p:nvSpPr>
        <p:spPr>
          <a:xfrm>
            <a:off x="530352" y="5495544"/>
            <a:ext cx="6499296" cy="0"/>
          </a:xfrm>
          <a:prstGeom prst="line">
            <a:avLst/>
          </a:prstGeom>
          <a:noFill/>
          <a:ln w="6350">
            <a:solidFill>
              <a:srgbClr val="353840"/>
            </a:solidFill>
            <a:prstDash val="solid"/>
            <a:headEnd type="none"/>
            <a:tailEnd type="none"/>
          </a:ln>
        </p:spPr>
      </p:sp>
      <p:sp>
        <p:nvSpPr>
          <p:cNvPr id="48" name="Shape 42"/>
          <p:cNvSpPr/>
          <p:nvPr/>
        </p:nvSpPr>
        <p:spPr>
          <a:xfrm>
            <a:off x="530352" y="5495544"/>
            <a:ext cx="1307592" cy="585216"/>
          </a:xfrm>
          <a:prstGeom prst="rect">
            <a:avLst/>
          </a:prstGeom>
          <a:solidFill>
            <a:srgbClr val="202229"/>
          </a:solidFill>
          <a:ln w="12700">
            <a:solidFill>
              <a:srgbClr val="202229"/>
            </a:solidFill>
            <a:prstDash val="solid"/>
          </a:ln>
        </p:spPr>
      </p:sp>
      <p:sp>
        <p:nvSpPr>
          <p:cNvPr id="49" name="Text 43"/>
          <p:cNvSpPr/>
          <p:nvPr/>
        </p:nvSpPr>
        <p:spPr>
          <a:xfrm>
            <a:off x="640080" y="5614416"/>
            <a:ext cx="1088136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4000"/>
              </a:lnSpc>
              <a:buNone/>
            </a:pPr>
            <a:r>
              <a:rPr lang="en-US" sz="1180" b="1" dirty="0">
                <a:solidFill>
                  <a:srgbClr val="F4F4EC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有效活跃</a:t>
            </a:r>
            <a:endParaRPr lang="en-US" sz="1180" dirty="0"/>
          </a:p>
        </p:txBody>
      </p:sp>
      <p:sp>
        <p:nvSpPr>
          <p:cNvPr id="50" name="Shape 44"/>
          <p:cNvSpPr/>
          <p:nvPr/>
        </p:nvSpPr>
        <p:spPr>
          <a:xfrm>
            <a:off x="1837944" y="5495544"/>
            <a:ext cx="5191704" cy="585216"/>
          </a:xfrm>
          <a:prstGeom prst="rect">
            <a:avLst/>
          </a:prstGeom>
          <a:solidFill>
            <a:srgbClr val="202229"/>
          </a:solidFill>
          <a:ln w="12700">
            <a:solidFill>
              <a:srgbClr val="202229"/>
            </a:solidFill>
            <a:prstDash val="solid"/>
          </a:ln>
        </p:spPr>
      </p:sp>
      <p:sp>
        <p:nvSpPr>
          <p:cNvPr id="51" name="Text 45"/>
          <p:cNvSpPr/>
          <p:nvPr/>
        </p:nvSpPr>
        <p:spPr>
          <a:xfrm>
            <a:off x="1947672" y="5614416"/>
            <a:ext cx="497224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4000"/>
              </a:lnSpc>
              <a:buNone/>
            </a:pPr>
            <a:r>
              <a:rPr lang="en-US" sz="1180" dirty="0">
                <a:solidFill>
                  <a:srgbClr val="DDDED9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讨论、任务和协作是否持续；不以机械发言代替贡献。</a:t>
            </a:r>
            <a:endParaRPr lang="en-US" sz="1180" dirty="0"/>
          </a:p>
        </p:txBody>
      </p:sp>
      <p:sp>
        <p:nvSpPr>
          <p:cNvPr id="52" name="Shape 46"/>
          <p:cNvSpPr/>
          <p:nvPr/>
        </p:nvSpPr>
        <p:spPr>
          <a:xfrm>
            <a:off x="530352" y="6080760"/>
            <a:ext cx="6499296" cy="0"/>
          </a:xfrm>
          <a:prstGeom prst="line">
            <a:avLst/>
          </a:prstGeom>
          <a:noFill/>
          <a:ln w="6350">
            <a:solidFill>
              <a:srgbClr val="353840"/>
            </a:solidFill>
            <a:prstDash val="solid"/>
            <a:headEnd type="none"/>
            <a:tailEnd type="none"/>
          </a:ln>
        </p:spPr>
      </p:sp>
      <p:sp>
        <p:nvSpPr>
          <p:cNvPr id="53" name="Shape 47"/>
          <p:cNvSpPr/>
          <p:nvPr/>
        </p:nvSpPr>
        <p:spPr>
          <a:xfrm>
            <a:off x="530352" y="6080760"/>
            <a:ext cx="1307592" cy="585216"/>
          </a:xfrm>
          <a:prstGeom prst="rect">
            <a:avLst/>
          </a:prstGeom>
          <a:solidFill>
            <a:srgbClr val="17191E"/>
          </a:solidFill>
          <a:ln w="12700">
            <a:solidFill>
              <a:srgbClr val="17191E"/>
            </a:solidFill>
            <a:prstDash val="solid"/>
          </a:ln>
        </p:spPr>
      </p:sp>
      <p:sp>
        <p:nvSpPr>
          <p:cNvPr id="54" name="Text 48"/>
          <p:cNvSpPr/>
          <p:nvPr/>
        </p:nvSpPr>
        <p:spPr>
          <a:xfrm>
            <a:off x="640080" y="6199632"/>
            <a:ext cx="1088136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4000"/>
              </a:lnSpc>
              <a:buNone/>
            </a:pPr>
            <a:r>
              <a:rPr lang="en-US" sz="1180" b="1" dirty="0">
                <a:solidFill>
                  <a:srgbClr val="F4F4EC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内容与建设</a:t>
            </a:r>
            <a:endParaRPr lang="en-US" sz="1180" dirty="0"/>
          </a:p>
        </p:txBody>
      </p:sp>
      <p:sp>
        <p:nvSpPr>
          <p:cNvPr id="55" name="Shape 49"/>
          <p:cNvSpPr/>
          <p:nvPr/>
        </p:nvSpPr>
        <p:spPr>
          <a:xfrm>
            <a:off x="1837944" y="6080760"/>
            <a:ext cx="5191704" cy="585216"/>
          </a:xfrm>
          <a:prstGeom prst="rect">
            <a:avLst/>
          </a:prstGeom>
          <a:solidFill>
            <a:srgbClr val="17191E"/>
          </a:solidFill>
          <a:ln w="12700">
            <a:solidFill>
              <a:srgbClr val="17191E"/>
            </a:solidFill>
            <a:prstDash val="solid"/>
          </a:ln>
        </p:spPr>
      </p:sp>
      <p:sp>
        <p:nvSpPr>
          <p:cNvPr id="56" name="Text 50"/>
          <p:cNvSpPr/>
          <p:nvPr/>
        </p:nvSpPr>
        <p:spPr>
          <a:xfrm>
            <a:off x="1947672" y="6199632"/>
            <a:ext cx="497224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4000"/>
              </a:lnSpc>
              <a:buNone/>
            </a:pPr>
            <a:r>
              <a:rPr lang="en-US" sz="1180" dirty="0">
                <a:solidFill>
                  <a:srgbClr val="DDDED9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知识沉淀、项目服务、活动与可验收的交付。</a:t>
            </a:r>
            <a:endParaRPr lang="en-US" sz="1180" dirty="0"/>
          </a:p>
        </p:txBody>
      </p:sp>
      <p:sp>
        <p:nvSpPr>
          <p:cNvPr id="57" name="Shape 51"/>
          <p:cNvSpPr/>
          <p:nvPr/>
        </p:nvSpPr>
        <p:spPr>
          <a:xfrm>
            <a:off x="530352" y="6665976"/>
            <a:ext cx="6499296" cy="0"/>
          </a:xfrm>
          <a:prstGeom prst="line">
            <a:avLst/>
          </a:prstGeom>
          <a:noFill/>
          <a:ln w="6350">
            <a:solidFill>
              <a:srgbClr val="353840"/>
            </a:solidFill>
            <a:prstDash val="solid"/>
            <a:headEnd type="none"/>
            <a:tailEnd type="none"/>
          </a:ln>
        </p:spPr>
      </p:sp>
      <p:sp>
        <p:nvSpPr>
          <p:cNvPr id="58" name="Text 52"/>
          <p:cNvSpPr/>
          <p:nvPr/>
        </p:nvSpPr>
        <p:spPr>
          <a:xfrm>
            <a:off x="530352" y="6885432"/>
            <a:ext cx="6499296" cy="4516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0000"/>
              </a:lnSpc>
              <a:buNone/>
            </a:pPr>
            <a:r>
              <a:rPr lang="en-US" sz="1180" dirty="0">
                <a:solidFill>
                  <a:srgbClr val="DDDED9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日活统计采用“当日登录且至少发言一次”的互动口径；奖励资格按独立规则判断。各级阈值、</a:t>
            </a:r>
            <a:endParaRPr lang="en-US" sz="1180" dirty="0"/>
          </a:p>
          <a:p>
            <a:pPr indent="0" marL="0">
              <a:lnSpc>
                <a:spcPct val="110000"/>
              </a:lnSpc>
              <a:buNone/>
            </a:pPr>
            <a:r>
              <a:rPr lang="en-US" sz="1180" dirty="0">
                <a:solidFill>
                  <a:srgbClr val="DDDED9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观察周期与权重映射通过社区成长规则公布。</a:t>
            </a:r>
            <a:endParaRPr lang="en-US" sz="1180" dirty="0"/>
          </a:p>
        </p:txBody>
      </p:sp>
      <p:sp>
        <p:nvSpPr>
          <p:cNvPr id="59" name="Text 53"/>
          <p:cNvSpPr/>
          <p:nvPr/>
        </p:nvSpPr>
        <p:spPr>
          <a:xfrm>
            <a:off x="530352" y="7351776"/>
            <a:ext cx="484632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4000"/>
              </a:lnSpc>
              <a:buNone/>
            </a:pPr>
            <a:r>
              <a:rPr lang="en-US" sz="1330" b="1" dirty="0">
                <a:solidFill>
                  <a:srgbClr val="E6F6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2.4</a:t>
            </a:r>
            <a:endParaRPr lang="en-US" sz="1330" dirty="0"/>
          </a:p>
        </p:txBody>
      </p:sp>
      <p:sp>
        <p:nvSpPr>
          <p:cNvPr id="60" name="Text 54"/>
          <p:cNvSpPr/>
          <p:nvPr/>
        </p:nvSpPr>
        <p:spPr>
          <a:xfrm>
            <a:off x="1088136" y="7351776"/>
            <a:ext cx="5941512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4000"/>
              </a:lnSpc>
              <a:buNone/>
            </a:pPr>
            <a:r>
              <a:rPr lang="en-US" sz="1500" b="1" dirty="0">
                <a:solidFill>
                  <a:srgbClr val="F4F4EC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推荐增长与跨社区共建</a:t>
            </a:r>
            <a:endParaRPr lang="en-US" sz="1500" dirty="0"/>
          </a:p>
        </p:txBody>
      </p:sp>
      <p:sp>
        <p:nvSpPr>
          <p:cNvPr id="61" name="Text 55"/>
          <p:cNvSpPr/>
          <p:nvPr/>
        </p:nvSpPr>
        <p:spPr>
          <a:xfrm>
            <a:off x="530352" y="7763256"/>
            <a:ext cx="6499296" cy="4765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0000"/>
              </a:lnSpc>
              <a:buNone/>
            </a:pPr>
            <a:r>
              <a:rPr lang="en-US" sz="1250" dirty="0">
                <a:solidFill>
                  <a:srgbClr val="DDDED9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新手引导围绕约 5 个匹配社区进行推荐，普通消息默认免打扰。平台通过推荐曝光、联</a:t>
            </a:r>
            <a:endParaRPr lang="en-US" sz="1250" dirty="0"/>
          </a:p>
          <a:p>
            <a:pPr indent="0" marL="0">
              <a:lnSpc>
                <a:spcPct val="110000"/>
              </a:lnSpc>
              <a:buNone/>
            </a:pPr>
            <a:r>
              <a:rPr lang="en-US" sz="1250" dirty="0">
                <a:solidFill>
                  <a:srgbClr val="DDDED9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合交流、内容传播和活动，让认证社区有机会接触更多合适的成员。</a:t>
            </a:r>
            <a:endParaRPr lang="en-US" sz="1250" dirty="0"/>
          </a:p>
        </p:txBody>
      </p:sp>
      <p:sp>
        <p:nvSpPr>
          <p:cNvPr id="62" name="Text 56"/>
          <p:cNvSpPr/>
          <p:nvPr/>
        </p:nvSpPr>
        <p:spPr>
          <a:xfrm>
            <a:off x="530352" y="8404352"/>
            <a:ext cx="6499296" cy="4658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0000"/>
              </a:lnSpc>
              <a:buNone/>
            </a:pPr>
            <a:r>
              <a:rPr lang="en-US" sz="1220" dirty="0">
                <a:solidFill>
                  <a:srgbClr val="DDDED9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多个社区可围绕同一期精品 MEME，共同准备叙事、问答、视觉、内容与活动。增长沉淀为</a:t>
            </a:r>
            <a:endParaRPr lang="en-US" sz="1220" dirty="0"/>
          </a:p>
          <a:p>
            <a:pPr indent="0" marL="0">
              <a:lnSpc>
                <a:spcPct val="110000"/>
              </a:lnSpc>
              <a:buNone/>
            </a:pPr>
            <a:r>
              <a:rPr lang="en-US" sz="1220" dirty="0">
                <a:solidFill>
                  <a:srgbClr val="DDDED9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成员关系和协作记录，而不是以固定拉新倍数衡量承诺。</a:t>
            </a:r>
            <a:endParaRPr lang="en-US" sz="122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0E0F1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data/loop_whitepaper_work/assets/body_bg.jp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7560000" cy="10692000"/>
          </a:xfrm>
          <a:prstGeom prst="rect">
            <a:avLst/>
          </a:prstGeom>
        </p:spPr>
      </p:pic>
      <p:pic>
        <p:nvPicPr>
          <p:cNvPr id="3" name="Image 1" descr="/mnt/data/loop_whitepaper_work/assets/infinity_wm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23360" y="7098527"/>
            <a:ext cx="3282696" cy="1914675"/>
          </a:xfrm>
          <a:prstGeom prst="rect">
            <a:avLst/>
          </a:prstGeom>
        </p:spPr>
      </p:pic>
      <p:pic>
        <p:nvPicPr>
          <p:cNvPr id="4" name="Image 2" descr="/mnt/data/loop_whitepaper_work/assets/wordmark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9951" y="228600"/>
            <a:ext cx="688898" cy="484632"/>
          </a:xfrm>
          <a:prstGeom prst="rect">
            <a:avLst/>
          </a:prstGeom>
        </p:spPr>
      </p:pic>
      <p:sp>
        <p:nvSpPr>
          <p:cNvPr id="5" name="Text 0"/>
          <p:cNvSpPr/>
          <p:nvPr/>
        </p:nvSpPr>
        <p:spPr>
          <a:xfrm>
            <a:off x="1517904" y="438912"/>
            <a:ext cx="4389120" cy="1737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4000"/>
              </a:lnSpc>
              <a:buNone/>
            </a:pPr>
            <a:r>
              <a:rPr lang="en-US" sz="840" spc="180" kern="0" dirty="0">
                <a:solidFill>
                  <a:srgbClr val="A2A5A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WHITE PAPER  /  2026.10</a:t>
            </a:r>
            <a:endParaRPr lang="en-US" sz="840" dirty="0"/>
          </a:p>
        </p:txBody>
      </p:sp>
      <p:sp>
        <p:nvSpPr>
          <p:cNvPr id="6" name="Shape 1"/>
          <p:cNvSpPr/>
          <p:nvPr/>
        </p:nvSpPr>
        <p:spPr>
          <a:xfrm>
            <a:off x="530352" y="822960"/>
            <a:ext cx="6499296" cy="0"/>
          </a:xfrm>
          <a:prstGeom prst="line">
            <a:avLst/>
          </a:prstGeom>
          <a:noFill/>
          <a:ln w="8890">
            <a:solidFill>
              <a:srgbClr val="353840"/>
            </a:solidFill>
            <a:prstDash val="solid"/>
            <a:headEnd type="none"/>
            <a:tailEnd type="none"/>
          </a:ln>
        </p:spPr>
      </p:sp>
      <p:sp>
        <p:nvSpPr>
          <p:cNvPr id="7" name="Shape 2"/>
          <p:cNvSpPr/>
          <p:nvPr/>
        </p:nvSpPr>
        <p:spPr>
          <a:xfrm>
            <a:off x="530352" y="987552"/>
            <a:ext cx="1088136" cy="256032"/>
          </a:xfrm>
          <a:prstGeom prst="rect">
            <a:avLst/>
          </a:prstGeom>
          <a:solidFill>
            <a:srgbClr val="E6F600"/>
          </a:solidFill>
          <a:ln w="12700">
            <a:solidFill>
              <a:srgbClr val="E6F600"/>
            </a:solidFill>
            <a:prstDash val="solid"/>
          </a:ln>
        </p:spPr>
      </p:sp>
      <p:sp>
        <p:nvSpPr>
          <p:cNvPr id="8" name="Text 3"/>
          <p:cNvSpPr/>
          <p:nvPr/>
        </p:nvSpPr>
        <p:spPr>
          <a:xfrm>
            <a:off x="603504" y="1022299"/>
            <a:ext cx="941832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4000"/>
              </a:lnSpc>
              <a:buNone/>
            </a:pPr>
            <a:r>
              <a:rPr lang="en-US" sz="850" b="1" dirty="0">
                <a:solidFill>
                  <a:srgbClr val="101113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CHAPTER 03</a:t>
            </a:r>
            <a:endParaRPr lang="en-US" sz="850" dirty="0"/>
          </a:p>
        </p:txBody>
      </p:sp>
      <p:sp>
        <p:nvSpPr>
          <p:cNvPr id="9" name="Text 4"/>
          <p:cNvSpPr/>
          <p:nvPr/>
        </p:nvSpPr>
        <p:spPr>
          <a:xfrm>
            <a:off x="1837944" y="1028700"/>
            <a:ext cx="507492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4000"/>
              </a:lnSpc>
              <a:buNone/>
            </a:pPr>
            <a:r>
              <a:rPr lang="en-US" sz="820" spc="180" kern="0" dirty="0">
                <a:solidFill>
                  <a:srgbClr val="A2A5A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CURATED LAUNCH PROTOCOL</a:t>
            </a:r>
            <a:endParaRPr lang="en-US" sz="820" dirty="0"/>
          </a:p>
        </p:txBody>
      </p:sp>
      <p:sp>
        <p:nvSpPr>
          <p:cNvPr id="10" name="Text 5"/>
          <p:cNvSpPr/>
          <p:nvPr/>
        </p:nvSpPr>
        <p:spPr>
          <a:xfrm>
            <a:off x="530352" y="1444752"/>
            <a:ext cx="6499296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4000"/>
              </a:lnSpc>
              <a:buNone/>
            </a:pPr>
            <a:r>
              <a:rPr lang="en-US" sz="2900" b="1" dirty="0">
                <a:solidFill>
                  <a:srgbClr val="F4F4EC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精品发射与项目生命周期</a:t>
            </a:r>
            <a:endParaRPr lang="en-US" sz="2900" dirty="0"/>
          </a:p>
        </p:txBody>
      </p:sp>
      <p:sp>
        <p:nvSpPr>
          <p:cNvPr id="11" name="Shape 6"/>
          <p:cNvSpPr/>
          <p:nvPr/>
        </p:nvSpPr>
        <p:spPr>
          <a:xfrm>
            <a:off x="530352" y="2121408"/>
            <a:ext cx="1005840" cy="0"/>
          </a:xfrm>
          <a:prstGeom prst="line">
            <a:avLst/>
          </a:prstGeom>
          <a:noFill/>
          <a:ln w="38100">
            <a:solidFill>
              <a:srgbClr val="E6F600"/>
            </a:solidFill>
            <a:prstDash val="solid"/>
            <a:headEnd type="none"/>
            <a:tailEnd type="none"/>
          </a:ln>
        </p:spPr>
      </p:sp>
      <p:sp>
        <p:nvSpPr>
          <p:cNvPr id="12" name="Shape 7"/>
          <p:cNvSpPr/>
          <p:nvPr/>
        </p:nvSpPr>
        <p:spPr>
          <a:xfrm>
            <a:off x="1335024" y="2185416"/>
            <a:ext cx="676656" cy="0"/>
          </a:xfrm>
          <a:prstGeom prst="line">
            <a:avLst/>
          </a:prstGeom>
          <a:noFill/>
          <a:ln w="25400">
            <a:solidFill>
              <a:srgbClr val="B442F5"/>
            </a:solidFill>
            <a:prstDash val="solid"/>
            <a:headEnd type="none"/>
            <a:tailEnd type="none"/>
          </a:ln>
        </p:spPr>
      </p:sp>
      <p:sp>
        <p:nvSpPr>
          <p:cNvPr id="13" name="Shape 8"/>
          <p:cNvSpPr/>
          <p:nvPr/>
        </p:nvSpPr>
        <p:spPr>
          <a:xfrm>
            <a:off x="530352" y="10106784"/>
            <a:ext cx="6499296" cy="0"/>
          </a:xfrm>
          <a:prstGeom prst="line">
            <a:avLst/>
          </a:prstGeom>
          <a:noFill/>
          <a:ln w="8890">
            <a:solidFill>
              <a:srgbClr val="353840"/>
            </a:solidFill>
            <a:prstDash val="solid"/>
            <a:headEnd type="none"/>
            <a:tailEnd type="none"/>
          </a:ln>
        </p:spPr>
      </p:sp>
      <p:sp>
        <p:nvSpPr>
          <p:cNvPr id="14" name="Text 9">
            <a:hlinkClick r:id="rId4" tooltip=""/>
          </p:cNvPr>
          <p:cNvSpPr/>
          <p:nvPr/>
        </p:nvSpPr>
        <p:spPr>
          <a:xfrm>
            <a:off x="530352" y="10298808"/>
            <a:ext cx="192024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4000"/>
              </a:lnSpc>
              <a:buNone/>
            </a:pPr>
            <a:r>
              <a:rPr lang="en-US" sz="810" u="sng" spc="180" kern="0" dirty="0">
                <a:solidFill>
                  <a:srgbClr val="A2A5AF"/>
                </a:solidFill>
                <a:latin typeface="Inter" pitchFamily="34" charset="0"/>
                <a:ea typeface="Inter" pitchFamily="34" charset="-122"/>
                <a:cs typeface="Inter" pitchFamily="34" charset="-120"/>
                <a:hlinkClick r:id="rId4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LOOPLABS.MEME</a:t>
            </a:r>
            <a:endParaRPr lang="en-US" sz="810" dirty="0"/>
          </a:p>
        </p:txBody>
      </p:sp>
      <p:sp>
        <p:nvSpPr>
          <p:cNvPr id="15" name="Text 10"/>
          <p:cNvSpPr/>
          <p:nvPr/>
        </p:nvSpPr>
        <p:spPr>
          <a:xfrm>
            <a:off x="2679192" y="10298808"/>
            <a:ext cx="356616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4000"/>
              </a:lnSpc>
              <a:buNone/>
            </a:pPr>
            <a:r>
              <a:rPr lang="en-US" sz="720" spc="180" kern="0" dirty="0">
                <a:solidFill>
                  <a:srgbClr val="A2A5A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COMMUNITY / CULTURE / INFINITY</a:t>
            </a:r>
            <a:endParaRPr lang="en-US" sz="720" dirty="0"/>
          </a:p>
        </p:txBody>
      </p:sp>
      <p:sp>
        <p:nvSpPr>
          <p:cNvPr id="16" name="Text 11"/>
          <p:cNvSpPr/>
          <p:nvPr/>
        </p:nvSpPr>
        <p:spPr>
          <a:xfrm>
            <a:off x="6627312" y="10253088"/>
            <a:ext cx="402336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24000"/>
              </a:lnSpc>
              <a:buNone/>
            </a:pPr>
            <a:r>
              <a:rPr lang="en-US" sz="1250" b="1" dirty="0">
                <a:solidFill>
                  <a:srgbClr val="E6F6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08</a:t>
            </a:r>
            <a:endParaRPr lang="en-US" sz="1250" dirty="0"/>
          </a:p>
        </p:txBody>
      </p:sp>
      <p:sp>
        <p:nvSpPr>
          <p:cNvPr id="18" name="Text 12"/>
          <p:cNvSpPr/>
          <p:nvPr/>
        </p:nvSpPr>
        <p:spPr>
          <a:xfrm>
            <a:off x="530352" y="2487168"/>
            <a:ext cx="484632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4000"/>
              </a:lnSpc>
              <a:buNone/>
            </a:pPr>
            <a:r>
              <a:rPr lang="en-US" sz="1330" b="1" dirty="0">
                <a:solidFill>
                  <a:srgbClr val="E6F6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3.1</a:t>
            </a:r>
            <a:endParaRPr lang="en-US" sz="1330" dirty="0"/>
          </a:p>
        </p:txBody>
      </p:sp>
      <p:sp>
        <p:nvSpPr>
          <p:cNvPr id="19" name="Text 13"/>
          <p:cNvSpPr/>
          <p:nvPr/>
        </p:nvSpPr>
        <p:spPr>
          <a:xfrm>
            <a:off x="1088136" y="2487168"/>
            <a:ext cx="5941512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4000"/>
              </a:lnSpc>
              <a:buNone/>
            </a:pPr>
            <a:r>
              <a:rPr lang="en-US" sz="1500" b="1" dirty="0">
                <a:solidFill>
                  <a:srgbClr val="F4F4EC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发行原则与项目筛选</a:t>
            </a:r>
            <a:endParaRPr lang="en-US" sz="1500" dirty="0"/>
          </a:p>
        </p:txBody>
      </p:sp>
      <p:sp>
        <p:nvSpPr>
          <p:cNvPr id="20" name="Text 14"/>
          <p:cNvSpPr/>
          <p:nvPr/>
        </p:nvSpPr>
        <p:spPr>
          <a:xfrm>
            <a:off x="530352" y="2898648"/>
            <a:ext cx="6499296" cy="4765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0000"/>
              </a:lnSpc>
              <a:buNone/>
            </a:pPr>
            <a:r>
              <a:rPr lang="en-US" sz="1250" dirty="0">
                <a:solidFill>
                  <a:srgbClr val="DDDED9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LOOP 每周最多发行一个新 MEME。该频率是供给上限，不是每周必须发行。筛选、内容</a:t>
            </a:r>
            <a:endParaRPr lang="en-US" sz="1250" dirty="0"/>
          </a:p>
          <a:p>
            <a:pPr indent="0" marL="0">
              <a:lnSpc>
                <a:spcPct val="110000"/>
              </a:lnSpc>
              <a:buNone/>
            </a:pPr>
            <a:r>
              <a:rPr lang="en-US" sz="1250" dirty="0">
                <a:solidFill>
                  <a:srgbClr val="DDDED9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准备、社区教育和发射后运营共同构成精品标准。</a:t>
            </a:r>
            <a:endParaRPr lang="en-US" sz="1250" dirty="0"/>
          </a:p>
        </p:txBody>
      </p:sp>
      <p:sp>
        <p:nvSpPr>
          <p:cNvPr id="21" name="Shape 15"/>
          <p:cNvSpPr/>
          <p:nvPr/>
        </p:nvSpPr>
        <p:spPr>
          <a:xfrm>
            <a:off x="530352" y="3685032"/>
            <a:ext cx="3149064" cy="1298448"/>
          </a:xfrm>
          <a:prstGeom prst="rect">
            <a:avLst/>
          </a:prstGeom>
          <a:solidFill>
            <a:srgbClr val="17191E"/>
          </a:solidFill>
          <a:ln w="6985">
            <a:solidFill>
              <a:srgbClr val="353840"/>
            </a:solidFill>
            <a:prstDash val="solid"/>
          </a:ln>
        </p:spPr>
      </p:sp>
      <p:sp>
        <p:nvSpPr>
          <p:cNvPr id="22" name="Shape 16"/>
          <p:cNvSpPr/>
          <p:nvPr/>
        </p:nvSpPr>
        <p:spPr>
          <a:xfrm>
            <a:off x="530352" y="3685032"/>
            <a:ext cx="41148" cy="438912"/>
          </a:xfrm>
          <a:prstGeom prst="rect">
            <a:avLst/>
          </a:prstGeom>
          <a:solidFill>
            <a:srgbClr val="E6F600"/>
          </a:solidFill>
          <a:ln w="12700">
            <a:solidFill>
              <a:srgbClr val="E6F600"/>
            </a:solidFill>
            <a:prstDash val="solid"/>
          </a:ln>
        </p:spPr>
      </p:sp>
      <p:sp>
        <p:nvSpPr>
          <p:cNvPr id="23" name="Text 17"/>
          <p:cNvSpPr/>
          <p:nvPr/>
        </p:nvSpPr>
        <p:spPr>
          <a:xfrm>
            <a:off x="704088" y="3831336"/>
            <a:ext cx="2801592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4000"/>
              </a:lnSpc>
              <a:buNone/>
            </a:pPr>
            <a:r>
              <a:rPr lang="en-US" sz="1550" b="1" dirty="0">
                <a:solidFill>
                  <a:srgbClr val="F4F4EC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文化与组织</a:t>
            </a:r>
            <a:endParaRPr lang="en-US" sz="1550" dirty="0"/>
          </a:p>
        </p:txBody>
      </p:sp>
      <p:sp>
        <p:nvSpPr>
          <p:cNvPr id="24" name="Text 18"/>
          <p:cNvSpPr/>
          <p:nvPr/>
        </p:nvSpPr>
        <p:spPr>
          <a:xfrm>
            <a:off x="704088" y="4224528"/>
            <a:ext cx="2801592" cy="4587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rgbClr val="DDDED9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明确的文化叙事、真实组织者、参与社</a:t>
            </a:r>
            <a:endParaRPr lang="en-US" sz="1200" dirty="0"/>
          </a:p>
          <a:p>
            <a:pPr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rgbClr val="DDDED9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区及可识别的项目责任。</a:t>
            </a:r>
            <a:endParaRPr lang="en-US" sz="1200" dirty="0"/>
          </a:p>
        </p:txBody>
      </p:sp>
      <p:sp>
        <p:nvSpPr>
          <p:cNvPr id="25" name="Shape 19"/>
          <p:cNvSpPr/>
          <p:nvPr/>
        </p:nvSpPr>
        <p:spPr>
          <a:xfrm>
            <a:off x="3880584" y="3685032"/>
            <a:ext cx="3149064" cy="1298448"/>
          </a:xfrm>
          <a:prstGeom prst="rect">
            <a:avLst/>
          </a:prstGeom>
          <a:solidFill>
            <a:srgbClr val="17191E"/>
          </a:solidFill>
          <a:ln w="6985">
            <a:solidFill>
              <a:srgbClr val="353840"/>
            </a:solidFill>
            <a:prstDash val="solid"/>
          </a:ln>
        </p:spPr>
      </p:sp>
      <p:sp>
        <p:nvSpPr>
          <p:cNvPr id="26" name="Shape 20"/>
          <p:cNvSpPr/>
          <p:nvPr/>
        </p:nvSpPr>
        <p:spPr>
          <a:xfrm>
            <a:off x="3880584" y="3685032"/>
            <a:ext cx="41148" cy="438912"/>
          </a:xfrm>
          <a:prstGeom prst="rect">
            <a:avLst/>
          </a:prstGeom>
          <a:solidFill>
            <a:srgbClr val="B442F5"/>
          </a:solidFill>
          <a:ln w="12700">
            <a:solidFill>
              <a:srgbClr val="B442F5"/>
            </a:solidFill>
            <a:prstDash val="solid"/>
          </a:ln>
        </p:spPr>
      </p:sp>
      <p:sp>
        <p:nvSpPr>
          <p:cNvPr id="27" name="Text 21"/>
          <p:cNvSpPr/>
          <p:nvPr/>
        </p:nvSpPr>
        <p:spPr>
          <a:xfrm>
            <a:off x="4054320" y="3831336"/>
            <a:ext cx="2801592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4000"/>
              </a:lnSpc>
              <a:buNone/>
            </a:pPr>
            <a:r>
              <a:rPr lang="en-US" sz="1550" b="1" dirty="0">
                <a:solidFill>
                  <a:srgbClr val="F4F4EC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资产与运营</a:t>
            </a:r>
            <a:endParaRPr lang="en-US" sz="1550" dirty="0"/>
          </a:p>
        </p:txBody>
      </p:sp>
      <p:sp>
        <p:nvSpPr>
          <p:cNvPr id="28" name="Text 22"/>
          <p:cNvSpPr/>
          <p:nvPr/>
        </p:nvSpPr>
        <p:spPr>
          <a:xfrm>
            <a:off x="4054320" y="4224528"/>
            <a:ext cx="2801592" cy="4587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rgbClr val="DDDED9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透明的资产安排、内容与活动计划，以</a:t>
            </a:r>
            <a:endParaRPr lang="en-US" sz="1200" dirty="0"/>
          </a:p>
          <a:p>
            <a:pPr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rgbClr val="DDDED9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及负责长期运营的执行者。</a:t>
            </a:r>
            <a:endParaRPr lang="en-US" sz="1200" dirty="0"/>
          </a:p>
        </p:txBody>
      </p:sp>
      <p:sp>
        <p:nvSpPr>
          <p:cNvPr id="29" name="Text 23"/>
          <p:cNvSpPr/>
          <p:nvPr/>
        </p:nvSpPr>
        <p:spPr>
          <a:xfrm>
            <a:off x="530352" y="5285232"/>
            <a:ext cx="484632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4000"/>
              </a:lnSpc>
              <a:buNone/>
            </a:pPr>
            <a:r>
              <a:rPr lang="en-US" sz="1330" b="1" dirty="0">
                <a:solidFill>
                  <a:srgbClr val="E6F6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3.2</a:t>
            </a:r>
            <a:endParaRPr lang="en-US" sz="1330" dirty="0"/>
          </a:p>
        </p:txBody>
      </p:sp>
      <p:sp>
        <p:nvSpPr>
          <p:cNvPr id="30" name="Text 24"/>
          <p:cNvSpPr/>
          <p:nvPr/>
        </p:nvSpPr>
        <p:spPr>
          <a:xfrm>
            <a:off x="1088136" y="5285232"/>
            <a:ext cx="5941512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4000"/>
              </a:lnSpc>
              <a:buNone/>
            </a:pPr>
            <a:r>
              <a:rPr lang="en-US" sz="1500" b="1" dirty="0">
                <a:solidFill>
                  <a:srgbClr val="F4F4EC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项目生命周期</a:t>
            </a:r>
            <a:endParaRPr lang="en-US" sz="1500" dirty="0"/>
          </a:p>
        </p:txBody>
      </p:sp>
      <p:sp>
        <p:nvSpPr>
          <p:cNvPr id="31" name="Shape 25"/>
          <p:cNvSpPr/>
          <p:nvPr/>
        </p:nvSpPr>
        <p:spPr>
          <a:xfrm>
            <a:off x="530352" y="5696712"/>
            <a:ext cx="365760" cy="365760"/>
          </a:xfrm>
          <a:prstGeom prst="rect">
            <a:avLst/>
          </a:prstGeom>
          <a:solidFill>
            <a:srgbClr val="E6F600"/>
          </a:solidFill>
          <a:ln w="12700">
            <a:solidFill>
              <a:srgbClr val="E6F600"/>
            </a:solidFill>
            <a:prstDash val="solid"/>
          </a:ln>
        </p:spPr>
      </p:sp>
      <p:sp>
        <p:nvSpPr>
          <p:cNvPr id="32" name="Text 26"/>
          <p:cNvSpPr/>
          <p:nvPr/>
        </p:nvSpPr>
        <p:spPr>
          <a:xfrm>
            <a:off x="530352" y="5737860"/>
            <a:ext cx="3657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24000"/>
              </a:lnSpc>
              <a:buNone/>
            </a:pPr>
            <a:r>
              <a:rPr lang="en-US" sz="1200" b="1" dirty="0">
                <a:solidFill>
                  <a:srgbClr val="101113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01</a:t>
            </a:r>
            <a:endParaRPr lang="en-US" sz="1200" dirty="0"/>
          </a:p>
        </p:txBody>
      </p:sp>
      <p:sp>
        <p:nvSpPr>
          <p:cNvPr id="33" name="Text 27"/>
          <p:cNvSpPr/>
          <p:nvPr/>
        </p:nvSpPr>
        <p:spPr>
          <a:xfrm>
            <a:off x="1078992" y="5682996"/>
            <a:ext cx="5950656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4000"/>
              </a:lnSpc>
              <a:buNone/>
            </a:pPr>
            <a:r>
              <a:rPr lang="en-US" sz="1400" b="1" dirty="0">
                <a:solidFill>
                  <a:srgbClr val="F4F4EC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准备与预热</a:t>
            </a:r>
            <a:endParaRPr lang="en-US" sz="1400" dirty="0"/>
          </a:p>
        </p:txBody>
      </p:sp>
      <p:sp>
        <p:nvSpPr>
          <p:cNvPr id="34" name="Text 28"/>
          <p:cNvSpPr/>
          <p:nvPr/>
        </p:nvSpPr>
        <p:spPr>
          <a:xfrm>
            <a:off x="1078992" y="6025896"/>
            <a:ext cx="5950656" cy="2471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0000"/>
              </a:lnSpc>
              <a:buNone/>
            </a:pPr>
            <a:r>
              <a:rPr lang="en-US" sz="1210" dirty="0">
                <a:solidFill>
                  <a:srgbClr val="DDDED9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公开项目叙事、组织者、社区基础、资产安排和发行时间。</a:t>
            </a:r>
            <a:endParaRPr lang="en-US" sz="1210" dirty="0"/>
          </a:p>
        </p:txBody>
      </p:sp>
      <p:sp>
        <p:nvSpPr>
          <p:cNvPr id="35" name="Shape 29"/>
          <p:cNvSpPr/>
          <p:nvPr/>
        </p:nvSpPr>
        <p:spPr>
          <a:xfrm>
            <a:off x="530352" y="6510528"/>
            <a:ext cx="365760" cy="365760"/>
          </a:xfrm>
          <a:prstGeom prst="rect">
            <a:avLst/>
          </a:prstGeom>
          <a:solidFill>
            <a:srgbClr val="E6F600"/>
          </a:solidFill>
          <a:ln w="12700">
            <a:solidFill>
              <a:srgbClr val="E6F600"/>
            </a:solidFill>
            <a:prstDash val="solid"/>
          </a:ln>
        </p:spPr>
      </p:sp>
      <p:sp>
        <p:nvSpPr>
          <p:cNvPr id="36" name="Text 30"/>
          <p:cNvSpPr/>
          <p:nvPr/>
        </p:nvSpPr>
        <p:spPr>
          <a:xfrm>
            <a:off x="530352" y="6551676"/>
            <a:ext cx="3657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24000"/>
              </a:lnSpc>
              <a:buNone/>
            </a:pPr>
            <a:r>
              <a:rPr lang="en-US" sz="1200" b="1" dirty="0">
                <a:solidFill>
                  <a:srgbClr val="101113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02</a:t>
            </a:r>
            <a:endParaRPr lang="en-US" sz="1200" dirty="0"/>
          </a:p>
        </p:txBody>
      </p:sp>
      <p:sp>
        <p:nvSpPr>
          <p:cNvPr id="37" name="Text 31"/>
          <p:cNvSpPr/>
          <p:nvPr/>
        </p:nvSpPr>
        <p:spPr>
          <a:xfrm>
            <a:off x="1078992" y="6496812"/>
            <a:ext cx="5950656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4000"/>
              </a:lnSpc>
              <a:buNone/>
            </a:pPr>
            <a:r>
              <a:rPr lang="en-US" sz="1400" b="1" dirty="0">
                <a:solidFill>
                  <a:srgbClr val="F4F4EC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资格与参与</a:t>
            </a:r>
            <a:endParaRPr lang="en-US" sz="1400" dirty="0"/>
          </a:p>
        </p:txBody>
      </p:sp>
      <p:sp>
        <p:nvSpPr>
          <p:cNvPr id="38" name="Text 32"/>
          <p:cNvSpPr/>
          <p:nvPr/>
        </p:nvSpPr>
        <p:spPr>
          <a:xfrm>
            <a:off x="1078992" y="6839712"/>
            <a:ext cx="5950656" cy="2471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0000"/>
              </a:lnSpc>
              <a:buNone/>
            </a:pPr>
            <a:r>
              <a:rPr lang="en-US" sz="1210" dirty="0">
                <a:solidFill>
                  <a:srgbClr val="DDDED9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核验白名单、NFT 或当期适用资格；查看额度、费用和开放状态。</a:t>
            </a:r>
            <a:endParaRPr lang="en-US" sz="1210" dirty="0"/>
          </a:p>
        </p:txBody>
      </p:sp>
      <p:sp>
        <p:nvSpPr>
          <p:cNvPr id="39" name="Shape 33"/>
          <p:cNvSpPr/>
          <p:nvPr/>
        </p:nvSpPr>
        <p:spPr>
          <a:xfrm>
            <a:off x="530352" y="7324344"/>
            <a:ext cx="365760" cy="365760"/>
          </a:xfrm>
          <a:prstGeom prst="rect">
            <a:avLst/>
          </a:prstGeom>
          <a:solidFill>
            <a:srgbClr val="E6F600"/>
          </a:solidFill>
          <a:ln w="12700">
            <a:solidFill>
              <a:srgbClr val="E6F600"/>
            </a:solidFill>
            <a:prstDash val="solid"/>
          </a:ln>
        </p:spPr>
      </p:sp>
      <p:sp>
        <p:nvSpPr>
          <p:cNvPr id="40" name="Text 34"/>
          <p:cNvSpPr/>
          <p:nvPr/>
        </p:nvSpPr>
        <p:spPr>
          <a:xfrm>
            <a:off x="530352" y="7365492"/>
            <a:ext cx="3657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24000"/>
              </a:lnSpc>
              <a:buNone/>
            </a:pPr>
            <a:r>
              <a:rPr lang="en-US" sz="1200" b="1" dirty="0">
                <a:solidFill>
                  <a:srgbClr val="101113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03</a:t>
            </a:r>
            <a:endParaRPr lang="en-US" sz="1200" dirty="0"/>
          </a:p>
        </p:txBody>
      </p:sp>
      <p:sp>
        <p:nvSpPr>
          <p:cNvPr id="41" name="Text 35"/>
          <p:cNvSpPr/>
          <p:nvPr/>
        </p:nvSpPr>
        <p:spPr>
          <a:xfrm>
            <a:off x="1078992" y="7310628"/>
            <a:ext cx="5950656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4000"/>
              </a:lnSpc>
              <a:buNone/>
            </a:pPr>
            <a:r>
              <a:rPr lang="en-US" sz="1400" b="1" dirty="0">
                <a:solidFill>
                  <a:srgbClr val="F4F4EC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内盘逐步开放</a:t>
            </a:r>
            <a:endParaRPr lang="en-US" sz="1400" dirty="0"/>
          </a:p>
        </p:txBody>
      </p:sp>
      <p:sp>
        <p:nvSpPr>
          <p:cNvPr id="42" name="Text 36"/>
          <p:cNvSpPr/>
          <p:nvPr/>
        </p:nvSpPr>
        <p:spPr>
          <a:xfrm>
            <a:off x="1078992" y="7653528"/>
            <a:ext cx="5950656" cy="2471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0000"/>
              </a:lnSpc>
              <a:buNone/>
            </a:pPr>
            <a:r>
              <a:rPr lang="en-US" sz="1210" dirty="0">
                <a:solidFill>
                  <a:srgbClr val="DDDED9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按 Priority、Community、Public 的阶段框架扩大参与范围。</a:t>
            </a:r>
            <a:endParaRPr lang="en-US" sz="1210" dirty="0"/>
          </a:p>
        </p:txBody>
      </p:sp>
      <p:sp>
        <p:nvSpPr>
          <p:cNvPr id="43" name="Shape 37"/>
          <p:cNvSpPr/>
          <p:nvPr/>
        </p:nvSpPr>
        <p:spPr>
          <a:xfrm>
            <a:off x="530352" y="8138160"/>
            <a:ext cx="365760" cy="365760"/>
          </a:xfrm>
          <a:prstGeom prst="rect">
            <a:avLst/>
          </a:prstGeom>
          <a:solidFill>
            <a:srgbClr val="E6F600"/>
          </a:solidFill>
          <a:ln w="12700">
            <a:solidFill>
              <a:srgbClr val="E6F600"/>
            </a:solidFill>
            <a:prstDash val="solid"/>
          </a:ln>
        </p:spPr>
      </p:sp>
      <p:sp>
        <p:nvSpPr>
          <p:cNvPr id="44" name="Text 38"/>
          <p:cNvSpPr/>
          <p:nvPr/>
        </p:nvSpPr>
        <p:spPr>
          <a:xfrm>
            <a:off x="530352" y="8179308"/>
            <a:ext cx="3657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24000"/>
              </a:lnSpc>
              <a:buNone/>
            </a:pPr>
            <a:r>
              <a:rPr lang="en-US" sz="1200" b="1" dirty="0">
                <a:solidFill>
                  <a:srgbClr val="101113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04</a:t>
            </a:r>
            <a:endParaRPr lang="en-US" sz="1200" dirty="0"/>
          </a:p>
        </p:txBody>
      </p:sp>
      <p:sp>
        <p:nvSpPr>
          <p:cNvPr id="45" name="Text 39"/>
          <p:cNvSpPr/>
          <p:nvPr/>
        </p:nvSpPr>
        <p:spPr>
          <a:xfrm>
            <a:off x="1078992" y="8124444"/>
            <a:ext cx="5950656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4000"/>
              </a:lnSpc>
              <a:buNone/>
            </a:pPr>
            <a:r>
              <a:rPr lang="en-US" sz="1400" b="1" dirty="0">
                <a:solidFill>
                  <a:srgbClr val="F4F4EC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达标与迁移</a:t>
            </a:r>
            <a:endParaRPr lang="en-US" sz="1400" dirty="0"/>
          </a:p>
        </p:txBody>
      </p:sp>
      <p:sp>
        <p:nvSpPr>
          <p:cNvPr id="46" name="Text 40"/>
          <p:cNvSpPr/>
          <p:nvPr/>
        </p:nvSpPr>
        <p:spPr>
          <a:xfrm>
            <a:off x="1078992" y="8467344"/>
            <a:ext cx="5950656" cy="2471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0000"/>
              </a:lnSpc>
              <a:buNone/>
            </a:pPr>
            <a:r>
              <a:rPr lang="en-US" sz="1210" dirty="0">
                <a:solidFill>
                  <a:srgbClr val="DDDED9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达到毕业条件后停止内盘，建立外部流动性并确认外盘状态。</a:t>
            </a:r>
            <a:endParaRPr lang="en-US" sz="1210" dirty="0"/>
          </a:p>
        </p:txBody>
      </p:sp>
      <p:sp>
        <p:nvSpPr>
          <p:cNvPr id="47" name="Shape 41"/>
          <p:cNvSpPr/>
          <p:nvPr/>
        </p:nvSpPr>
        <p:spPr>
          <a:xfrm>
            <a:off x="530352" y="8951976"/>
            <a:ext cx="365760" cy="365760"/>
          </a:xfrm>
          <a:prstGeom prst="rect">
            <a:avLst/>
          </a:prstGeom>
          <a:solidFill>
            <a:srgbClr val="E6F600"/>
          </a:solidFill>
          <a:ln w="12700">
            <a:solidFill>
              <a:srgbClr val="E6F600"/>
            </a:solidFill>
            <a:prstDash val="solid"/>
          </a:ln>
        </p:spPr>
      </p:sp>
      <p:sp>
        <p:nvSpPr>
          <p:cNvPr id="48" name="Text 42"/>
          <p:cNvSpPr/>
          <p:nvPr/>
        </p:nvSpPr>
        <p:spPr>
          <a:xfrm>
            <a:off x="530352" y="8993124"/>
            <a:ext cx="3657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24000"/>
              </a:lnSpc>
              <a:buNone/>
            </a:pPr>
            <a:r>
              <a:rPr lang="en-US" sz="1200" b="1" dirty="0">
                <a:solidFill>
                  <a:srgbClr val="101113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05</a:t>
            </a:r>
            <a:endParaRPr lang="en-US" sz="1200" dirty="0"/>
          </a:p>
        </p:txBody>
      </p:sp>
      <p:sp>
        <p:nvSpPr>
          <p:cNvPr id="49" name="Text 43"/>
          <p:cNvSpPr/>
          <p:nvPr/>
        </p:nvSpPr>
        <p:spPr>
          <a:xfrm>
            <a:off x="1078992" y="8938260"/>
            <a:ext cx="5950656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4000"/>
              </a:lnSpc>
              <a:buNone/>
            </a:pPr>
            <a:r>
              <a:rPr lang="en-US" sz="1400" b="1" dirty="0">
                <a:solidFill>
                  <a:srgbClr val="F4F4EC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持续建设</a:t>
            </a:r>
            <a:endParaRPr lang="en-US" sz="1400" dirty="0"/>
          </a:p>
        </p:txBody>
      </p:sp>
      <p:sp>
        <p:nvSpPr>
          <p:cNvPr id="50" name="Text 44"/>
          <p:cNvSpPr/>
          <p:nvPr/>
        </p:nvSpPr>
        <p:spPr>
          <a:xfrm>
            <a:off x="1078992" y="9281160"/>
            <a:ext cx="5950656" cy="2471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0000"/>
              </a:lnSpc>
              <a:buNone/>
            </a:pPr>
            <a:r>
              <a:rPr lang="en-US" sz="1210" dirty="0">
                <a:solidFill>
                  <a:srgbClr val="DDDED9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更新社区内容、Mining 权重、NFT 权益、机制及资金执行记录。</a:t>
            </a:r>
            <a:endParaRPr lang="en-US" sz="121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0E0F1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data/loop_whitepaper_work/assets/body_bg.jp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7560000" cy="10692000"/>
          </a:xfrm>
          <a:prstGeom prst="rect">
            <a:avLst/>
          </a:prstGeom>
        </p:spPr>
      </p:pic>
      <p:pic>
        <p:nvPicPr>
          <p:cNvPr id="3" name="Image 1" descr="/mnt/data/loop_whitepaper_work/assets/crown_wm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05656" y="1166406"/>
            <a:ext cx="3081528" cy="2604947"/>
          </a:xfrm>
          <a:prstGeom prst="rect">
            <a:avLst/>
          </a:prstGeom>
        </p:spPr>
      </p:pic>
      <p:pic>
        <p:nvPicPr>
          <p:cNvPr id="4" name="Image 2" descr="/mnt/data/loop_whitepaper_work/assets/wordmark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9951" y="228600"/>
            <a:ext cx="688898" cy="484632"/>
          </a:xfrm>
          <a:prstGeom prst="rect">
            <a:avLst/>
          </a:prstGeom>
        </p:spPr>
      </p:pic>
      <p:sp>
        <p:nvSpPr>
          <p:cNvPr id="5" name="Text 0"/>
          <p:cNvSpPr/>
          <p:nvPr/>
        </p:nvSpPr>
        <p:spPr>
          <a:xfrm>
            <a:off x="1517904" y="438912"/>
            <a:ext cx="4389120" cy="1737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4000"/>
              </a:lnSpc>
              <a:buNone/>
            </a:pPr>
            <a:r>
              <a:rPr lang="en-US" sz="840" spc="180" kern="0" dirty="0">
                <a:solidFill>
                  <a:srgbClr val="A2A5A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WHITE PAPER  /  2026.10</a:t>
            </a:r>
            <a:endParaRPr lang="en-US" sz="840" dirty="0"/>
          </a:p>
        </p:txBody>
      </p:sp>
      <p:sp>
        <p:nvSpPr>
          <p:cNvPr id="6" name="Shape 1"/>
          <p:cNvSpPr/>
          <p:nvPr/>
        </p:nvSpPr>
        <p:spPr>
          <a:xfrm>
            <a:off x="530352" y="822960"/>
            <a:ext cx="6499296" cy="0"/>
          </a:xfrm>
          <a:prstGeom prst="line">
            <a:avLst/>
          </a:prstGeom>
          <a:noFill/>
          <a:ln w="8890">
            <a:solidFill>
              <a:srgbClr val="353840"/>
            </a:solidFill>
            <a:prstDash val="solid"/>
            <a:headEnd type="none"/>
            <a:tailEnd type="none"/>
          </a:ln>
        </p:spPr>
      </p:sp>
      <p:sp>
        <p:nvSpPr>
          <p:cNvPr id="7" name="Shape 2"/>
          <p:cNvSpPr/>
          <p:nvPr/>
        </p:nvSpPr>
        <p:spPr>
          <a:xfrm>
            <a:off x="530352" y="987552"/>
            <a:ext cx="1088136" cy="256032"/>
          </a:xfrm>
          <a:prstGeom prst="rect">
            <a:avLst/>
          </a:prstGeom>
          <a:solidFill>
            <a:srgbClr val="E6F600"/>
          </a:solidFill>
          <a:ln w="12700">
            <a:solidFill>
              <a:srgbClr val="E6F600"/>
            </a:solidFill>
            <a:prstDash val="solid"/>
          </a:ln>
        </p:spPr>
      </p:sp>
      <p:sp>
        <p:nvSpPr>
          <p:cNvPr id="8" name="Text 3"/>
          <p:cNvSpPr/>
          <p:nvPr/>
        </p:nvSpPr>
        <p:spPr>
          <a:xfrm>
            <a:off x="603504" y="1022299"/>
            <a:ext cx="941832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4000"/>
              </a:lnSpc>
              <a:buNone/>
            </a:pPr>
            <a:r>
              <a:rPr lang="en-US" sz="850" b="1" dirty="0">
                <a:solidFill>
                  <a:srgbClr val="101113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CHAPTER 03</a:t>
            </a:r>
            <a:endParaRPr lang="en-US" sz="850" dirty="0"/>
          </a:p>
        </p:txBody>
      </p:sp>
      <p:sp>
        <p:nvSpPr>
          <p:cNvPr id="9" name="Text 4"/>
          <p:cNvSpPr/>
          <p:nvPr/>
        </p:nvSpPr>
        <p:spPr>
          <a:xfrm>
            <a:off x="1837944" y="1028700"/>
            <a:ext cx="507492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4000"/>
              </a:lnSpc>
              <a:buNone/>
            </a:pPr>
            <a:r>
              <a:rPr lang="en-US" sz="820" spc="180" kern="0" dirty="0">
                <a:solidFill>
                  <a:srgbClr val="A2A5A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ACCESS &amp; MIGRATION</a:t>
            </a:r>
            <a:endParaRPr lang="en-US" sz="820" dirty="0"/>
          </a:p>
        </p:txBody>
      </p:sp>
      <p:sp>
        <p:nvSpPr>
          <p:cNvPr id="10" name="Text 5"/>
          <p:cNvSpPr/>
          <p:nvPr/>
        </p:nvSpPr>
        <p:spPr>
          <a:xfrm>
            <a:off x="530352" y="1444752"/>
            <a:ext cx="6499296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4000"/>
              </a:lnSpc>
              <a:buNone/>
            </a:pPr>
            <a:r>
              <a:rPr lang="en-US" sz="2900" b="1" dirty="0">
                <a:solidFill>
                  <a:srgbClr val="F4F4EC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参与资格与毕业迁移</a:t>
            </a:r>
            <a:endParaRPr lang="en-US" sz="2900" dirty="0"/>
          </a:p>
        </p:txBody>
      </p:sp>
      <p:sp>
        <p:nvSpPr>
          <p:cNvPr id="11" name="Shape 6"/>
          <p:cNvSpPr/>
          <p:nvPr/>
        </p:nvSpPr>
        <p:spPr>
          <a:xfrm>
            <a:off x="530352" y="2121408"/>
            <a:ext cx="1005840" cy="0"/>
          </a:xfrm>
          <a:prstGeom prst="line">
            <a:avLst/>
          </a:prstGeom>
          <a:noFill/>
          <a:ln w="38100">
            <a:solidFill>
              <a:srgbClr val="E6F600"/>
            </a:solidFill>
            <a:prstDash val="solid"/>
            <a:headEnd type="none"/>
            <a:tailEnd type="none"/>
          </a:ln>
        </p:spPr>
      </p:sp>
      <p:sp>
        <p:nvSpPr>
          <p:cNvPr id="12" name="Shape 7"/>
          <p:cNvSpPr/>
          <p:nvPr/>
        </p:nvSpPr>
        <p:spPr>
          <a:xfrm>
            <a:off x="1335024" y="2185416"/>
            <a:ext cx="676656" cy="0"/>
          </a:xfrm>
          <a:prstGeom prst="line">
            <a:avLst/>
          </a:prstGeom>
          <a:noFill/>
          <a:ln w="25400">
            <a:solidFill>
              <a:srgbClr val="B442F5"/>
            </a:solidFill>
            <a:prstDash val="solid"/>
            <a:headEnd type="none"/>
            <a:tailEnd type="none"/>
          </a:ln>
        </p:spPr>
      </p:sp>
      <p:sp>
        <p:nvSpPr>
          <p:cNvPr id="13" name="Shape 8"/>
          <p:cNvSpPr/>
          <p:nvPr/>
        </p:nvSpPr>
        <p:spPr>
          <a:xfrm>
            <a:off x="530352" y="10106784"/>
            <a:ext cx="6499296" cy="0"/>
          </a:xfrm>
          <a:prstGeom prst="line">
            <a:avLst/>
          </a:prstGeom>
          <a:noFill/>
          <a:ln w="8890">
            <a:solidFill>
              <a:srgbClr val="353840"/>
            </a:solidFill>
            <a:prstDash val="solid"/>
            <a:headEnd type="none"/>
            <a:tailEnd type="none"/>
          </a:ln>
        </p:spPr>
      </p:sp>
      <p:sp>
        <p:nvSpPr>
          <p:cNvPr id="14" name="Text 9">
            <a:hlinkClick r:id="rId4" tooltip=""/>
          </p:cNvPr>
          <p:cNvSpPr/>
          <p:nvPr/>
        </p:nvSpPr>
        <p:spPr>
          <a:xfrm>
            <a:off x="530352" y="10298808"/>
            <a:ext cx="192024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4000"/>
              </a:lnSpc>
              <a:buNone/>
            </a:pPr>
            <a:r>
              <a:rPr lang="en-US" sz="810" u="sng" spc="180" kern="0" dirty="0">
                <a:solidFill>
                  <a:srgbClr val="A2A5AF"/>
                </a:solidFill>
                <a:latin typeface="Inter" pitchFamily="34" charset="0"/>
                <a:ea typeface="Inter" pitchFamily="34" charset="-122"/>
                <a:cs typeface="Inter" pitchFamily="34" charset="-120"/>
                <a:hlinkClick r:id="rId4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LOOPLABS.MEME</a:t>
            </a:r>
            <a:endParaRPr lang="en-US" sz="810" dirty="0"/>
          </a:p>
        </p:txBody>
      </p:sp>
      <p:sp>
        <p:nvSpPr>
          <p:cNvPr id="15" name="Text 10"/>
          <p:cNvSpPr/>
          <p:nvPr/>
        </p:nvSpPr>
        <p:spPr>
          <a:xfrm>
            <a:off x="2679192" y="10298808"/>
            <a:ext cx="356616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4000"/>
              </a:lnSpc>
              <a:buNone/>
            </a:pPr>
            <a:r>
              <a:rPr lang="en-US" sz="720" spc="180" kern="0" dirty="0">
                <a:solidFill>
                  <a:srgbClr val="A2A5A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COMMUNITY / CULTURE / INFINITY</a:t>
            </a:r>
            <a:endParaRPr lang="en-US" sz="720" dirty="0"/>
          </a:p>
        </p:txBody>
      </p:sp>
      <p:sp>
        <p:nvSpPr>
          <p:cNvPr id="16" name="Text 11"/>
          <p:cNvSpPr/>
          <p:nvPr/>
        </p:nvSpPr>
        <p:spPr>
          <a:xfrm>
            <a:off x="6627312" y="10253088"/>
            <a:ext cx="402336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24000"/>
              </a:lnSpc>
              <a:buNone/>
            </a:pPr>
            <a:r>
              <a:rPr lang="en-US" sz="1250" b="1" dirty="0">
                <a:solidFill>
                  <a:srgbClr val="E6F6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09</a:t>
            </a:r>
            <a:endParaRPr lang="en-US" sz="1250" dirty="0"/>
          </a:p>
        </p:txBody>
      </p:sp>
      <p:sp>
        <p:nvSpPr>
          <p:cNvPr id="18" name="Text 12"/>
          <p:cNvSpPr/>
          <p:nvPr/>
        </p:nvSpPr>
        <p:spPr>
          <a:xfrm>
            <a:off x="530352" y="2487168"/>
            <a:ext cx="484632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4000"/>
              </a:lnSpc>
              <a:buNone/>
            </a:pPr>
            <a:r>
              <a:rPr lang="en-US" sz="1330" b="1" dirty="0">
                <a:solidFill>
                  <a:srgbClr val="E6F6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3.3</a:t>
            </a:r>
            <a:endParaRPr lang="en-US" sz="1330" dirty="0"/>
          </a:p>
        </p:txBody>
      </p:sp>
      <p:sp>
        <p:nvSpPr>
          <p:cNvPr id="19" name="Text 13"/>
          <p:cNvSpPr/>
          <p:nvPr/>
        </p:nvSpPr>
        <p:spPr>
          <a:xfrm>
            <a:off x="1088136" y="2487168"/>
            <a:ext cx="5941512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4000"/>
              </a:lnSpc>
              <a:buNone/>
            </a:pPr>
            <a:r>
              <a:rPr lang="en-US" sz="1500" b="1" dirty="0">
                <a:solidFill>
                  <a:srgbClr val="F4F4EC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优先资格与分轮开放</a:t>
            </a:r>
            <a:endParaRPr lang="en-US" sz="1500" dirty="0"/>
          </a:p>
        </p:txBody>
      </p:sp>
      <p:sp>
        <p:nvSpPr>
          <p:cNvPr id="20" name="Text 14"/>
          <p:cNvSpPr/>
          <p:nvPr/>
        </p:nvSpPr>
        <p:spPr>
          <a:xfrm>
            <a:off x="530352" y="2898648"/>
            <a:ext cx="6499296" cy="6987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0000"/>
              </a:lnSpc>
              <a:buNone/>
            </a:pPr>
            <a:r>
              <a:rPr lang="en-US" sz="1250" dirty="0">
                <a:solidFill>
                  <a:srgbClr val="DDDED9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单期 MEME 共识 NFT 承载内盘白名单优先资格，并关联专属平台币挖矿分配。LOOP</a:t>
            </a:r>
            <a:endParaRPr lang="en-US" sz="1250" dirty="0"/>
          </a:p>
          <a:p>
            <a:pPr indent="0" marL="0">
              <a:lnSpc>
                <a:spcPct val="110000"/>
              </a:lnSpc>
              <a:buNone/>
            </a:pPr>
            <a:r>
              <a:rPr lang="en-US" sz="1250" dirty="0">
                <a:solidFill>
                  <a:srgbClr val="DDDED9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的参与架构同时包含 Stake LOOP 获取 Launch 资格的路径，二者的映射关系在当期发</a:t>
            </a:r>
            <a:endParaRPr lang="en-US" sz="1250" dirty="0"/>
          </a:p>
          <a:p>
            <a:pPr indent="0" marL="0">
              <a:lnSpc>
                <a:spcPct val="110000"/>
              </a:lnSpc>
              <a:buNone/>
            </a:pPr>
            <a:r>
              <a:rPr lang="en-US" sz="1250" dirty="0">
                <a:solidFill>
                  <a:srgbClr val="DDDED9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行规则中公布。</a:t>
            </a:r>
            <a:endParaRPr lang="en-US" sz="1250" dirty="0"/>
          </a:p>
        </p:txBody>
      </p:sp>
      <p:sp>
        <p:nvSpPr>
          <p:cNvPr id="21" name="Shape 15"/>
          <p:cNvSpPr/>
          <p:nvPr/>
        </p:nvSpPr>
        <p:spPr>
          <a:xfrm>
            <a:off x="530352" y="3803904"/>
            <a:ext cx="1216152" cy="393192"/>
          </a:xfrm>
          <a:prstGeom prst="rect">
            <a:avLst/>
          </a:prstGeom>
          <a:solidFill>
            <a:srgbClr val="B442F5"/>
          </a:solidFill>
          <a:ln w="12700">
            <a:solidFill>
              <a:srgbClr val="B442F5"/>
            </a:solidFill>
            <a:prstDash val="solid"/>
          </a:ln>
        </p:spPr>
      </p:sp>
      <p:sp>
        <p:nvSpPr>
          <p:cNvPr id="22" name="Text 16"/>
          <p:cNvSpPr/>
          <p:nvPr/>
        </p:nvSpPr>
        <p:spPr>
          <a:xfrm>
            <a:off x="640080" y="3899916"/>
            <a:ext cx="996696" cy="2834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4000"/>
              </a:lnSpc>
              <a:buNone/>
            </a:pPr>
            <a:r>
              <a:rPr lang="en-US" sz="1190" b="1" dirty="0">
                <a:solidFill>
                  <a:srgbClr val="F4F4EC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参与对象</a:t>
            </a:r>
            <a:endParaRPr lang="en-US" sz="1190" dirty="0"/>
          </a:p>
        </p:txBody>
      </p:sp>
      <p:sp>
        <p:nvSpPr>
          <p:cNvPr id="23" name="Shape 17"/>
          <p:cNvSpPr/>
          <p:nvPr/>
        </p:nvSpPr>
        <p:spPr>
          <a:xfrm>
            <a:off x="1746504" y="3803904"/>
            <a:ext cx="5283144" cy="393192"/>
          </a:xfrm>
          <a:prstGeom prst="rect">
            <a:avLst/>
          </a:prstGeom>
          <a:solidFill>
            <a:srgbClr val="B442F5"/>
          </a:solidFill>
          <a:ln w="12700">
            <a:solidFill>
              <a:srgbClr val="B442F5"/>
            </a:solidFill>
            <a:prstDash val="solid"/>
          </a:ln>
        </p:spPr>
      </p:sp>
      <p:sp>
        <p:nvSpPr>
          <p:cNvPr id="24" name="Text 18"/>
          <p:cNvSpPr/>
          <p:nvPr/>
        </p:nvSpPr>
        <p:spPr>
          <a:xfrm>
            <a:off x="1856232" y="3899916"/>
            <a:ext cx="5063688" cy="2834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4000"/>
              </a:lnSpc>
              <a:buNone/>
            </a:pPr>
            <a:r>
              <a:rPr lang="en-US" sz="1190" b="1" dirty="0">
                <a:solidFill>
                  <a:srgbClr val="F4F4EC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需要核对的事项</a:t>
            </a:r>
            <a:endParaRPr lang="en-US" sz="1190" dirty="0"/>
          </a:p>
        </p:txBody>
      </p:sp>
      <p:sp>
        <p:nvSpPr>
          <p:cNvPr id="25" name="Shape 19"/>
          <p:cNvSpPr/>
          <p:nvPr/>
        </p:nvSpPr>
        <p:spPr>
          <a:xfrm>
            <a:off x="530352" y="4197096"/>
            <a:ext cx="1216152" cy="649224"/>
          </a:xfrm>
          <a:prstGeom prst="rect">
            <a:avLst/>
          </a:prstGeom>
          <a:solidFill>
            <a:srgbClr val="17191E"/>
          </a:solidFill>
          <a:ln w="12700">
            <a:solidFill>
              <a:srgbClr val="17191E"/>
            </a:solidFill>
            <a:prstDash val="solid"/>
          </a:ln>
        </p:spPr>
      </p:sp>
      <p:sp>
        <p:nvSpPr>
          <p:cNvPr id="26" name="Text 20"/>
          <p:cNvSpPr/>
          <p:nvPr/>
        </p:nvSpPr>
        <p:spPr>
          <a:xfrm>
            <a:off x="640080" y="4315968"/>
            <a:ext cx="996696" cy="4846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4000"/>
              </a:lnSpc>
              <a:buNone/>
            </a:pPr>
            <a:r>
              <a:rPr lang="en-US" sz="1190" b="1" dirty="0">
                <a:solidFill>
                  <a:srgbClr val="F4F4EC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优先资格</a:t>
            </a:r>
            <a:endParaRPr lang="en-US" sz="1190" dirty="0"/>
          </a:p>
        </p:txBody>
      </p:sp>
      <p:sp>
        <p:nvSpPr>
          <p:cNvPr id="27" name="Shape 21"/>
          <p:cNvSpPr/>
          <p:nvPr/>
        </p:nvSpPr>
        <p:spPr>
          <a:xfrm>
            <a:off x="1746504" y="4197096"/>
            <a:ext cx="5283144" cy="649224"/>
          </a:xfrm>
          <a:prstGeom prst="rect">
            <a:avLst/>
          </a:prstGeom>
          <a:solidFill>
            <a:srgbClr val="17191E"/>
          </a:solidFill>
          <a:ln w="12700">
            <a:solidFill>
              <a:srgbClr val="17191E"/>
            </a:solidFill>
            <a:prstDash val="solid"/>
          </a:ln>
        </p:spPr>
      </p:sp>
      <p:sp>
        <p:nvSpPr>
          <p:cNvPr id="28" name="Text 22"/>
          <p:cNvSpPr/>
          <p:nvPr/>
        </p:nvSpPr>
        <p:spPr>
          <a:xfrm>
            <a:off x="1856232" y="4315968"/>
            <a:ext cx="5063688" cy="4846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4000"/>
              </a:lnSpc>
              <a:buNone/>
            </a:pPr>
            <a:r>
              <a:rPr lang="en-US" sz="1190" dirty="0">
                <a:solidFill>
                  <a:srgbClr val="DDDED9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适用 NFT、快照地址、质押条件或其他明确准入项。</a:t>
            </a:r>
            <a:endParaRPr lang="en-US" sz="1190" dirty="0"/>
          </a:p>
        </p:txBody>
      </p:sp>
      <p:sp>
        <p:nvSpPr>
          <p:cNvPr id="29" name="Shape 23"/>
          <p:cNvSpPr/>
          <p:nvPr/>
        </p:nvSpPr>
        <p:spPr>
          <a:xfrm>
            <a:off x="530352" y="4846320"/>
            <a:ext cx="6499296" cy="0"/>
          </a:xfrm>
          <a:prstGeom prst="line">
            <a:avLst/>
          </a:prstGeom>
          <a:noFill/>
          <a:ln w="6350">
            <a:solidFill>
              <a:srgbClr val="353840"/>
            </a:solidFill>
            <a:prstDash val="solid"/>
            <a:headEnd type="none"/>
            <a:tailEnd type="none"/>
          </a:ln>
        </p:spPr>
      </p:sp>
      <p:sp>
        <p:nvSpPr>
          <p:cNvPr id="30" name="Shape 24"/>
          <p:cNvSpPr/>
          <p:nvPr/>
        </p:nvSpPr>
        <p:spPr>
          <a:xfrm>
            <a:off x="530352" y="4846320"/>
            <a:ext cx="1216152" cy="649224"/>
          </a:xfrm>
          <a:prstGeom prst="rect">
            <a:avLst/>
          </a:prstGeom>
          <a:solidFill>
            <a:srgbClr val="202229"/>
          </a:solidFill>
          <a:ln w="12700">
            <a:solidFill>
              <a:srgbClr val="202229"/>
            </a:solidFill>
            <a:prstDash val="solid"/>
          </a:ln>
        </p:spPr>
      </p:sp>
      <p:sp>
        <p:nvSpPr>
          <p:cNvPr id="31" name="Text 25"/>
          <p:cNvSpPr/>
          <p:nvPr/>
        </p:nvSpPr>
        <p:spPr>
          <a:xfrm>
            <a:off x="640080" y="4965192"/>
            <a:ext cx="996696" cy="4846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4000"/>
              </a:lnSpc>
              <a:buNone/>
            </a:pPr>
            <a:r>
              <a:rPr lang="en-US" sz="1190" b="1" dirty="0">
                <a:solidFill>
                  <a:srgbClr val="F4F4EC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开放轮次</a:t>
            </a:r>
            <a:endParaRPr lang="en-US" sz="1190" dirty="0"/>
          </a:p>
        </p:txBody>
      </p:sp>
      <p:sp>
        <p:nvSpPr>
          <p:cNvPr id="32" name="Shape 26"/>
          <p:cNvSpPr/>
          <p:nvPr/>
        </p:nvSpPr>
        <p:spPr>
          <a:xfrm>
            <a:off x="1746504" y="4846320"/>
            <a:ext cx="5283144" cy="649224"/>
          </a:xfrm>
          <a:prstGeom prst="rect">
            <a:avLst/>
          </a:prstGeom>
          <a:solidFill>
            <a:srgbClr val="202229"/>
          </a:solidFill>
          <a:ln w="12700">
            <a:solidFill>
              <a:srgbClr val="202229"/>
            </a:solidFill>
            <a:prstDash val="solid"/>
          </a:ln>
        </p:spPr>
      </p:sp>
      <p:sp>
        <p:nvSpPr>
          <p:cNvPr id="33" name="Text 27"/>
          <p:cNvSpPr/>
          <p:nvPr/>
        </p:nvSpPr>
        <p:spPr>
          <a:xfrm>
            <a:off x="1856232" y="4965192"/>
            <a:ext cx="5063688" cy="4846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4000"/>
              </a:lnSpc>
              <a:buNone/>
            </a:pPr>
            <a:r>
              <a:rPr lang="en-US" sz="1190" dirty="0">
                <a:solidFill>
                  <a:srgbClr val="DDDED9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优先轮、社区轮和公开轮的实际开放状态及时间。</a:t>
            </a:r>
            <a:endParaRPr lang="en-US" sz="1190" dirty="0"/>
          </a:p>
        </p:txBody>
      </p:sp>
      <p:sp>
        <p:nvSpPr>
          <p:cNvPr id="34" name="Shape 28"/>
          <p:cNvSpPr/>
          <p:nvPr/>
        </p:nvSpPr>
        <p:spPr>
          <a:xfrm>
            <a:off x="530352" y="5495544"/>
            <a:ext cx="6499296" cy="0"/>
          </a:xfrm>
          <a:prstGeom prst="line">
            <a:avLst/>
          </a:prstGeom>
          <a:noFill/>
          <a:ln w="6350">
            <a:solidFill>
              <a:srgbClr val="353840"/>
            </a:solidFill>
            <a:prstDash val="solid"/>
            <a:headEnd type="none"/>
            <a:tailEnd type="none"/>
          </a:ln>
        </p:spPr>
      </p:sp>
      <p:sp>
        <p:nvSpPr>
          <p:cNvPr id="35" name="Shape 29"/>
          <p:cNvSpPr/>
          <p:nvPr/>
        </p:nvSpPr>
        <p:spPr>
          <a:xfrm>
            <a:off x="530352" y="5495544"/>
            <a:ext cx="1216152" cy="649224"/>
          </a:xfrm>
          <a:prstGeom prst="rect">
            <a:avLst/>
          </a:prstGeom>
          <a:solidFill>
            <a:srgbClr val="17191E"/>
          </a:solidFill>
          <a:ln w="12700">
            <a:solidFill>
              <a:srgbClr val="17191E"/>
            </a:solidFill>
            <a:prstDash val="solid"/>
          </a:ln>
        </p:spPr>
      </p:sp>
      <p:sp>
        <p:nvSpPr>
          <p:cNvPr id="36" name="Text 30"/>
          <p:cNvSpPr/>
          <p:nvPr/>
        </p:nvSpPr>
        <p:spPr>
          <a:xfrm>
            <a:off x="640080" y="5614416"/>
            <a:ext cx="996696" cy="4846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4000"/>
              </a:lnSpc>
              <a:buNone/>
            </a:pPr>
            <a:r>
              <a:rPr lang="en-US" sz="1190" b="1" dirty="0">
                <a:solidFill>
                  <a:srgbClr val="F4F4EC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额度与费用</a:t>
            </a:r>
            <a:endParaRPr lang="en-US" sz="1190" dirty="0"/>
          </a:p>
        </p:txBody>
      </p:sp>
      <p:sp>
        <p:nvSpPr>
          <p:cNvPr id="37" name="Shape 31"/>
          <p:cNvSpPr/>
          <p:nvPr/>
        </p:nvSpPr>
        <p:spPr>
          <a:xfrm>
            <a:off x="1746504" y="5495544"/>
            <a:ext cx="5283144" cy="649224"/>
          </a:xfrm>
          <a:prstGeom prst="rect">
            <a:avLst/>
          </a:prstGeom>
          <a:solidFill>
            <a:srgbClr val="17191E"/>
          </a:solidFill>
          <a:ln w="12700">
            <a:solidFill>
              <a:srgbClr val="17191E"/>
            </a:solidFill>
            <a:prstDash val="solid"/>
          </a:ln>
        </p:spPr>
      </p:sp>
      <p:sp>
        <p:nvSpPr>
          <p:cNvPr id="38" name="Text 32"/>
          <p:cNvSpPr/>
          <p:nvPr/>
        </p:nvSpPr>
        <p:spPr>
          <a:xfrm>
            <a:off x="1856232" y="5614416"/>
            <a:ext cx="5063688" cy="4846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4000"/>
              </a:lnSpc>
              <a:buNone/>
            </a:pPr>
            <a:r>
              <a:rPr lang="en-US" sz="1190" dirty="0">
                <a:solidFill>
                  <a:srgbClr val="DDDED9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单地址可参与额度、适用费率、已使用额度与净成交。</a:t>
            </a:r>
            <a:endParaRPr lang="en-US" sz="1190" dirty="0"/>
          </a:p>
        </p:txBody>
      </p:sp>
      <p:sp>
        <p:nvSpPr>
          <p:cNvPr id="39" name="Shape 33"/>
          <p:cNvSpPr/>
          <p:nvPr/>
        </p:nvSpPr>
        <p:spPr>
          <a:xfrm>
            <a:off x="530352" y="6144768"/>
            <a:ext cx="6499296" cy="0"/>
          </a:xfrm>
          <a:prstGeom prst="line">
            <a:avLst/>
          </a:prstGeom>
          <a:noFill/>
          <a:ln w="6350">
            <a:solidFill>
              <a:srgbClr val="353840"/>
            </a:solidFill>
            <a:prstDash val="solid"/>
            <a:headEnd type="none"/>
            <a:tailEnd type="none"/>
          </a:ln>
        </p:spPr>
      </p:sp>
      <p:sp>
        <p:nvSpPr>
          <p:cNvPr id="40" name="Shape 34"/>
          <p:cNvSpPr/>
          <p:nvPr/>
        </p:nvSpPr>
        <p:spPr>
          <a:xfrm>
            <a:off x="530352" y="6144768"/>
            <a:ext cx="1216152" cy="649224"/>
          </a:xfrm>
          <a:prstGeom prst="rect">
            <a:avLst/>
          </a:prstGeom>
          <a:solidFill>
            <a:srgbClr val="202229"/>
          </a:solidFill>
          <a:ln w="12700">
            <a:solidFill>
              <a:srgbClr val="202229"/>
            </a:solidFill>
            <a:prstDash val="solid"/>
          </a:ln>
        </p:spPr>
      </p:sp>
      <p:sp>
        <p:nvSpPr>
          <p:cNvPr id="41" name="Text 35"/>
          <p:cNvSpPr/>
          <p:nvPr/>
        </p:nvSpPr>
        <p:spPr>
          <a:xfrm>
            <a:off x="640080" y="6263640"/>
            <a:ext cx="996696" cy="4846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4000"/>
              </a:lnSpc>
              <a:buNone/>
            </a:pPr>
            <a:r>
              <a:rPr lang="en-US" sz="1190" b="1" dirty="0">
                <a:solidFill>
                  <a:srgbClr val="F4F4EC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成交结果</a:t>
            </a:r>
            <a:endParaRPr lang="en-US" sz="1190" dirty="0"/>
          </a:p>
        </p:txBody>
      </p:sp>
      <p:sp>
        <p:nvSpPr>
          <p:cNvPr id="42" name="Shape 36"/>
          <p:cNvSpPr/>
          <p:nvPr/>
        </p:nvSpPr>
        <p:spPr>
          <a:xfrm>
            <a:off x="1746504" y="6144768"/>
            <a:ext cx="5283144" cy="649224"/>
          </a:xfrm>
          <a:prstGeom prst="rect">
            <a:avLst/>
          </a:prstGeom>
          <a:solidFill>
            <a:srgbClr val="202229"/>
          </a:solidFill>
          <a:ln w="12700">
            <a:solidFill>
              <a:srgbClr val="202229"/>
            </a:solidFill>
            <a:prstDash val="solid"/>
          </a:ln>
        </p:spPr>
      </p:sp>
      <p:sp>
        <p:nvSpPr>
          <p:cNvPr id="43" name="Text 37"/>
          <p:cNvSpPr/>
          <p:nvPr/>
        </p:nvSpPr>
        <p:spPr>
          <a:xfrm>
            <a:off x="1856232" y="6263640"/>
            <a:ext cx="5063688" cy="4846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4000"/>
              </a:lnSpc>
              <a:buNone/>
            </a:pPr>
            <a:r>
              <a:rPr lang="en-US" sz="1190" dirty="0">
                <a:solidFill>
                  <a:srgbClr val="DDDED9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获准参与、提交交易和最终成交分别显示。</a:t>
            </a:r>
            <a:endParaRPr lang="en-US" sz="1190" dirty="0"/>
          </a:p>
        </p:txBody>
      </p:sp>
      <p:sp>
        <p:nvSpPr>
          <p:cNvPr id="44" name="Shape 38"/>
          <p:cNvSpPr/>
          <p:nvPr/>
        </p:nvSpPr>
        <p:spPr>
          <a:xfrm>
            <a:off x="530352" y="6793992"/>
            <a:ext cx="6499296" cy="0"/>
          </a:xfrm>
          <a:prstGeom prst="line">
            <a:avLst/>
          </a:prstGeom>
          <a:noFill/>
          <a:ln w="6350">
            <a:solidFill>
              <a:srgbClr val="353840"/>
            </a:solidFill>
            <a:prstDash val="solid"/>
            <a:headEnd type="none"/>
            <a:tailEnd type="none"/>
          </a:ln>
        </p:spPr>
      </p:sp>
      <p:sp>
        <p:nvSpPr>
          <p:cNvPr id="45" name="Text 39"/>
          <p:cNvSpPr/>
          <p:nvPr/>
        </p:nvSpPr>
        <p:spPr>
          <a:xfrm>
            <a:off x="530352" y="7022592"/>
            <a:ext cx="6499296" cy="4516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0000"/>
              </a:lnSpc>
              <a:buNone/>
            </a:pPr>
            <a:r>
              <a:rPr lang="en-US" sz="1180" dirty="0">
                <a:solidFill>
                  <a:srgbClr val="DDDED9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优先资格不等于保证获配，也不等于自动下单。不同资格之间不默认要求同时具备，亦不默认</a:t>
            </a:r>
            <a:endParaRPr lang="en-US" sz="1180" dirty="0"/>
          </a:p>
          <a:p>
            <a:pPr indent="0" marL="0">
              <a:lnSpc>
                <a:spcPct val="110000"/>
              </a:lnSpc>
              <a:buNone/>
            </a:pPr>
            <a:r>
              <a:rPr lang="en-US" sz="1180" dirty="0">
                <a:solidFill>
                  <a:srgbClr val="DDDED9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任一凭证都能无限参与。</a:t>
            </a:r>
            <a:endParaRPr lang="en-US" sz="1180" dirty="0"/>
          </a:p>
        </p:txBody>
      </p:sp>
      <p:sp>
        <p:nvSpPr>
          <p:cNvPr id="46" name="Text 40"/>
          <p:cNvSpPr/>
          <p:nvPr/>
        </p:nvSpPr>
        <p:spPr>
          <a:xfrm>
            <a:off x="530352" y="7657084"/>
            <a:ext cx="484632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4000"/>
              </a:lnSpc>
              <a:buNone/>
            </a:pPr>
            <a:r>
              <a:rPr lang="en-US" sz="1330" b="1" dirty="0">
                <a:solidFill>
                  <a:srgbClr val="E6F6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3.4</a:t>
            </a:r>
            <a:endParaRPr lang="en-US" sz="1330" dirty="0"/>
          </a:p>
        </p:txBody>
      </p:sp>
      <p:sp>
        <p:nvSpPr>
          <p:cNvPr id="47" name="Text 41"/>
          <p:cNvSpPr/>
          <p:nvPr/>
        </p:nvSpPr>
        <p:spPr>
          <a:xfrm>
            <a:off x="1088136" y="7657084"/>
            <a:ext cx="5941512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4000"/>
              </a:lnSpc>
              <a:buNone/>
            </a:pPr>
            <a:r>
              <a:rPr lang="en-US" sz="1500" b="1" dirty="0">
                <a:solidFill>
                  <a:srgbClr val="F4F4EC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毕业迁移与持续运营</a:t>
            </a:r>
            <a:endParaRPr lang="en-US" sz="1500" dirty="0"/>
          </a:p>
        </p:txBody>
      </p:sp>
      <p:sp>
        <p:nvSpPr>
          <p:cNvPr id="48" name="Shape 42"/>
          <p:cNvSpPr/>
          <p:nvPr/>
        </p:nvSpPr>
        <p:spPr>
          <a:xfrm>
            <a:off x="530352" y="8068564"/>
            <a:ext cx="1501380" cy="621792"/>
          </a:xfrm>
          <a:prstGeom prst="rect">
            <a:avLst/>
          </a:prstGeom>
          <a:solidFill>
            <a:srgbClr val="202229"/>
          </a:solidFill>
          <a:ln w="6985">
            <a:solidFill>
              <a:srgbClr val="353840"/>
            </a:solidFill>
            <a:prstDash val="solid"/>
          </a:ln>
        </p:spPr>
      </p:sp>
      <p:sp>
        <p:nvSpPr>
          <p:cNvPr id="49" name="Text 43"/>
          <p:cNvSpPr/>
          <p:nvPr/>
        </p:nvSpPr>
        <p:spPr>
          <a:xfrm>
            <a:off x="603504" y="8224012"/>
            <a:ext cx="1355076" cy="4297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24000"/>
              </a:lnSpc>
              <a:buNone/>
            </a:pPr>
            <a:r>
              <a:rPr lang="en-US" sz="1170" b="1" dirty="0">
                <a:solidFill>
                  <a:srgbClr val="F4F4EC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达到条件</a:t>
            </a:r>
            <a:endParaRPr lang="en-US" sz="1170" dirty="0"/>
          </a:p>
        </p:txBody>
      </p:sp>
      <p:sp>
        <p:nvSpPr>
          <p:cNvPr id="50" name="Text 44"/>
          <p:cNvSpPr/>
          <p:nvPr/>
        </p:nvSpPr>
        <p:spPr>
          <a:xfrm>
            <a:off x="2054592" y="8233156"/>
            <a:ext cx="128016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4000"/>
              </a:lnSpc>
              <a:buNone/>
            </a:pPr>
            <a:r>
              <a:rPr lang="en-US" sz="1800" b="1" dirty="0">
                <a:solidFill>
                  <a:srgbClr val="E6F6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›</a:t>
            </a:r>
            <a:endParaRPr lang="en-US" sz="1800" dirty="0"/>
          </a:p>
        </p:txBody>
      </p:sp>
      <p:sp>
        <p:nvSpPr>
          <p:cNvPr id="51" name="Shape 45"/>
          <p:cNvSpPr/>
          <p:nvPr/>
        </p:nvSpPr>
        <p:spPr>
          <a:xfrm>
            <a:off x="2196324" y="8068564"/>
            <a:ext cx="1501380" cy="621792"/>
          </a:xfrm>
          <a:prstGeom prst="rect">
            <a:avLst/>
          </a:prstGeom>
          <a:solidFill>
            <a:srgbClr val="202229"/>
          </a:solidFill>
          <a:ln w="6985">
            <a:solidFill>
              <a:srgbClr val="353840"/>
            </a:solidFill>
            <a:prstDash val="solid"/>
          </a:ln>
        </p:spPr>
      </p:sp>
      <p:sp>
        <p:nvSpPr>
          <p:cNvPr id="52" name="Text 46"/>
          <p:cNvSpPr/>
          <p:nvPr/>
        </p:nvSpPr>
        <p:spPr>
          <a:xfrm>
            <a:off x="2269476" y="8224012"/>
            <a:ext cx="1355076" cy="4297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24000"/>
              </a:lnSpc>
              <a:buNone/>
            </a:pPr>
            <a:r>
              <a:rPr lang="en-US" sz="1170" b="1" dirty="0">
                <a:solidFill>
                  <a:srgbClr val="F4F4EC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停止内盘</a:t>
            </a:r>
            <a:endParaRPr lang="en-US" sz="1170" dirty="0"/>
          </a:p>
        </p:txBody>
      </p:sp>
      <p:sp>
        <p:nvSpPr>
          <p:cNvPr id="53" name="Text 47"/>
          <p:cNvSpPr/>
          <p:nvPr/>
        </p:nvSpPr>
        <p:spPr>
          <a:xfrm>
            <a:off x="3720564" y="8233156"/>
            <a:ext cx="128016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4000"/>
              </a:lnSpc>
              <a:buNone/>
            </a:pPr>
            <a:r>
              <a:rPr lang="en-US" sz="1800" b="1" dirty="0">
                <a:solidFill>
                  <a:srgbClr val="E6F6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›</a:t>
            </a:r>
            <a:endParaRPr lang="en-US" sz="1800" dirty="0"/>
          </a:p>
        </p:txBody>
      </p:sp>
      <p:sp>
        <p:nvSpPr>
          <p:cNvPr id="54" name="Shape 48"/>
          <p:cNvSpPr/>
          <p:nvPr/>
        </p:nvSpPr>
        <p:spPr>
          <a:xfrm>
            <a:off x="3862296" y="8068564"/>
            <a:ext cx="1501380" cy="621792"/>
          </a:xfrm>
          <a:prstGeom prst="rect">
            <a:avLst/>
          </a:prstGeom>
          <a:solidFill>
            <a:srgbClr val="202229"/>
          </a:solidFill>
          <a:ln w="6985">
            <a:solidFill>
              <a:srgbClr val="353840"/>
            </a:solidFill>
            <a:prstDash val="solid"/>
          </a:ln>
        </p:spPr>
      </p:sp>
      <p:sp>
        <p:nvSpPr>
          <p:cNvPr id="55" name="Text 49"/>
          <p:cNvSpPr/>
          <p:nvPr/>
        </p:nvSpPr>
        <p:spPr>
          <a:xfrm>
            <a:off x="3935448" y="8224012"/>
            <a:ext cx="1355076" cy="4297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24000"/>
              </a:lnSpc>
              <a:buNone/>
            </a:pPr>
            <a:r>
              <a:rPr lang="en-US" sz="1170" b="1" dirty="0">
                <a:solidFill>
                  <a:srgbClr val="F4F4EC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建立流动性</a:t>
            </a:r>
            <a:endParaRPr lang="en-US" sz="1170" dirty="0"/>
          </a:p>
        </p:txBody>
      </p:sp>
      <p:sp>
        <p:nvSpPr>
          <p:cNvPr id="56" name="Text 50"/>
          <p:cNvSpPr/>
          <p:nvPr/>
        </p:nvSpPr>
        <p:spPr>
          <a:xfrm>
            <a:off x="5386536" y="8233156"/>
            <a:ext cx="128016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4000"/>
              </a:lnSpc>
              <a:buNone/>
            </a:pPr>
            <a:r>
              <a:rPr lang="en-US" sz="1800" b="1" dirty="0">
                <a:solidFill>
                  <a:srgbClr val="E6F6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›</a:t>
            </a:r>
            <a:endParaRPr lang="en-US" sz="1800" dirty="0"/>
          </a:p>
        </p:txBody>
      </p:sp>
      <p:sp>
        <p:nvSpPr>
          <p:cNvPr id="57" name="Shape 51"/>
          <p:cNvSpPr/>
          <p:nvPr/>
        </p:nvSpPr>
        <p:spPr>
          <a:xfrm>
            <a:off x="5528268" y="8068564"/>
            <a:ext cx="1501380" cy="621792"/>
          </a:xfrm>
          <a:prstGeom prst="rect">
            <a:avLst/>
          </a:prstGeom>
          <a:solidFill>
            <a:srgbClr val="202229"/>
          </a:solidFill>
          <a:ln w="6985">
            <a:solidFill>
              <a:srgbClr val="353840"/>
            </a:solidFill>
            <a:prstDash val="solid"/>
          </a:ln>
        </p:spPr>
      </p:sp>
      <p:sp>
        <p:nvSpPr>
          <p:cNvPr id="58" name="Text 52"/>
          <p:cNvSpPr/>
          <p:nvPr/>
        </p:nvSpPr>
        <p:spPr>
          <a:xfrm>
            <a:off x="5601420" y="8224012"/>
            <a:ext cx="1355076" cy="4297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24000"/>
              </a:lnSpc>
              <a:buNone/>
            </a:pPr>
            <a:r>
              <a:rPr lang="en-US" sz="1170" b="1" dirty="0">
                <a:solidFill>
                  <a:srgbClr val="F4F4EC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确认外盘</a:t>
            </a:r>
            <a:endParaRPr lang="en-US" sz="1170" dirty="0"/>
          </a:p>
        </p:txBody>
      </p:sp>
      <p:sp>
        <p:nvSpPr>
          <p:cNvPr id="59" name="Text 53"/>
          <p:cNvSpPr/>
          <p:nvPr/>
        </p:nvSpPr>
        <p:spPr>
          <a:xfrm>
            <a:off x="530352" y="8909812"/>
            <a:ext cx="6499296" cy="4658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0000"/>
              </a:lnSpc>
              <a:buNone/>
            </a:pPr>
            <a:r>
              <a:rPr lang="en-US" sz="1220" dirty="0">
                <a:solidFill>
                  <a:srgbClr val="DDDED9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毕业是发行阶段转换，不是利润确认。达到阈值、迁移完成与市场具备实际交易深度，属于</a:t>
            </a:r>
            <a:endParaRPr lang="en-US" sz="1220" dirty="0"/>
          </a:p>
          <a:p>
            <a:pPr indent="0" marL="0">
              <a:lnSpc>
                <a:spcPct val="110000"/>
              </a:lnSpc>
              <a:buNone/>
            </a:pPr>
            <a:r>
              <a:rPr lang="en-US" sz="1220" dirty="0">
                <a:solidFill>
                  <a:srgbClr val="DDDED9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不同状态。迁移后的项目继续进行社区协作、内容更新和经济记录披露。</a:t>
            </a:r>
            <a:endParaRPr lang="en-US" sz="1220" dirty="0"/>
          </a:p>
        </p:txBody>
      </p:sp>
      <p:sp>
        <p:nvSpPr>
          <p:cNvPr id="60" name="Text 54"/>
          <p:cNvSpPr/>
          <p:nvPr/>
        </p:nvSpPr>
        <p:spPr>
          <a:xfrm>
            <a:off x="530352" y="9521952"/>
            <a:ext cx="6499296" cy="44805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0000"/>
              </a:lnSpc>
              <a:buNone/>
            </a:pPr>
            <a:r>
              <a:rPr lang="en-US" sz="1170" dirty="0">
                <a:solidFill>
                  <a:srgbClr val="A2A5AF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交易池、路由、费用、迁移条件和异常处理在项目启动前列入发行规范；资格状态与市场状态</a:t>
            </a:r>
            <a:endParaRPr lang="en-US" sz="1170" dirty="0"/>
          </a:p>
          <a:p>
            <a:pPr indent="0" marL="0">
              <a:lnSpc>
                <a:spcPct val="110000"/>
              </a:lnSpc>
              <a:buNone/>
            </a:pPr>
            <a:r>
              <a:rPr lang="en-US" sz="1170" dirty="0">
                <a:solidFill>
                  <a:srgbClr val="A2A5AF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应同时可查。</a:t>
            </a:r>
            <a:endParaRPr lang="en-US" sz="117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0E0F1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data/loop_whitepaper_work/assets/body_bg.jp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7560000" cy="10692000"/>
          </a:xfrm>
          <a:prstGeom prst="rect">
            <a:avLst/>
          </a:prstGeom>
        </p:spPr>
      </p:pic>
      <p:pic>
        <p:nvPicPr>
          <p:cNvPr id="3" name="Image 1" descr="/mnt/data/loop_whitepaper_work/assets/mascot_wm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51960" y="6069160"/>
            <a:ext cx="2816352" cy="3059007"/>
          </a:xfrm>
          <a:prstGeom prst="rect">
            <a:avLst/>
          </a:prstGeom>
        </p:spPr>
      </p:pic>
      <p:pic>
        <p:nvPicPr>
          <p:cNvPr id="4" name="Image 2" descr="/mnt/data/loop_whitepaper_work/assets/wordmark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9951" y="228600"/>
            <a:ext cx="688898" cy="484632"/>
          </a:xfrm>
          <a:prstGeom prst="rect">
            <a:avLst/>
          </a:prstGeom>
        </p:spPr>
      </p:pic>
      <p:sp>
        <p:nvSpPr>
          <p:cNvPr id="5" name="Text 0"/>
          <p:cNvSpPr/>
          <p:nvPr/>
        </p:nvSpPr>
        <p:spPr>
          <a:xfrm>
            <a:off x="1517904" y="438912"/>
            <a:ext cx="4389120" cy="1737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4000"/>
              </a:lnSpc>
              <a:buNone/>
            </a:pPr>
            <a:r>
              <a:rPr lang="en-US" sz="840" spc="180" kern="0" dirty="0">
                <a:solidFill>
                  <a:srgbClr val="A2A5A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WHITE PAPER  /  2026.10</a:t>
            </a:r>
            <a:endParaRPr lang="en-US" sz="840" dirty="0"/>
          </a:p>
        </p:txBody>
      </p:sp>
      <p:sp>
        <p:nvSpPr>
          <p:cNvPr id="6" name="Shape 1"/>
          <p:cNvSpPr/>
          <p:nvPr/>
        </p:nvSpPr>
        <p:spPr>
          <a:xfrm>
            <a:off x="530352" y="822960"/>
            <a:ext cx="6499296" cy="0"/>
          </a:xfrm>
          <a:prstGeom prst="line">
            <a:avLst/>
          </a:prstGeom>
          <a:noFill/>
          <a:ln w="8890">
            <a:solidFill>
              <a:srgbClr val="353840"/>
            </a:solidFill>
            <a:prstDash val="solid"/>
            <a:headEnd type="none"/>
            <a:tailEnd type="none"/>
          </a:ln>
        </p:spPr>
      </p:sp>
      <p:sp>
        <p:nvSpPr>
          <p:cNvPr id="7" name="Shape 2"/>
          <p:cNvSpPr/>
          <p:nvPr/>
        </p:nvSpPr>
        <p:spPr>
          <a:xfrm>
            <a:off x="530352" y="987552"/>
            <a:ext cx="1088136" cy="256032"/>
          </a:xfrm>
          <a:prstGeom prst="rect">
            <a:avLst/>
          </a:prstGeom>
          <a:solidFill>
            <a:srgbClr val="E6F600"/>
          </a:solidFill>
          <a:ln w="12700">
            <a:solidFill>
              <a:srgbClr val="E6F600"/>
            </a:solidFill>
            <a:prstDash val="solid"/>
          </a:ln>
        </p:spPr>
      </p:sp>
      <p:sp>
        <p:nvSpPr>
          <p:cNvPr id="8" name="Text 3"/>
          <p:cNvSpPr/>
          <p:nvPr/>
        </p:nvSpPr>
        <p:spPr>
          <a:xfrm>
            <a:off x="603504" y="1022299"/>
            <a:ext cx="941832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4000"/>
              </a:lnSpc>
              <a:buNone/>
            </a:pPr>
            <a:r>
              <a:rPr lang="en-US" sz="850" b="1" dirty="0">
                <a:solidFill>
                  <a:srgbClr val="101113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CHAPTER 04</a:t>
            </a:r>
            <a:endParaRPr lang="en-US" sz="850" dirty="0"/>
          </a:p>
        </p:txBody>
      </p:sp>
      <p:sp>
        <p:nvSpPr>
          <p:cNvPr id="9" name="Text 4"/>
          <p:cNvSpPr/>
          <p:nvPr/>
        </p:nvSpPr>
        <p:spPr>
          <a:xfrm>
            <a:off x="1837944" y="1028700"/>
            <a:ext cx="507492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4000"/>
              </a:lnSpc>
              <a:buNone/>
            </a:pPr>
            <a:r>
              <a:rPr lang="en-US" sz="820" spc="180" kern="0" dirty="0">
                <a:solidFill>
                  <a:srgbClr val="A2A5A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HOLD TO PARTICIPATE</a:t>
            </a:r>
            <a:endParaRPr lang="en-US" sz="820" dirty="0"/>
          </a:p>
        </p:txBody>
      </p:sp>
      <p:sp>
        <p:nvSpPr>
          <p:cNvPr id="10" name="Text 5"/>
          <p:cNvSpPr/>
          <p:nvPr/>
        </p:nvSpPr>
        <p:spPr>
          <a:xfrm>
            <a:off x="530352" y="1444752"/>
            <a:ext cx="6499296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4000"/>
              </a:lnSpc>
              <a:buNone/>
            </a:pPr>
            <a:r>
              <a:rPr lang="en-US" sz="2900" b="1" dirty="0">
                <a:solidFill>
                  <a:srgbClr val="F4F4EC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持仓挖矿与资产准入</a:t>
            </a:r>
            <a:endParaRPr lang="en-US" sz="2900" dirty="0"/>
          </a:p>
        </p:txBody>
      </p:sp>
      <p:sp>
        <p:nvSpPr>
          <p:cNvPr id="11" name="Shape 6"/>
          <p:cNvSpPr/>
          <p:nvPr/>
        </p:nvSpPr>
        <p:spPr>
          <a:xfrm>
            <a:off x="530352" y="2121408"/>
            <a:ext cx="1005840" cy="0"/>
          </a:xfrm>
          <a:prstGeom prst="line">
            <a:avLst/>
          </a:prstGeom>
          <a:noFill/>
          <a:ln w="38100">
            <a:solidFill>
              <a:srgbClr val="E6F600"/>
            </a:solidFill>
            <a:prstDash val="solid"/>
            <a:headEnd type="none"/>
            <a:tailEnd type="none"/>
          </a:ln>
        </p:spPr>
      </p:sp>
      <p:sp>
        <p:nvSpPr>
          <p:cNvPr id="12" name="Shape 7"/>
          <p:cNvSpPr/>
          <p:nvPr/>
        </p:nvSpPr>
        <p:spPr>
          <a:xfrm>
            <a:off x="1335024" y="2185416"/>
            <a:ext cx="676656" cy="0"/>
          </a:xfrm>
          <a:prstGeom prst="line">
            <a:avLst/>
          </a:prstGeom>
          <a:noFill/>
          <a:ln w="25400">
            <a:solidFill>
              <a:srgbClr val="B442F5"/>
            </a:solidFill>
            <a:prstDash val="solid"/>
            <a:headEnd type="none"/>
            <a:tailEnd type="none"/>
          </a:ln>
        </p:spPr>
      </p:sp>
      <p:sp>
        <p:nvSpPr>
          <p:cNvPr id="13" name="Shape 8"/>
          <p:cNvSpPr/>
          <p:nvPr/>
        </p:nvSpPr>
        <p:spPr>
          <a:xfrm>
            <a:off x="530352" y="10106784"/>
            <a:ext cx="6499296" cy="0"/>
          </a:xfrm>
          <a:prstGeom prst="line">
            <a:avLst/>
          </a:prstGeom>
          <a:noFill/>
          <a:ln w="8890">
            <a:solidFill>
              <a:srgbClr val="353840"/>
            </a:solidFill>
            <a:prstDash val="solid"/>
            <a:headEnd type="none"/>
            <a:tailEnd type="none"/>
          </a:ln>
        </p:spPr>
      </p:sp>
      <p:sp>
        <p:nvSpPr>
          <p:cNvPr id="14" name="Text 9">
            <a:hlinkClick r:id="rId4" tooltip=""/>
          </p:cNvPr>
          <p:cNvSpPr/>
          <p:nvPr/>
        </p:nvSpPr>
        <p:spPr>
          <a:xfrm>
            <a:off x="530352" y="10298808"/>
            <a:ext cx="192024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4000"/>
              </a:lnSpc>
              <a:buNone/>
            </a:pPr>
            <a:r>
              <a:rPr lang="en-US" sz="810" u="sng" spc="180" kern="0" dirty="0">
                <a:solidFill>
                  <a:srgbClr val="A2A5AF"/>
                </a:solidFill>
                <a:latin typeface="Inter" pitchFamily="34" charset="0"/>
                <a:ea typeface="Inter" pitchFamily="34" charset="-122"/>
                <a:cs typeface="Inter" pitchFamily="34" charset="-120"/>
                <a:hlinkClick r:id="rId4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LOOPLABS.MEME</a:t>
            </a:r>
            <a:endParaRPr lang="en-US" sz="810" dirty="0"/>
          </a:p>
        </p:txBody>
      </p:sp>
      <p:sp>
        <p:nvSpPr>
          <p:cNvPr id="15" name="Text 10"/>
          <p:cNvSpPr/>
          <p:nvPr/>
        </p:nvSpPr>
        <p:spPr>
          <a:xfrm>
            <a:off x="2679192" y="10298808"/>
            <a:ext cx="356616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4000"/>
              </a:lnSpc>
              <a:buNone/>
            </a:pPr>
            <a:r>
              <a:rPr lang="en-US" sz="720" spc="180" kern="0" dirty="0">
                <a:solidFill>
                  <a:srgbClr val="A2A5A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COMMUNITY / CULTURE / INFINITY</a:t>
            </a:r>
            <a:endParaRPr lang="en-US" sz="720" dirty="0"/>
          </a:p>
        </p:txBody>
      </p:sp>
      <p:sp>
        <p:nvSpPr>
          <p:cNvPr id="16" name="Text 11"/>
          <p:cNvSpPr/>
          <p:nvPr/>
        </p:nvSpPr>
        <p:spPr>
          <a:xfrm>
            <a:off x="6627312" y="10253088"/>
            <a:ext cx="402336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24000"/>
              </a:lnSpc>
              <a:buNone/>
            </a:pPr>
            <a:r>
              <a:rPr lang="en-US" sz="1250" b="1" dirty="0">
                <a:solidFill>
                  <a:srgbClr val="E6F6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10</a:t>
            </a:r>
            <a:endParaRPr lang="en-US" sz="1250" dirty="0"/>
          </a:p>
        </p:txBody>
      </p:sp>
      <p:sp>
        <p:nvSpPr>
          <p:cNvPr id="18" name="Text 12"/>
          <p:cNvSpPr/>
          <p:nvPr/>
        </p:nvSpPr>
        <p:spPr>
          <a:xfrm>
            <a:off x="530352" y="2487168"/>
            <a:ext cx="484632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4000"/>
              </a:lnSpc>
              <a:buNone/>
            </a:pPr>
            <a:r>
              <a:rPr lang="en-US" sz="1330" b="1" dirty="0">
                <a:solidFill>
                  <a:srgbClr val="E6F6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4.1</a:t>
            </a:r>
            <a:endParaRPr lang="en-US" sz="1330" dirty="0"/>
          </a:p>
        </p:txBody>
      </p:sp>
      <p:sp>
        <p:nvSpPr>
          <p:cNvPr id="19" name="Text 13"/>
          <p:cNvSpPr/>
          <p:nvPr/>
        </p:nvSpPr>
        <p:spPr>
          <a:xfrm>
            <a:off x="1088136" y="2487168"/>
            <a:ext cx="5941512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4000"/>
              </a:lnSpc>
              <a:buNone/>
            </a:pPr>
            <a:r>
              <a:rPr lang="en-US" sz="1500" b="1" dirty="0">
                <a:solidFill>
                  <a:srgbClr val="F4F4EC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社区持仓 Mining</a:t>
            </a:r>
            <a:endParaRPr lang="en-US" sz="1500" dirty="0"/>
          </a:p>
        </p:txBody>
      </p:sp>
      <p:sp>
        <p:nvSpPr>
          <p:cNvPr id="20" name="Text 14"/>
          <p:cNvSpPr/>
          <p:nvPr/>
        </p:nvSpPr>
        <p:spPr>
          <a:xfrm>
            <a:off x="530352" y="2898648"/>
            <a:ext cx="6499296" cy="4765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0000"/>
              </a:lnSpc>
              <a:buNone/>
            </a:pPr>
            <a:r>
              <a:rPr lang="en-US" sz="1250" dirty="0">
                <a:solidFill>
                  <a:srgbClr val="DDDED9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成熟加密社区可申请将核心资产纳入 LOOP 算力币体系。资产获准后，合格钱包持仓形</a:t>
            </a:r>
            <a:endParaRPr lang="en-US" sz="1250" dirty="0"/>
          </a:p>
          <a:p>
            <a:pPr indent="0" marL="0">
              <a:lnSpc>
                <a:spcPct val="110000"/>
              </a:lnSpc>
              <a:buNone/>
            </a:pPr>
            <a:r>
              <a:rPr lang="en-US" sz="1250" dirty="0">
                <a:solidFill>
                  <a:srgbClr val="DDDED9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成算力，参与平台币分配，无需先把社区币质押进合约。</a:t>
            </a:r>
            <a:endParaRPr lang="en-US" sz="1250" dirty="0"/>
          </a:p>
        </p:txBody>
      </p:sp>
      <p:sp>
        <p:nvSpPr>
          <p:cNvPr id="21" name="Shape 15"/>
          <p:cNvSpPr/>
          <p:nvPr/>
        </p:nvSpPr>
        <p:spPr>
          <a:xfrm>
            <a:off x="530352" y="3521456"/>
            <a:ext cx="1501380" cy="621792"/>
          </a:xfrm>
          <a:prstGeom prst="rect">
            <a:avLst/>
          </a:prstGeom>
          <a:solidFill>
            <a:srgbClr val="202229"/>
          </a:solidFill>
          <a:ln w="6985">
            <a:solidFill>
              <a:srgbClr val="353840"/>
            </a:solidFill>
            <a:prstDash val="solid"/>
          </a:ln>
        </p:spPr>
      </p:sp>
      <p:sp>
        <p:nvSpPr>
          <p:cNvPr id="22" name="Text 16"/>
          <p:cNvSpPr/>
          <p:nvPr/>
        </p:nvSpPr>
        <p:spPr>
          <a:xfrm>
            <a:off x="603504" y="3676904"/>
            <a:ext cx="1355076" cy="4297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24000"/>
              </a:lnSpc>
              <a:buNone/>
            </a:pPr>
            <a:r>
              <a:rPr lang="en-US" sz="1170" b="1" dirty="0">
                <a:solidFill>
                  <a:srgbClr val="F4F4EC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核对资产资格</a:t>
            </a:r>
            <a:endParaRPr lang="en-US" sz="1170" dirty="0"/>
          </a:p>
        </p:txBody>
      </p:sp>
      <p:sp>
        <p:nvSpPr>
          <p:cNvPr id="23" name="Text 17"/>
          <p:cNvSpPr/>
          <p:nvPr/>
        </p:nvSpPr>
        <p:spPr>
          <a:xfrm>
            <a:off x="2054592" y="3686048"/>
            <a:ext cx="128016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4000"/>
              </a:lnSpc>
              <a:buNone/>
            </a:pPr>
            <a:r>
              <a:rPr lang="en-US" sz="1800" b="1" dirty="0">
                <a:solidFill>
                  <a:srgbClr val="E6F6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›</a:t>
            </a:r>
            <a:endParaRPr lang="en-US" sz="1800" dirty="0"/>
          </a:p>
        </p:txBody>
      </p:sp>
      <p:sp>
        <p:nvSpPr>
          <p:cNvPr id="24" name="Shape 18"/>
          <p:cNvSpPr/>
          <p:nvPr/>
        </p:nvSpPr>
        <p:spPr>
          <a:xfrm>
            <a:off x="2196324" y="3521456"/>
            <a:ext cx="1501380" cy="621792"/>
          </a:xfrm>
          <a:prstGeom prst="rect">
            <a:avLst/>
          </a:prstGeom>
          <a:solidFill>
            <a:srgbClr val="202229"/>
          </a:solidFill>
          <a:ln w="6985">
            <a:solidFill>
              <a:srgbClr val="353840"/>
            </a:solidFill>
            <a:prstDash val="solid"/>
          </a:ln>
        </p:spPr>
      </p:sp>
      <p:sp>
        <p:nvSpPr>
          <p:cNvPr id="25" name="Text 19"/>
          <p:cNvSpPr/>
          <p:nvPr/>
        </p:nvSpPr>
        <p:spPr>
          <a:xfrm>
            <a:off x="2269476" y="3676904"/>
            <a:ext cx="1355076" cy="4297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24000"/>
              </a:lnSpc>
              <a:buNone/>
            </a:pPr>
            <a:r>
              <a:rPr lang="en-US" sz="1170" b="1" dirty="0">
                <a:solidFill>
                  <a:srgbClr val="F4F4EC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识别合格持仓</a:t>
            </a:r>
            <a:endParaRPr lang="en-US" sz="1170" dirty="0"/>
          </a:p>
        </p:txBody>
      </p:sp>
      <p:sp>
        <p:nvSpPr>
          <p:cNvPr id="26" name="Text 20"/>
          <p:cNvSpPr/>
          <p:nvPr/>
        </p:nvSpPr>
        <p:spPr>
          <a:xfrm>
            <a:off x="3720564" y="3686048"/>
            <a:ext cx="128016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4000"/>
              </a:lnSpc>
              <a:buNone/>
            </a:pPr>
            <a:r>
              <a:rPr lang="en-US" sz="1800" b="1" dirty="0">
                <a:solidFill>
                  <a:srgbClr val="E6F6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›</a:t>
            </a:r>
            <a:endParaRPr lang="en-US" sz="1800" dirty="0"/>
          </a:p>
        </p:txBody>
      </p:sp>
      <p:sp>
        <p:nvSpPr>
          <p:cNvPr id="27" name="Shape 21"/>
          <p:cNvSpPr/>
          <p:nvPr/>
        </p:nvSpPr>
        <p:spPr>
          <a:xfrm>
            <a:off x="3862296" y="3521456"/>
            <a:ext cx="1501380" cy="621792"/>
          </a:xfrm>
          <a:prstGeom prst="rect">
            <a:avLst/>
          </a:prstGeom>
          <a:solidFill>
            <a:srgbClr val="202229"/>
          </a:solidFill>
          <a:ln w="6985">
            <a:solidFill>
              <a:srgbClr val="353840"/>
            </a:solidFill>
            <a:prstDash val="solid"/>
          </a:ln>
        </p:spPr>
      </p:sp>
      <p:sp>
        <p:nvSpPr>
          <p:cNvPr id="28" name="Text 22"/>
          <p:cNvSpPr/>
          <p:nvPr/>
        </p:nvSpPr>
        <p:spPr>
          <a:xfrm>
            <a:off x="3935448" y="3676904"/>
            <a:ext cx="1355076" cy="4297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24000"/>
              </a:lnSpc>
              <a:buNone/>
            </a:pPr>
            <a:r>
              <a:rPr lang="en-US" sz="1170" b="1" dirty="0">
                <a:solidFill>
                  <a:srgbClr val="F4F4EC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计算有效算力</a:t>
            </a:r>
            <a:endParaRPr lang="en-US" sz="1170" dirty="0"/>
          </a:p>
        </p:txBody>
      </p:sp>
      <p:sp>
        <p:nvSpPr>
          <p:cNvPr id="29" name="Text 23"/>
          <p:cNvSpPr/>
          <p:nvPr/>
        </p:nvSpPr>
        <p:spPr>
          <a:xfrm>
            <a:off x="5386536" y="3686048"/>
            <a:ext cx="128016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4000"/>
              </a:lnSpc>
              <a:buNone/>
            </a:pPr>
            <a:r>
              <a:rPr lang="en-US" sz="1800" b="1" dirty="0">
                <a:solidFill>
                  <a:srgbClr val="E6F6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›</a:t>
            </a:r>
            <a:endParaRPr lang="en-US" sz="1800" dirty="0"/>
          </a:p>
        </p:txBody>
      </p:sp>
      <p:sp>
        <p:nvSpPr>
          <p:cNvPr id="30" name="Shape 24"/>
          <p:cNvSpPr/>
          <p:nvPr/>
        </p:nvSpPr>
        <p:spPr>
          <a:xfrm>
            <a:off x="5528268" y="3521456"/>
            <a:ext cx="1501380" cy="621792"/>
          </a:xfrm>
          <a:prstGeom prst="rect">
            <a:avLst/>
          </a:prstGeom>
          <a:solidFill>
            <a:srgbClr val="202229"/>
          </a:solidFill>
          <a:ln w="6985">
            <a:solidFill>
              <a:srgbClr val="353840"/>
            </a:solidFill>
            <a:prstDash val="solid"/>
          </a:ln>
        </p:spPr>
      </p:sp>
      <p:sp>
        <p:nvSpPr>
          <p:cNvPr id="31" name="Text 25"/>
          <p:cNvSpPr/>
          <p:nvPr/>
        </p:nvSpPr>
        <p:spPr>
          <a:xfrm>
            <a:off x="5601420" y="3676904"/>
            <a:ext cx="1355076" cy="4297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24000"/>
              </a:lnSpc>
              <a:buNone/>
            </a:pPr>
            <a:r>
              <a:rPr lang="en-US" sz="1170" b="1" dirty="0">
                <a:solidFill>
                  <a:srgbClr val="F4F4EC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查询与领取</a:t>
            </a:r>
            <a:endParaRPr lang="en-US" sz="1170" dirty="0"/>
          </a:p>
        </p:txBody>
      </p:sp>
      <p:sp>
        <p:nvSpPr>
          <p:cNvPr id="32" name="Text 26"/>
          <p:cNvSpPr/>
          <p:nvPr/>
        </p:nvSpPr>
        <p:spPr>
          <a:xfrm>
            <a:off x="530352" y="4399280"/>
            <a:ext cx="484632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4000"/>
              </a:lnSpc>
              <a:buNone/>
            </a:pPr>
            <a:r>
              <a:rPr lang="en-US" sz="1330" b="1" dirty="0">
                <a:solidFill>
                  <a:srgbClr val="E6F6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4.2</a:t>
            </a:r>
            <a:endParaRPr lang="en-US" sz="1330" dirty="0"/>
          </a:p>
        </p:txBody>
      </p:sp>
      <p:sp>
        <p:nvSpPr>
          <p:cNvPr id="33" name="Text 27"/>
          <p:cNvSpPr/>
          <p:nvPr/>
        </p:nvSpPr>
        <p:spPr>
          <a:xfrm>
            <a:off x="1088136" y="4399280"/>
            <a:ext cx="5941512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4000"/>
              </a:lnSpc>
              <a:buNone/>
            </a:pPr>
            <a:r>
              <a:rPr lang="en-US" sz="1500" b="1" dirty="0">
                <a:solidFill>
                  <a:srgbClr val="F4F4EC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LOOP MEME 高权重挖矿</a:t>
            </a:r>
            <a:endParaRPr lang="en-US" sz="1500" dirty="0"/>
          </a:p>
        </p:txBody>
      </p:sp>
      <p:sp>
        <p:nvSpPr>
          <p:cNvPr id="34" name="Text 28"/>
          <p:cNvSpPr/>
          <p:nvPr/>
        </p:nvSpPr>
        <p:spPr>
          <a:xfrm>
            <a:off x="530352" y="4810760"/>
            <a:ext cx="6499296" cy="4765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0000"/>
              </a:lnSpc>
              <a:buNone/>
            </a:pPr>
            <a:r>
              <a:rPr lang="en-US" sz="1250" dirty="0">
                <a:solidFill>
                  <a:srgbClr val="DDDED9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LOOP 发射的精品 MEME 可作为平台算力资产，并配置较高挖矿权重。持有单期 MEME</a:t>
            </a:r>
            <a:endParaRPr lang="en-US" sz="1250" dirty="0"/>
          </a:p>
          <a:p>
            <a:pPr indent="0" marL="0">
              <a:lnSpc>
                <a:spcPct val="110000"/>
              </a:lnSpc>
              <a:buNone/>
            </a:pPr>
            <a:r>
              <a:rPr lang="en-US" sz="1250" dirty="0">
                <a:solidFill>
                  <a:srgbClr val="DDDED9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因而同时连接该项目的社区认同与 LOOP 的平台激励。</a:t>
            </a:r>
            <a:endParaRPr lang="en-US" sz="1250" dirty="0"/>
          </a:p>
        </p:txBody>
      </p:sp>
      <p:sp>
        <p:nvSpPr>
          <p:cNvPr id="35" name="Text 29"/>
          <p:cNvSpPr/>
          <p:nvPr/>
        </p:nvSpPr>
        <p:spPr>
          <a:xfrm>
            <a:off x="530352" y="5424424"/>
            <a:ext cx="6499296" cy="4587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rgbClr val="DDDED9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实际奖励由合格持仓、参考价格、资产权重、全网有效算力与释放额度共同决定。高权重是</a:t>
            </a:r>
            <a:endParaRPr lang="en-US" sz="1200" dirty="0"/>
          </a:p>
          <a:p>
            <a:pPr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rgbClr val="DDDED9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参与配置，不是固定产量或资产价格承诺。</a:t>
            </a:r>
            <a:endParaRPr lang="en-US" sz="1200" dirty="0"/>
          </a:p>
        </p:txBody>
      </p:sp>
      <p:sp>
        <p:nvSpPr>
          <p:cNvPr id="36" name="Text 30"/>
          <p:cNvSpPr/>
          <p:nvPr/>
        </p:nvSpPr>
        <p:spPr>
          <a:xfrm>
            <a:off x="530352" y="6428232"/>
            <a:ext cx="484632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4000"/>
              </a:lnSpc>
              <a:buNone/>
            </a:pPr>
            <a:r>
              <a:rPr lang="en-US" sz="1330" b="1" dirty="0">
                <a:solidFill>
                  <a:srgbClr val="E6F6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4.3</a:t>
            </a:r>
            <a:endParaRPr lang="en-US" sz="1330" dirty="0"/>
          </a:p>
        </p:txBody>
      </p:sp>
      <p:sp>
        <p:nvSpPr>
          <p:cNvPr id="37" name="Text 31"/>
          <p:cNvSpPr/>
          <p:nvPr/>
        </p:nvSpPr>
        <p:spPr>
          <a:xfrm>
            <a:off x="1088136" y="6428232"/>
            <a:ext cx="5941512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4000"/>
              </a:lnSpc>
              <a:buNone/>
            </a:pPr>
            <a:r>
              <a:rPr lang="en-US" sz="1500" b="1" dirty="0">
                <a:solidFill>
                  <a:srgbClr val="F4F4EC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资产准入与参考价格</a:t>
            </a:r>
            <a:endParaRPr lang="en-US" sz="1500" dirty="0"/>
          </a:p>
        </p:txBody>
      </p:sp>
      <p:sp>
        <p:nvSpPr>
          <p:cNvPr id="38" name="Shape 32"/>
          <p:cNvSpPr/>
          <p:nvPr/>
        </p:nvSpPr>
        <p:spPr>
          <a:xfrm>
            <a:off x="530352" y="6839712"/>
            <a:ext cx="1261872" cy="393192"/>
          </a:xfrm>
          <a:prstGeom prst="rect">
            <a:avLst/>
          </a:prstGeom>
          <a:solidFill>
            <a:srgbClr val="B442F5"/>
          </a:solidFill>
          <a:ln w="12700">
            <a:solidFill>
              <a:srgbClr val="B442F5"/>
            </a:solidFill>
            <a:prstDash val="solid"/>
          </a:ln>
        </p:spPr>
      </p:sp>
      <p:sp>
        <p:nvSpPr>
          <p:cNvPr id="39" name="Text 33"/>
          <p:cNvSpPr/>
          <p:nvPr/>
        </p:nvSpPr>
        <p:spPr>
          <a:xfrm>
            <a:off x="640080" y="6935724"/>
            <a:ext cx="1042416" cy="2834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4000"/>
              </a:lnSpc>
              <a:buNone/>
            </a:pPr>
            <a:r>
              <a:rPr lang="en-US" sz="1170" b="1" dirty="0">
                <a:solidFill>
                  <a:srgbClr val="F4F4EC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准入维度</a:t>
            </a:r>
            <a:endParaRPr lang="en-US" sz="1170" dirty="0"/>
          </a:p>
        </p:txBody>
      </p:sp>
      <p:sp>
        <p:nvSpPr>
          <p:cNvPr id="40" name="Shape 34"/>
          <p:cNvSpPr/>
          <p:nvPr/>
        </p:nvSpPr>
        <p:spPr>
          <a:xfrm>
            <a:off x="1792224" y="6839712"/>
            <a:ext cx="5237424" cy="393192"/>
          </a:xfrm>
          <a:prstGeom prst="rect">
            <a:avLst/>
          </a:prstGeom>
          <a:solidFill>
            <a:srgbClr val="B442F5"/>
          </a:solidFill>
          <a:ln w="12700">
            <a:solidFill>
              <a:srgbClr val="B442F5"/>
            </a:solidFill>
            <a:prstDash val="solid"/>
          </a:ln>
        </p:spPr>
      </p:sp>
      <p:sp>
        <p:nvSpPr>
          <p:cNvPr id="41" name="Text 35"/>
          <p:cNvSpPr/>
          <p:nvPr/>
        </p:nvSpPr>
        <p:spPr>
          <a:xfrm>
            <a:off x="1901952" y="6935724"/>
            <a:ext cx="5017968" cy="2834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4000"/>
              </a:lnSpc>
              <a:buNone/>
            </a:pPr>
            <a:r>
              <a:rPr lang="en-US" sz="1170" b="1" dirty="0">
                <a:solidFill>
                  <a:srgbClr val="F4F4EC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核验重点</a:t>
            </a:r>
            <a:endParaRPr lang="en-US" sz="1170" dirty="0"/>
          </a:p>
        </p:txBody>
      </p:sp>
      <p:sp>
        <p:nvSpPr>
          <p:cNvPr id="42" name="Shape 36"/>
          <p:cNvSpPr/>
          <p:nvPr/>
        </p:nvSpPr>
        <p:spPr>
          <a:xfrm>
            <a:off x="530352" y="7232904"/>
            <a:ext cx="1261872" cy="685800"/>
          </a:xfrm>
          <a:prstGeom prst="rect">
            <a:avLst/>
          </a:prstGeom>
          <a:solidFill>
            <a:srgbClr val="17191E"/>
          </a:solidFill>
          <a:ln w="12700">
            <a:solidFill>
              <a:srgbClr val="17191E"/>
            </a:solidFill>
            <a:prstDash val="solid"/>
          </a:ln>
        </p:spPr>
      </p:sp>
      <p:sp>
        <p:nvSpPr>
          <p:cNvPr id="43" name="Text 37"/>
          <p:cNvSpPr/>
          <p:nvPr/>
        </p:nvSpPr>
        <p:spPr>
          <a:xfrm>
            <a:off x="640080" y="7351776"/>
            <a:ext cx="1042416" cy="5212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4000"/>
              </a:lnSpc>
              <a:buNone/>
            </a:pPr>
            <a:r>
              <a:rPr lang="en-US" sz="1170" b="1" dirty="0">
                <a:solidFill>
                  <a:srgbClr val="F4F4EC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社区与项目</a:t>
            </a:r>
            <a:endParaRPr lang="en-US" sz="1170" dirty="0"/>
          </a:p>
        </p:txBody>
      </p:sp>
      <p:sp>
        <p:nvSpPr>
          <p:cNvPr id="44" name="Shape 38"/>
          <p:cNvSpPr/>
          <p:nvPr/>
        </p:nvSpPr>
        <p:spPr>
          <a:xfrm>
            <a:off x="1792224" y="7232904"/>
            <a:ext cx="5237424" cy="685800"/>
          </a:xfrm>
          <a:prstGeom prst="rect">
            <a:avLst/>
          </a:prstGeom>
          <a:solidFill>
            <a:srgbClr val="17191E"/>
          </a:solidFill>
          <a:ln w="12700">
            <a:solidFill>
              <a:srgbClr val="17191E"/>
            </a:solidFill>
            <a:prstDash val="solid"/>
          </a:ln>
        </p:spPr>
      </p:sp>
      <p:sp>
        <p:nvSpPr>
          <p:cNvPr id="45" name="Text 39"/>
          <p:cNvSpPr/>
          <p:nvPr/>
        </p:nvSpPr>
        <p:spPr>
          <a:xfrm>
            <a:off x="1901952" y="7351776"/>
            <a:ext cx="5017968" cy="5212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4000"/>
              </a:lnSpc>
              <a:buNone/>
            </a:pPr>
            <a:r>
              <a:rPr lang="en-US" sz="1170" dirty="0">
                <a:solidFill>
                  <a:srgbClr val="DDDED9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社区质量、项目组织、用户质量和持续建设。</a:t>
            </a:r>
            <a:endParaRPr lang="en-US" sz="1170" dirty="0"/>
          </a:p>
        </p:txBody>
      </p:sp>
      <p:sp>
        <p:nvSpPr>
          <p:cNvPr id="46" name="Shape 40"/>
          <p:cNvSpPr/>
          <p:nvPr/>
        </p:nvSpPr>
        <p:spPr>
          <a:xfrm>
            <a:off x="530352" y="7918704"/>
            <a:ext cx="6499296" cy="0"/>
          </a:xfrm>
          <a:prstGeom prst="line">
            <a:avLst/>
          </a:prstGeom>
          <a:noFill/>
          <a:ln w="6350">
            <a:solidFill>
              <a:srgbClr val="353840"/>
            </a:solidFill>
            <a:prstDash val="solid"/>
            <a:headEnd type="none"/>
            <a:tailEnd type="none"/>
          </a:ln>
        </p:spPr>
      </p:sp>
      <p:sp>
        <p:nvSpPr>
          <p:cNvPr id="47" name="Shape 41"/>
          <p:cNvSpPr/>
          <p:nvPr/>
        </p:nvSpPr>
        <p:spPr>
          <a:xfrm>
            <a:off x="530352" y="7918704"/>
            <a:ext cx="1261872" cy="685800"/>
          </a:xfrm>
          <a:prstGeom prst="rect">
            <a:avLst/>
          </a:prstGeom>
          <a:solidFill>
            <a:srgbClr val="202229"/>
          </a:solidFill>
          <a:ln w="12700">
            <a:solidFill>
              <a:srgbClr val="202229"/>
            </a:solidFill>
            <a:prstDash val="solid"/>
          </a:ln>
        </p:spPr>
      </p:sp>
      <p:sp>
        <p:nvSpPr>
          <p:cNvPr id="48" name="Text 42"/>
          <p:cNvSpPr/>
          <p:nvPr/>
        </p:nvSpPr>
        <p:spPr>
          <a:xfrm>
            <a:off x="640080" y="8037576"/>
            <a:ext cx="1042416" cy="5212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4000"/>
              </a:lnSpc>
              <a:buNone/>
            </a:pPr>
            <a:r>
              <a:rPr lang="en-US" sz="1170" b="1" dirty="0">
                <a:solidFill>
                  <a:srgbClr val="F4F4EC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市场与资产</a:t>
            </a:r>
            <a:endParaRPr lang="en-US" sz="1170" dirty="0"/>
          </a:p>
        </p:txBody>
      </p:sp>
      <p:sp>
        <p:nvSpPr>
          <p:cNvPr id="49" name="Shape 43"/>
          <p:cNvSpPr/>
          <p:nvPr/>
        </p:nvSpPr>
        <p:spPr>
          <a:xfrm>
            <a:off x="1792224" y="7918704"/>
            <a:ext cx="5237424" cy="685800"/>
          </a:xfrm>
          <a:prstGeom prst="rect">
            <a:avLst/>
          </a:prstGeom>
          <a:solidFill>
            <a:srgbClr val="202229"/>
          </a:solidFill>
          <a:ln w="12700">
            <a:solidFill>
              <a:srgbClr val="202229"/>
            </a:solidFill>
            <a:prstDash val="solid"/>
          </a:ln>
        </p:spPr>
      </p:sp>
      <p:sp>
        <p:nvSpPr>
          <p:cNvPr id="50" name="Text 44"/>
          <p:cNvSpPr/>
          <p:nvPr/>
        </p:nvSpPr>
        <p:spPr>
          <a:xfrm>
            <a:off x="1901952" y="8037576"/>
            <a:ext cx="5017968" cy="5212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4000"/>
              </a:lnSpc>
              <a:buNone/>
            </a:pPr>
            <a:r>
              <a:rPr lang="en-US" sz="1170" dirty="0">
                <a:solidFill>
                  <a:srgbClr val="DDDED9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流动性、价格稳定性、准确合约与链上识别。</a:t>
            </a:r>
            <a:endParaRPr lang="en-US" sz="1170" dirty="0"/>
          </a:p>
        </p:txBody>
      </p:sp>
      <p:sp>
        <p:nvSpPr>
          <p:cNvPr id="51" name="Shape 45"/>
          <p:cNvSpPr/>
          <p:nvPr/>
        </p:nvSpPr>
        <p:spPr>
          <a:xfrm>
            <a:off x="530352" y="8604504"/>
            <a:ext cx="6499296" cy="0"/>
          </a:xfrm>
          <a:prstGeom prst="line">
            <a:avLst/>
          </a:prstGeom>
          <a:noFill/>
          <a:ln w="6350">
            <a:solidFill>
              <a:srgbClr val="353840"/>
            </a:solidFill>
            <a:prstDash val="solid"/>
            <a:headEnd type="none"/>
            <a:tailEnd type="none"/>
          </a:ln>
        </p:spPr>
      </p:sp>
      <p:sp>
        <p:nvSpPr>
          <p:cNvPr id="52" name="Shape 46"/>
          <p:cNvSpPr/>
          <p:nvPr/>
        </p:nvSpPr>
        <p:spPr>
          <a:xfrm>
            <a:off x="530352" y="8604504"/>
            <a:ext cx="1261872" cy="685800"/>
          </a:xfrm>
          <a:prstGeom prst="rect">
            <a:avLst/>
          </a:prstGeom>
          <a:solidFill>
            <a:srgbClr val="17191E"/>
          </a:solidFill>
          <a:ln w="12700">
            <a:solidFill>
              <a:srgbClr val="17191E"/>
            </a:solidFill>
            <a:prstDash val="solid"/>
          </a:ln>
        </p:spPr>
      </p:sp>
      <p:sp>
        <p:nvSpPr>
          <p:cNvPr id="53" name="Text 47"/>
          <p:cNvSpPr/>
          <p:nvPr/>
        </p:nvSpPr>
        <p:spPr>
          <a:xfrm>
            <a:off x="640080" y="8723376"/>
            <a:ext cx="1042416" cy="5212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4000"/>
              </a:lnSpc>
              <a:buNone/>
            </a:pPr>
            <a:r>
              <a:rPr lang="en-US" sz="1170" b="1" dirty="0">
                <a:solidFill>
                  <a:srgbClr val="F4F4EC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参考价格</a:t>
            </a:r>
            <a:endParaRPr lang="en-US" sz="1170" dirty="0"/>
          </a:p>
        </p:txBody>
      </p:sp>
      <p:sp>
        <p:nvSpPr>
          <p:cNvPr id="54" name="Shape 48"/>
          <p:cNvSpPr/>
          <p:nvPr/>
        </p:nvSpPr>
        <p:spPr>
          <a:xfrm>
            <a:off x="1792224" y="8604504"/>
            <a:ext cx="5237424" cy="685800"/>
          </a:xfrm>
          <a:prstGeom prst="rect">
            <a:avLst/>
          </a:prstGeom>
          <a:solidFill>
            <a:srgbClr val="17191E"/>
          </a:solidFill>
          <a:ln w="12700">
            <a:solidFill>
              <a:srgbClr val="17191E"/>
            </a:solidFill>
            <a:prstDash val="solid"/>
          </a:ln>
        </p:spPr>
      </p:sp>
      <p:sp>
        <p:nvSpPr>
          <p:cNvPr id="55" name="Text 49"/>
          <p:cNvSpPr/>
          <p:nvPr/>
        </p:nvSpPr>
        <p:spPr>
          <a:xfrm>
            <a:off x="1901952" y="8723376"/>
            <a:ext cx="5017968" cy="5212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4000"/>
              </a:lnSpc>
              <a:buNone/>
            </a:pPr>
            <a:r>
              <a:rPr lang="en-US" sz="1170" dirty="0">
                <a:solidFill>
                  <a:srgbClr val="DDDED9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时间加权均价、多来源、流动性约束和异常检测。</a:t>
            </a:r>
            <a:endParaRPr lang="en-US" sz="1170" dirty="0"/>
          </a:p>
        </p:txBody>
      </p:sp>
      <p:sp>
        <p:nvSpPr>
          <p:cNvPr id="56" name="Shape 50"/>
          <p:cNvSpPr/>
          <p:nvPr/>
        </p:nvSpPr>
        <p:spPr>
          <a:xfrm>
            <a:off x="530352" y="9290304"/>
            <a:ext cx="6499296" cy="0"/>
          </a:xfrm>
          <a:prstGeom prst="line">
            <a:avLst/>
          </a:prstGeom>
          <a:noFill/>
          <a:ln w="6350">
            <a:solidFill>
              <a:srgbClr val="353840"/>
            </a:solidFill>
            <a:prstDash val="solid"/>
            <a:headEnd type="none"/>
            <a:tailEnd type="none"/>
          </a:ln>
        </p:spPr>
      </p:sp>
      <p:sp>
        <p:nvSpPr>
          <p:cNvPr id="57" name="Text 51"/>
          <p:cNvSpPr/>
          <p:nvPr/>
        </p:nvSpPr>
        <p:spPr>
          <a:xfrm>
            <a:off x="530352" y="9509760"/>
            <a:ext cx="6499296" cy="4551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0000"/>
              </a:lnSpc>
              <a:buNone/>
            </a:pPr>
            <a:r>
              <a:rPr lang="en-US" sz="1190" dirty="0">
                <a:solidFill>
                  <a:srgbClr val="DDDED9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同名资产不自动共享资格。Mining 参考价格用于计算奖励权重，不直接采用瞬时拉高的价格；</a:t>
            </a:r>
            <a:endParaRPr lang="en-US" sz="1190" dirty="0"/>
          </a:p>
          <a:p>
            <a:pPr indent="0" marL="0">
              <a:lnSpc>
                <a:spcPct val="110000"/>
              </a:lnSpc>
              <a:buNone/>
            </a:pPr>
            <a:r>
              <a:rPr lang="en-US" sz="1190" dirty="0">
                <a:solidFill>
                  <a:srgbClr val="DDDED9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持仓无需锁定，不代表资产没有价格风险。</a:t>
            </a:r>
            <a:endParaRPr lang="en-US" sz="119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0E0F1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data/loop_whitepaper_work/assets/body_bg.jp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7560000" cy="10692000"/>
          </a:xfrm>
          <a:prstGeom prst="rect">
            <a:avLst/>
          </a:prstGeom>
        </p:spPr>
      </p:pic>
      <p:pic>
        <p:nvPicPr>
          <p:cNvPr id="3" name="Image 1" descr="/mnt/data/loop_whitepaper_work/assets/infinity_wm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23360" y="7098527"/>
            <a:ext cx="3282696" cy="1914675"/>
          </a:xfrm>
          <a:prstGeom prst="rect">
            <a:avLst/>
          </a:prstGeom>
        </p:spPr>
      </p:pic>
      <p:pic>
        <p:nvPicPr>
          <p:cNvPr id="4" name="Image 2" descr="/mnt/data/loop_whitepaper_work/assets/wordmark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9951" y="228600"/>
            <a:ext cx="688898" cy="484632"/>
          </a:xfrm>
          <a:prstGeom prst="rect">
            <a:avLst/>
          </a:prstGeom>
        </p:spPr>
      </p:pic>
      <p:sp>
        <p:nvSpPr>
          <p:cNvPr id="5" name="Text 0"/>
          <p:cNvSpPr/>
          <p:nvPr/>
        </p:nvSpPr>
        <p:spPr>
          <a:xfrm>
            <a:off x="1517904" y="438912"/>
            <a:ext cx="4389120" cy="1737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4000"/>
              </a:lnSpc>
              <a:buNone/>
            </a:pPr>
            <a:r>
              <a:rPr lang="en-US" sz="840" spc="180" kern="0" dirty="0">
                <a:solidFill>
                  <a:srgbClr val="A2A5A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WHITE PAPER  /  2026.10</a:t>
            </a:r>
            <a:endParaRPr lang="en-US" sz="840" dirty="0"/>
          </a:p>
        </p:txBody>
      </p:sp>
      <p:sp>
        <p:nvSpPr>
          <p:cNvPr id="6" name="Shape 1"/>
          <p:cNvSpPr/>
          <p:nvPr/>
        </p:nvSpPr>
        <p:spPr>
          <a:xfrm>
            <a:off x="530352" y="822960"/>
            <a:ext cx="6499296" cy="0"/>
          </a:xfrm>
          <a:prstGeom prst="line">
            <a:avLst/>
          </a:prstGeom>
          <a:noFill/>
          <a:ln w="8890">
            <a:solidFill>
              <a:srgbClr val="353840"/>
            </a:solidFill>
            <a:prstDash val="solid"/>
            <a:headEnd type="none"/>
            <a:tailEnd type="none"/>
          </a:ln>
        </p:spPr>
      </p:sp>
      <p:sp>
        <p:nvSpPr>
          <p:cNvPr id="7" name="Shape 2"/>
          <p:cNvSpPr/>
          <p:nvPr/>
        </p:nvSpPr>
        <p:spPr>
          <a:xfrm>
            <a:off x="530352" y="987552"/>
            <a:ext cx="1088136" cy="256032"/>
          </a:xfrm>
          <a:prstGeom prst="rect">
            <a:avLst/>
          </a:prstGeom>
          <a:solidFill>
            <a:srgbClr val="E6F600"/>
          </a:solidFill>
          <a:ln w="12700">
            <a:solidFill>
              <a:srgbClr val="E6F600"/>
            </a:solidFill>
            <a:prstDash val="solid"/>
          </a:ln>
        </p:spPr>
      </p:sp>
      <p:sp>
        <p:nvSpPr>
          <p:cNvPr id="8" name="Text 3"/>
          <p:cNvSpPr/>
          <p:nvPr/>
        </p:nvSpPr>
        <p:spPr>
          <a:xfrm>
            <a:off x="603504" y="1022299"/>
            <a:ext cx="941832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4000"/>
              </a:lnSpc>
              <a:buNone/>
            </a:pPr>
            <a:r>
              <a:rPr lang="en-US" sz="850" b="1" dirty="0">
                <a:solidFill>
                  <a:srgbClr val="101113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CHAPTER 04</a:t>
            </a:r>
            <a:endParaRPr lang="en-US" sz="850" dirty="0"/>
          </a:p>
        </p:txBody>
      </p:sp>
      <p:sp>
        <p:nvSpPr>
          <p:cNvPr id="9" name="Text 4"/>
          <p:cNvSpPr/>
          <p:nvPr/>
        </p:nvSpPr>
        <p:spPr>
          <a:xfrm>
            <a:off x="1837944" y="1028700"/>
            <a:ext cx="507492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4000"/>
              </a:lnSpc>
              <a:buNone/>
            </a:pPr>
            <a:r>
              <a:rPr lang="en-US" sz="820" spc="180" kern="0" dirty="0">
                <a:solidFill>
                  <a:srgbClr val="A2A5A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MINING ACCOUNTING</a:t>
            </a:r>
            <a:endParaRPr lang="en-US" sz="820" dirty="0"/>
          </a:p>
        </p:txBody>
      </p:sp>
      <p:sp>
        <p:nvSpPr>
          <p:cNvPr id="10" name="Text 5"/>
          <p:cNvSpPr/>
          <p:nvPr/>
        </p:nvSpPr>
        <p:spPr>
          <a:xfrm>
            <a:off x="530352" y="1444752"/>
            <a:ext cx="6499296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4000"/>
              </a:lnSpc>
              <a:buNone/>
            </a:pPr>
            <a:r>
              <a:rPr lang="en-US" sz="2900" b="1" dirty="0">
                <a:solidFill>
                  <a:srgbClr val="F4F4EC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算力模型与奖励分配</a:t>
            </a:r>
            <a:endParaRPr lang="en-US" sz="2900" dirty="0"/>
          </a:p>
        </p:txBody>
      </p:sp>
      <p:sp>
        <p:nvSpPr>
          <p:cNvPr id="11" name="Shape 6"/>
          <p:cNvSpPr/>
          <p:nvPr/>
        </p:nvSpPr>
        <p:spPr>
          <a:xfrm>
            <a:off x="530352" y="2121408"/>
            <a:ext cx="1005840" cy="0"/>
          </a:xfrm>
          <a:prstGeom prst="line">
            <a:avLst/>
          </a:prstGeom>
          <a:noFill/>
          <a:ln w="38100">
            <a:solidFill>
              <a:srgbClr val="E6F600"/>
            </a:solidFill>
            <a:prstDash val="solid"/>
            <a:headEnd type="none"/>
            <a:tailEnd type="none"/>
          </a:ln>
        </p:spPr>
      </p:sp>
      <p:sp>
        <p:nvSpPr>
          <p:cNvPr id="12" name="Shape 7"/>
          <p:cNvSpPr/>
          <p:nvPr/>
        </p:nvSpPr>
        <p:spPr>
          <a:xfrm>
            <a:off x="1335024" y="2185416"/>
            <a:ext cx="676656" cy="0"/>
          </a:xfrm>
          <a:prstGeom prst="line">
            <a:avLst/>
          </a:prstGeom>
          <a:noFill/>
          <a:ln w="25400">
            <a:solidFill>
              <a:srgbClr val="B442F5"/>
            </a:solidFill>
            <a:prstDash val="solid"/>
            <a:headEnd type="none"/>
            <a:tailEnd type="none"/>
          </a:ln>
        </p:spPr>
      </p:sp>
      <p:sp>
        <p:nvSpPr>
          <p:cNvPr id="13" name="Shape 8"/>
          <p:cNvSpPr/>
          <p:nvPr/>
        </p:nvSpPr>
        <p:spPr>
          <a:xfrm>
            <a:off x="530352" y="10106784"/>
            <a:ext cx="6499296" cy="0"/>
          </a:xfrm>
          <a:prstGeom prst="line">
            <a:avLst/>
          </a:prstGeom>
          <a:noFill/>
          <a:ln w="8890">
            <a:solidFill>
              <a:srgbClr val="353840"/>
            </a:solidFill>
            <a:prstDash val="solid"/>
            <a:headEnd type="none"/>
            <a:tailEnd type="none"/>
          </a:ln>
        </p:spPr>
      </p:sp>
      <p:sp>
        <p:nvSpPr>
          <p:cNvPr id="14" name="Text 9">
            <a:hlinkClick r:id="rId4" tooltip=""/>
          </p:cNvPr>
          <p:cNvSpPr/>
          <p:nvPr/>
        </p:nvSpPr>
        <p:spPr>
          <a:xfrm>
            <a:off x="530352" y="10298808"/>
            <a:ext cx="192024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4000"/>
              </a:lnSpc>
              <a:buNone/>
            </a:pPr>
            <a:r>
              <a:rPr lang="en-US" sz="810" u="sng" spc="180" kern="0" dirty="0">
                <a:solidFill>
                  <a:srgbClr val="A2A5AF"/>
                </a:solidFill>
                <a:latin typeface="Inter" pitchFamily="34" charset="0"/>
                <a:ea typeface="Inter" pitchFamily="34" charset="-122"/>
                <a:cs typeface="Inter" pitchFamily="34" charset="-120"/>
                <a:hlinkClick r:id="rId4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LOOPLABS.MEME</a:t>
            </a:r>
            <a:endParaRPr lang="en-US" sz="810" dirty="0"/>
          </a:p>
        </p:txBody>
      </p:sp>
      <p:sp>
        <p:nvSpPr>
          <p:cNvPr id="15" name="Text 10"/>
          <p:cNvSpPr/>
          <p:nvPr/>
        </p:nvSpPr>
        <p:spPr>
          <a:xfrm>
            <a:off x="2679192" y="10298808"/>
            <a:ext cx="356616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4000"/>
              </a:lnSpc>
              <a:buNone/>
            </a:pPr>
            <a:r>
              <a:rPr lang="en-US" sz="720" spc="180" kern="0" dirty="0">
                <a:solidFill>
                  <a:srgbClr val="A2A5A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COMMUNITY / CULTURE / INFINITY</a:t>
            </a:r>
            <a:endParaRPr lang="en-US" sz="720" dirty="0"/>
          </a:p>
        </p:txBody>
      </p:sp>
      <p:sp>
        <p:nvSpPr>
          <p:cNvPr id="16" name="Text 11"/>
          <p:cNvSpPr/>
          <p:nvPr/>
        </p:nvSpPr>
        <p:spPr>
          <a:xfrm>
            <a:off x="6627312" y="10253088"/>
            <a:ext cx="402336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24000"/>
              </a:lnSpc>
              <a:buNone/>
            </a:pPr>
            <a:r>
              <a:rPr lang="en-US" sz="1250" b="1" dirty="0">
                <a:solidFill>
                  <a:srgbClr val="E6F6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11</a:t>
            </a:r>
            <a:endParaRPr lang="en-US" sz="1250" dirty="0"/>
          </a:p>
        </p:txBody>
      </p:sp>
      <p:sp>
        <p:nvSpPr>
          <p:cNvPr id="18" name="Text 12"/>
          <p:cNvSpPr/>
          <p:nvPr/>
        </p:nvSpPr>
        <p:spPr>
          <a:xfrm>
            <a:off x="530352" y="2487168"/>
            <a:ext cx="484632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4000"/>
              </a:lnSpc>
              <a:buNone/>
            </a:pPr>
            <a:r>
              <a:rPr lang="en-US" sz="1330" b="1" dirty="0">
                <a:solidFill>
                  <a:srgbClr val="E6F6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4.4</a:t>
            </a:r>
            <a:endParaRPr lang="en-US" sz="1330" dirty="0"/>
          </a:p>
        </p:txBody>
      </p:sp>
      <p:sp>
        <p:nvSpPr>
          <p:cNvPr id="19" name="Text 13"/>
          <p:cNvSpPr/>
          <p:nvPr/>
        </p:nvSpPr>
        <p:spPr>
          <a:xfrm>
            <a:off x="1088136" y="2487168"/>
            <a:ext cx="5941512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4000"/>
              </a:lnSpc>
              <a:buNone/>
            </a:pPr>
            <a:r>
              <a:rPr lang="en-US" sz="1500" b="1" dirty="0">
                <a:solidFill>
                  <a:srgbClr val="F4F4EC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基础算力模型</a:t>
            </a:r>
            <a:endParaRPr lang="en-US" sz="1500" dirty="0"/>
          </a:p>
        </p:txBody>
      </p:sp>
      <p:sp>
        <p:nvSpPr>
          <p:cNvPr id="20" name="Shape 14"/>
          <p:cNvSpPr/>
          <p:nvPr/>
        </p:nvSpPr>
        <p:spPr>
          <a:xfrm>
            <a:off x="530352" y="2898648"/>
            <a:ext cx="6499296" cy="841248"/>
          </a:xfrm>
          <a:prstGeom prst="rect">
            <a:avLst/>
          </a:prstGeom>
          <a:solidFill>
            <a:srgbClr val="202229"/>
          </a:solidFill>
          <a:ln w="6985">
            <a:solidFill>
              <a:srgbClr val="353840"/>
            </a:solidFill>
            <a:prstDash val="solid"/>
          </a:ln>
        </p:spPr>
      </p:sp>
      <p:sp>
        <p:nvSpPr>
          <p:cNvPr id="21" name="Text 15"/>
          <p:cNvSpPr/>
          <p:nvPr/>
        </p:nvSpPr>
        <p:spPr>
          <a:xfrm>
            <a:off x="722376" y="3054096"/>
            <a:ext cx="6115248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4000"/>
              </a:lnSpc>
              <a:buNone/>
            </a:pPr>
            <a:r>
              <a:rPr lang="en-US" sz="1480" b="1" dirty="0">
                <a:solidFill>
                  <a:srgbClr val="E6F600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单项算力 = 合格持仓数量 × 参考价格 × 资产权重</a:t>
            </a:r>
            <a:endParaRPr lang="en-US" sz="1480" dirty="0"/>
          </a:p>
        </p:txBody>
      </p:sp>
      <p:sp>
        <p:nvSpPr>
          <p:cNvPr id="22" name="Text 16"/>
          <p:cNvSpPr/>
          <p:nvPr/>
        </p:nvSpPr>
        <p:spPr>
          <a:xfrm>
            <a:off x="722376" y="3447288"/>
            <a:ext cx="6115248" cy="2222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0000"/>
              </a:lnSpc>
              <a:buNone/>
            </a:pPr>
            <a:r>
              <a:rPr lang="en-US" sz="1070" dirty="0">
                <a:solidFill>
                  <a:srgbClr val="A2A5AF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个人基础算力为各项合格资产算力之和。算力表示奖励分配权重。</a:t>
            </a:r>
            <a:endParaRPr lang="en-US" sz="1070" dirty="0"/>
          </a:p>
        </p:txBody>
      </p:sp>
      <p:sp>
        <p:nvSpPr>
          <p:cNvPr id="23" name="Shape 17"/>
          <p:cNvSpPr/>
          <p:nvPr/>
        </p:nvSpPr>
        <p:spPr>
          <a:xfrm>
            <a:off x="530352" y="3895344"/>
            <a:ext cx="2075688" cy="393192"/>
          </a:xfrm>
          <a:prstGeom prst="rect">
            <a:avLst/>
          </a:prstGeom>
          <a:solidFill>
            <a:srgbClr val="B442F5"/>
          </a:solidFill>
          <a:ln w="12700">
            <a:solidFill>
              <a:srgbClr val="B442F5"/>
            </a:solidFill>
            <a:prstDash val="solid"/>
          </a:ln>
        </p:spPr>
      </p:sp>
      <p:sp>
        <p:nvSpPr>
          <p:cNvPr id="24" name="Text 18"/>
          <p:cNvSpPr/>
          <p:nvPr/>
        </p:nvSpPr>
        <p:spPr>
          <a:xfrm>
            <a:off x="640080" y="3991356"/>
            <a:ext cx="1856232" cy="2834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4000"/>
              </a:lnSpc>
              <a:buNone/>
            </a:pPr>
            <a:r>
              <a:rPr lang="en-US" sz="1200" b="1" dirty="0">
                <a:solidFill>
                  <a:srgbClr val="F4F4EC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资产示例</a:t>
            </a:r>
            <a:endParaRPr lang="en-US" sz="1200" dirty="0"/>
          </a:p>
        </p:txBody>
      </p:sp>
      <p:sp>
        <p:nvSpPr>
          <p:cNvPr id="25" name="Shape 19"/>
          <p:cNvSpPr/>
          <p:nvPr/>
        </p:nvSpPr>
        <p:spPr>
          <a:xfrm>
            <a:off x="2606040" y="3895344"/>
            <a:ext cx="1527048" cy="393192"/>
          </a:xfrm>
          <a:prstGeom prst="rect">
            <a:avLst/>
          </a:prstGeom>
          <a:solidFill>
            <a:srgbClr val="B442F5"/>
          </a:solidFill>
          <a:ln w="12700">
            <a:solidFill>
              <a:srgbClr val="B442F5"/>
            </a:solidFill>
            <a:prstDash val="solid"/>
          </a:ln>
        </p:spPr>
      </p:sp>
      <p:sp>
        <p:nvSpPr>
          <p:cNvPr id="26" name="Text 20"/>
          <p:cNvSpPr/>
          <p:nvPr/>
        </p:nvSpPr>
        <p:spPr>
          <a:xfrm>
            <a:off x="2715768" y="3991356"/>
            <a:ext cx="1307592" cy="2834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4000"/>
              </a:lnSpc>
              <a:buNone/>
            </a:pPr>
            <a:r>
              <a:rPr lang="en-US" sz="1200" b="1" dirty="0">
                <a:solidFill>
                  <a:srgbClr val="F4F4EC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参考价值</a:t>
            </a:r>
            <a:endParaRPr lang="en-US" sz="1200" dirty="0"/>
          </a:p>
        </p:txBody>
      </p:sp>
      <p:sp>
        <p:nvSpPr>
          <p:cNvPr id="27" name="Shape 21"/>
          <p:cNvSpPr/>
          <p:nvPr/>
        </p:nvSpPr>
        <p:spPr>
          <a:xfrm>
            <a:off x="4133088" y="3895344"/>
            <a:ext cx="1389888" cy="393192"/>
          </a:xfrm>
          <a:prstGeom prst="rect">
            <a:avLst/>
          </a:prstGeom>
          <a:solidFill>
            <a:srgbClr val="B442F5"/>
          </a:solidFill>
          <a:ln w="12700">
            <a:solidFill>
              <a:srgbClr val="B442F5"/>
            </a:solidFill>
            <a:prstDash val="solid"/>
          </a:ln>
        </p:spPr>
      </p:sp>
      <p:sp>
        <p:nvSpPr>
          <p:cNvPr id="28" name="Text 22"/>
          <p:cNvSpPr/>
          <p:nvPr/>
        </p:nvSpPr>
        <p:spPr>
          <a:xfrm>
            <a:off x="4242816" y="3991356"/>
            <a:ext cx="1170432" cy="2834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4000"/>
              </a:lnSpc>
              <a:buNone/>
            </a:pPr>
            <a:r>
              <a:rPr lang="en-US" sz="1200" b="1" dirty="0">
                <a:solidFill>
                  <a:srgbClr val="F4F4EC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示例权重</a:t>
            </a:r>
            <a:endParaRPr lang="en-US" sz="1200" dirty="0"/>
          </a:p>
        </p:txBody>
      </p:sp>
      <p:sp>
        <p:nvSpPr>
          <p:cNvPr id="29" name="Shape 23"/>
          <p:cNvSpPr/>
          <p:nvPr/>
        </p:nvSpPr>
        <p:spPr>
          <a:xfrm>
            <a:off x="5522976" y="3895344"/>
            <a:ext cx="1506672" cy="393192"/>
          </a:xfrm>
          <a:prstGeom prst="rect">
            <a:avLst/>
          </a:prstGeom>
          <a:solidFill>
            <a:srgbClr val="B442F5"/>
          </a:solidFill>
          <a:ln w="12700">
            <a:solidFill>
              <a:srgbClr val="B442F5"/>
            </a:solidFill>
            <a:prstDash val="solid"/>
          </a:ln>
        </p:spPr>
      </p:sp>
      <p:sp>
        <p:nvSpPr>
          <p:cNvPr id="30" name="Text 24"/>
          <p:cNvSpPr/>
          <p:nvPr/>
        </p:nvSpPr>
        <p:spPr>
          <a:xfrm>
            <a:off x="5632704" y="3991356"/>
            <a:ext cx="1287216" cy="2834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4000"/>
              </a:lnSpc>
              <a:buNone/>
            </a:pPr>
            <a:r>
              <a:rPr lang="en-US" sz="1200" b="1" dirty="0">
                <a:solidFill>
                  <a:srgbClr val="F4F4EC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基础算力</a:t>
            </a:r>
            <a:endParaRPr lang="en-US" sz="1200" dirty="0"/>
          </a:p>
        </p:txBody>
      </p:sp>
      <p:sp>
        <p:nvSpPr>
          <p:cNvPr id="31" name="Shape 25"/>
          <p:cNvSpPr/>
          <p:nvPr/>
        </p:nvSpPr>
        <p:spPr>
          <a:xfrm>
            <a:off x="530352" y="4288536"/>
            <a:ext cx="2075688" cy="438912"/>
          </a:xfrm>
          <a:prstGeom prst="rect">
            <a:avLst/>
          </a:prstGeom>
          <a:solidFill>
            <a:srgbClr val="17191E"/>
          </a:solidFill>
          <a:ln w="12700">
            <a:solidFill>
              <a:srgbClr val="17191E"/>
            </a:solidFill>
            <a:prstDash val="solid"/>
          </a:ln>
        </p:spPr>
      </p:sp>
      <p:sp>
        <p:nvSpPr>
          <p:cNvPr id="32" name="Text 26"/>
          <p:cNvSpPr/>
          <p:nvPr/>
        </p:nvSpPr>
        <p:spPr>
          <a:xfrm>
            <a:off x="640080" y="4407408"/>
            <a:ext cx="1856232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4000"/>
              </a:lnSpc>
              <a:buNone/>
            </a:pPr>
            <a:r>
              <a:rPr lang="en-US" sz="1200" b="1" dirty="0">
                <a:solidFill>
                  <a:srgbClr val="F4F4EC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合格社区币</a:t>
            </a:r>
            <a:endParaRPr lang="en-US" sz="1200" dirty="0"/>
          </a:p>
        </p:txBody>
      </p:sp>
      <p:sp>
        <p:nvSpPr>
          <p:cNvPr id="33" name="Shape 27"/>
          <p:cNvSpPr/>
          <p:nvPr/>
        </p:nvSpPr>
        <p:spPr>
          <a:xfrm>
            <a:off x="2606040" y="4288536"/>
            <a:ext cx="1527048" cy="438912"/>
          </a:xfrm>
          <a:prstGeom prst="rect">
            <a:avLst/>
          </a:prstGeom>
          <a:solidFill>
            <a:srgbClr val="17191E"/>
          </a:solidFill>
          <a:ln w="12700">
            <a:solidFill>
              <a:srgbClr val="17191E"/>
            </a:solidFill>
            <a:prstDash val="solid"/>
          </a:ln>
        </p:spPr>
      </p:sp>
      <p:sp>
        <p:nvSpPr>
          <p:cNvPr id="34" name="Text 28"/>
          <p:cNvSpPr/>
          <p:nvPr/>
        </p:nvSpPr>
        <p:spPr>
          <a:xfrm>
            <a:off x="2715768" y="4407408"/>
            <a:ext cx="1307592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4000"/>
              </a:lnSpc>
              <a:buNone/>
            </a:pPr>
            <a:r>
              <a:rPr lang="en-US" sz="1200" dirty="0">
                <a:solidFill>
                  <a:srgbClr val="DDDED9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100,000</a:t>
            </a:r>
            <a:endParaRPr lang="en-US" sz="1200" dirty="0"/>
          </a:p>
        </p:txBody>
      </p:sp>
      <p:sp>
        <p:nvSpPr>
          <p:cNvPr id="35" name="Shape 29"/>
          <p:cNvSpPr/>
          <p:nvPr/>
        </p:nvSpPr>
        <p:spPr>
          <a:xfrm>
            <a:off x="4133088" y="4288536"/>
            <a:ext cx="1389888" cy="438912"/>
          </a:xfrm>
          <a:prstGeom prst="rect">
            <a:avLst/>
          </a:prstGeom>
          <a:solidFill>
            <a:srgbClr val="17191E"/>
          </a:solidFill>
          <a:ln w="12700">
            <a:solidFill>
              <a:srgbClr val="17191E"/>
            </a:solidFill>
            <a:prstDash val="solid"/>
          </a:ln>
        </p:spPr>
      </p:sp>
      <p:sp>
        <p:nvSpPr>
          <p:cNvPr id="36" name="Text 30"/>
          <p:cNvSpPr/>
          <p:nvPr/>
        </p:nvSpPr>
        <p:spPr>
          <a:xfrm>
            <a:off x="4242816" y="4407408"/>
            <a:ext cx="1170432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4000"/>
              </a:lnSpc>
              <a:buNone/>
            </a:pPr>
            <a:r>
              <a:rPr lang="en-US" sz="1200" dirty="0">
                <a:solidFill>
                  <a:srgbClr val="DDDED9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0.3</a:t>
            </a:r>
            <a:endParaRPr lang="en-US" sz="1200" dirty="0"/>
          </a:p>
        </p:txBody>
      </p:sp>
      <p:sp>
        <p:nvSpPr>
          <p:cNvPr id="37" name="Shape 31"/>
          <p:cNvSpPr/>
          <p:nvPr/>
        </p:nvSpPr>
        <p:spPr>
          <a:xfrm>
            <a:off x="5522976" y="4288536"/>
            <a:ext cx="1506672" cy="438912"/>
          </a:xfrm>
          <a:prstGeom prst="rect">
            <a:avLst/>
          </a:prstGeom>
          <a:solidFill>
            <a:srgbClr val="17191E"/>
          </a:solidFill>
          <a:ln w="12700">
            <a:solidFill>
              <a:srgbClr val="17191E"/>
            </a:solidFill>
            <a:prstDash val="solid"/>
          </a:ln>
        </p:spPr>
      </p:sp>
      <p:sp>
        <p:nvSpPr>
          <p:cNvPr id="38" name="Text 32"/>
          <p:cNvSpPr/>
          <p:nvPr/>
        </p:nvSpPr>
        <p:spPr>
          <a:xfrm>
            <a:off x="5632704" y="4407408"/>
            <a:ext cx="1287216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4000"/>
              </a:lnSpc>
              <a:buNone/>
            </a:pPr>
            <a:r>
              <a:rPr lang="en-US" sz="1200" dirty="0">
                <a:solidFill>
                  <a:srgbClr val="DDDED9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30,000</a:t>
            </a:r>
            <a:endParaRPr lang="en-US" sz="1200" dirty="0"/>
          </a:p>
        </p:txBody>
      </p:sp>
      <p:sp>
        <p:nvSpPr>
          <p:cNvPr id="39" name="Shape 33"/>
          <p:cNvSpPr/>
          <p:nvPr/>
        </p:nvSpPr>
        <p:spPr>
          <a:xfrm>
            <a:off x="530352" y="4727448"/>
            <a:ext cx="6499296" cy="0"/>
          </a:xfrm>
          <a:prstGeom prst="line">
            <a:avLst/>
          </a:prstGeom>
          <a:noFill/>
          <a:ln w="6350">
            <a:solidFill>
              <a:srgbClr val="353840"/>
            </a:solidFill>
            <a:prstDash val="solid"/>
            <a:headEnd type="none"/>
            <a:tailEnd type="none"/>
          </a:ln>
        </p:spPr>
      </p:sp>
      <p:sp>
        <p:nvSpPr>
          <p:cNvPr id="40" name="Shape 34"/>
          <p:cNvSpPr/>
          <p:nvPr/>
        </p:nvSpPr>
        <p:spPr>
          <a:xfrm>
            <a:off x="530352" y="4727448"/>
            <a:ext cx="2075688" cy="438912"/>
          </a:xfrm>
          <a:prstGeom prst="rect">
            <a:avLst/>
          </a:prstGeom>
          <a:solidFill>
            <a:srgbClr val="202229"/>
          </a:solidFill>
          <a:ln w="12700">
            <a:solidFill>
              <a:srgbClr val="202229"/>
            </a:solidFill>
            <a:prstDash val="solid"/>
          </a:ln>
        </p:spPr>
      </p:sp>
      <p:sp>
        <p:nvSpPr>
          <p:cNvPr id="41" name="Text 35"/>
          <p:cNvSpPr/>
          <p:nvPr/>
        </p:nvSpPr>
        <p:spPr>
          <a:xfrm>
            <a:off x="640080" y="4846320"/>
            <a:ext cx="1856232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4000"/>
              </a:lnSpc>
              <a:buNone/>
            </a:pPr>
            <a:r>
              <a:rPr lang="en-US" sz="1200" b="1" dirty="0">
                <a:solidFill>
                  <a:srgbClr val="F4F4EC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LOOP 持仓</a:t>
            </a:r>
            <a:endParaRPr lang="en-US" sz="1200" dirty="0"/>
          </a:p>
        </p:txBody>
      </p:sp>
      <p:sp>
        <p:nvSpPr>
          <p:cNvPr id="42" name="Shape 36"/>
          <p:cNvSpPr/>
          <p:nvPr/>
        </p:nvSpPr>
        <p:spPr>
          <a:xfrm>
            <a:off x="2606040" y="4727448"/>
            <a:ext cx="1527048" cy="438912"/>
          </a:xfrm>
          <a:prstGeom prst="rect">
            <a:avLst/>
          </a:prstGeom>
          <a:solidFill>
            <a:srgbClr val="202229"/>
          </a:solidFill>
          <a:ln w="12700">
            <a:solidFill>
              <a:srgbClr val="202229"/>
            </a:solidFill>
            <a:prstDash val="solid"/>
          </a:ln>
        </p:spPr>
      </p:sp>
      <p:sp>
        <p:nvSpPr>
          <p:cNvPr id="43" name="Text 37"/>
          <p:cNvSpPr/>
          <p:nvPr/>
        </p:nvSpPr>
        <p:spPr>
          <a:xfrm>
            <a:off x="2715768" y="4846320"/>
            <a:ext cx="1307592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4000"/>
              </a:lnSpc>
              <a:buNone/>
            </a:pPr>
            <a:r>
              <a:rPr lang="en-US" sz="1200" dirty="0">
                <a:solidFill>
                  <a:srgbClr val="DDDED9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20,000</a:t>
            </a:r>
            <a:endParaRPr lang="en-US" sz="1200" dirty="0"/>
          </a:p>
        </p:txBody>
      </p:sp>
      <p:sp>
        <p:nvSpPr>
          <p:cNvPr id="44" name="Shape 38"/>
          <p:cNvSpPr/>
          <p:nvPr/>
        </p:nvSpPr>
        <p:spPr>
          <a:xfrm>
            <a:off x="4133088" y="4727448"/>
            <a:ext cx="1389888" cy="438912"/>
          </a:xfrm>
          <a:prstGeom prst="rect">
            <a:avLst/>
          </a:prstGeom>
          <a:solidFill>
            <a:srgbClr val="202229"/>
          </a:solidFill>
          <a:ln w="12700">
            <a:solidFill>
              <a:srgbClr val="202229"/>
            </a:solidFill>
            <a:prstDash val="solid"/>
          </a:ln>
        </p:spPr>
      </p:sp>
      <p:sp>
        <p:nvSpPr>
          <p:cNvPr id="45" name="Text 39"/>
          <p:cNvSpPr/>
          <p:nvPr/>
        </p:nvSpPr>
        <p:spPr>
          <a:xfrm>
            <a:off x="4242816" y="4846320"/>
            <a:ext cx="1170432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4000"/>
              </a:lnSpc>
              <a:buNone/>
            </a:pPr>
            <a:r>
              <a:rPr lang="en-US" sz="1200" dirty="0">
                <a:solidFill>
                  <a:srgbClr val="DDDED9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1.0</a:t>
            </a:r>
            <a:endParaRPr lang="en-US" sz="1200" dirty="0"/>
          </a:p>
        </p:txBody>
      </p:sp>
      <p:sp>
        <p:nvSpPr>
          <p:cNvPr id="46" name="Shape 40"/>
          <p:cNvSpPr/>
          <p:nvPr/>
        </p:nvSpPr>
        <p:spPr>
          <a:xfrm>
            <a:off x="5522976" y="4727448"/>
            <a:ext cx="1506672" cy="438912"/>
          </a:xfrm>
          <a:prstGeom prst="rect">
            <a:avLst/>
          </a:prstGeom>
          <a:solidFill>
            <a:srgbClr val="202229"/>
          </a:solidFill>
          <a:ln w="12700">
            <a:solidFill>
              <a:srgbClr val="202229"/>
            </a:solidFill>
            <a:prstDash val="solid"/>
          </a:ln>
        </p:spPr>
      </p:sp>
      <p:sp>
        <p:nvSpPr>
          <p:cNvPr id="47" name="Text 41"/>
          <p:cNvSpPr/>
          <p:nvPr/>
        </p:nvSpPr>
        <p:spPr>
          <a:xfrm>
            <a:off x="5632704" y="4846320"/>
            <a:ext cx="1287216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4000"/>
              </a:lnSpc>
              <a:buNone/>
            </a:pPr>
            <a:r>
              <a:rPr lang="en-US" sz="1200" dirty="0">
                <a:solidFill>
                  <a:srgbClr val="DDDED9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20,000</a:t>
            </a:r>
            <a:endParaRPr lang="en-US" sz="1200" dirty="0"/>
          </a:p>
        </p:txBody>
      </p:sp>
      <p:sp>
        <p:nvSpPr>
          <p:cNvPr id="48" name="Shape 42"/>
          <p:cNvSpPr/>
          <p:nvPr/>
        </p:nvSpPr>
        <p:spPr>
          <a:xfrm>
            <a:off x="530352" y="5166360"/>
            <a:ext cx="6499296" cy="0"/>
          </a:xfrm>
          <a:prstGeom prst="line">
            <a:avLst/>
          </a:prstGeom>
          <a:noFill/>
          <a:ln w="6350">
            <a:solidFill>
              <a:srgbClr val="353840"/>
            </a:solidFill>
            <a:prstDash val="solid"/>
            <a:headEnd type="none"/>
            <a:tailEnd type="none"/>
          </a:ln>
        </p:spPr>
      </p:sp>
      <p:sp>
        <p:nvSpPr>
          <p:cNvPr id="49" name="Shape 43"/>
          <p:cNvSpPr/>
          <p:nvPr/>
        </p:nvSpPr>
        <p:spPr>
          <a:xfrm>
            <a:off x="530352" y="5166360"/>
            <a:ext cx="2075688" cy="438912"/>
          </a:xfrm>
          <a:prstGeom prst="rect">
            <a:avLst/>
          </a:prstGeom>
          <a:solidFill>
            <a:srgbClr val="17191E"/>
          </a:solidFill>
          <a:ln w="12700">
            <a:solidFill>
              <a:srgbClr val="17191E"/>
            </a:solidFill>
            <a:prstDash val="solid"/>
          </a:ln>
        </p:spPr>
      </p:sp>
      <p:sp>
        <p:nvSpPr>
          <p:cNvPr id="50" name="Text 44"/>
          <p:cNvSpPr/>
          <p:nvPr/>
        </p:nvSpPr>
        <p:spPr>
          <a:xfrm>
            <a:off x="640080" y="5285232"/>
            <a:ext cx="1856232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4000"/>
              </a:lnSpc>
              <a:buNone/>
            </a:pPr>
            <a:r>
              <a:rPr lang="en-US" sz="1200" b="1" dirty="0">
                <a:solidFill>
                  <a:srgbClr val="F4F4EC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合计</a:t>
            </a:r>
            <a:endParaRPr lang="en-US" sz="1200" dirty="0"/>
          </a:p>
        </p:txBody>
      </p:sp>
      <p:sp>
        <p:nvSpPr>
          <p:cNvPr id="51" name="Shape 45"/>
          <p:cNvSpPr/>
          <p:nvPr/>
        </p:nvSpPr>
        <p:spPr>
          <a:xfrm>
            <a:off x="2606040" y="5166360"/>
            <a:ext cx="1527048" cy="438912"/>
          </a:xfrm>
          <a:prstGeom prst="rect">
            <a:avLst/>
          </a:prstGeom>
          <a:solidFill>
            <a:srgbClr val="17191E"/>
          </a:solidFill>
          <a:ln w="12700">
            <a:solidFill>
              <a:srgbClr val="17191E"/>
            </a:solidFill>
            <a:prstDash val="solid"/>
          </a:ln>
        </p:spPr>
      </p:sp>
      <p:sp>
        <p:nvSpPr>
          <p:cNvPr id="52" name="Text 46"/>
          <p:cNvSpPr/>
          <p:nvPr/>
        </p:nvSpPr>
        <p:spPr>
          <a:xfrm>
            <a:off x="2715768" y="5285232"/>
            <a:ext cx="1307592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4000"/>
              </a:lnSpc>
              <a:buNone/>
            </a:pPr>
            <a:r>
              <a:rPr lang="en-US" sz="1200" dirty="0">
                <a:solidFill>
                  <a:srgbClr val="DDDED9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120,000</a:t>
            </a:r>
            <a:endParaRPr lang="en-US" sz="1200" dirty="0"/>
          </a:p>
        </p:txBody>
      </p:sp>
      <p:sp>
        <p:nvSpPr>
          <p:cNvPr id="53" name="Shape 47"/>
          <p:cNvSpPr/>
          <p:nvPr/>
        </p:nvSpPr>
        <p:spPr>
          <a:xfrm>
            <a:off x="4133088" y="5166360"/>
            <a:ext cx="1389888" cy="438912"/>
          </a:xfrm>
          <a:prstGeom prst="rect">
            <a:avLst/>
          </a:prstGeom>
          <a:solidFill>
            <a:srgbClr val="17191E"/>
          </a:solidFill>
          <a:ln w="12700">
            <a:solidFill>
              <a:srgbClr val="17191E"/>
            </a:solidFill>
            <a:prstDash val="solid"/>
          </a:ln>
        </p:spPr>
      </p:sp>
      <p:sp>
        <p:nvSpPr>
          <p:cNvPr id="54" name="Text 48"/>
          <p:cNvSpPr/>
          <p:nvPr/>
        </p:nvSpPr>
        <p:spPr>
          <a:xfrm>
            <a:off x="4242816" y="5285232"/>
            <a:ext cx="1170432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4000"/>
              </a:lnSpc>
              <a:buNone/>
            </a:pPr>
            <a:r>
              <a:rPr lang="en-US" sz="1200" dirty="0">
                <a:solidFill>
                  <a:srgbClr val="DDDED9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分别计算</a:t>
            </a:r>
            <a:endParaRPr lang="en-US" sz="1200" dirty="0"/>
          </a:p>
        </p:txBody>
      </p:sp>
      <p:sp>
        <p:nvSpPr>
          <p:cNvPr id="55" name="Shape 49"/>
          <p:cNvSpPr/>
          <p:nvPr/>
        </p:nvSpPr>
        <p:spPr>
          <a:xfrm>
            <a:off x="5522976" y="5166360"/>
            <a:ext cx="1506672" cy="438912"/>
          </a:xfrm>
          <a:prstGeom prst="rect">
            <a:avLst/>
          </a:prstGeom>
          <a:solidFill>
            <a:srgbClr val="17191E"/>
          </a:solidFill>
          <a:ln w="12700">
            <a:solidFill>
              <a:srgbClr val="17191E"/>
            </a:solidFill>
            <a:prstDash val="solid"/>
          </a:ln>
        </p:spPr>
      </p:sp>
      <p:sp>
        <p:nvSpPr>
          <p:cNvPr id="56" name="Text 50"/>
          <p:cNvSpPr/>
          <p:nvPr/>
        </p:nvSpPr>
        <p:spPr>
          <a:xfrm>
            <a:off x="5632704" y="5285232"/>
            <a:ext cx="1287216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4000"/>
              </a:lnSpc>
              <a:buNone/>
            </a:pPr>
            <a:r>
              <a:rPr lang="en-US" sz="1200" dirty="0">
                <a:solidFill>
                  <a:srgbClr val="DDDED9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50,000</a:t>
            </a:r>
            <a:endParaRPr lang="en-US" sz="1200" dirty="0"/>
          </a:p>
        </p:txBody>
      </p:sp>
      <p:sp>
        <p:nvSpPr>
          <p:cNvPr id="57" name="Shape 51"/>
          <p:cNvSpPr/>
          <p:nvPr/>
        </p:nvSpPr>
        <p:spPr>
          <a:xfrm>
            <a:off x="530352" y="5605272"/>
            <a:ext cx="6499296" cy="0"/>
          </a:xfrm>
          <a:prstGeom prst="line">
            <a:avLst/>
          </a:prstGeom>
          <a:noFill/>
          <a:ln w="6350">
            <a:solidFill>
              <a:srgbClr val="353840"/>
            </a:solidFill>
            <a:prstDash val="solid"/>
            <a:headEnd type="none"/>
            <a:tailEnd type="none"/>
          </a:ln>
        </p:spPr>
      </p:sp>
      <p:sp>
        <p:nvSpPr>
          <p:cNvPr id="58" name="Text 52"/>
          <p:cNvSpPr/>
          <p:nvPr/>
        </p:nvSpPr>
        <p:spPr>
          <a:xfrm>
            <a:off x="530352" y="5751576"/>
            <a:ext cx="6499296" cy="2240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0000"/>
              </a:lnSpc>
              <a:buNone/>
            </a:pPr>
            <a:r>
              <a:rPr lang="en-US" sz="1080" dirty="0">
                <a:solidFill>
                  <a:srgbClr val="A2A5AF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同一参考单位下的演算；NFT、社区等级与贡献不在基础公式中自行增加乘数。</a:t>
            </a:r>
            <a:endParaRPr lang="en-US" sz="1080" dirty="0"/>
          </a:p>
        </p:txBody>
      </p:sp>
      <p:sp>
        <p:nvSpPr>
          <p:cNvPr id="59" name="Text 53"/>
          <p:cNvSpPr/>
          <p:nvPr/>
        </p:nvSpPr>
        <p:spPr>
          <a:xfrm>
            <a:off x="530352" y="6131052"/>
            <a:ext cx="484632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4000"/>
              </a:lnSpc>
              <a:buNone/>
            </a:pPr>
            <a:r>
              <a:rPr lang="en-US" sz="1330" b="1" dirty="0">
                <a:solidFill>
                  <a:srgbClr val="E6F6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4.5</a:t>
            </a:r>
            <a:endParaRPr lang="en-US" sz="1330" dirty="0"/>
          </a:p>
        </p:txBody>
      </p:sp>
      <p:sp>
        <p:nvSpPr>
          <p:cNvPr id="60" name="Text 54"/>
          <p:cNvSpPr/>
          <p:nvPr/>
        </p:nvSpPr>
        <p:spPr>
          <a:xfrm>
            <a:off x="1088136" y="6131052"/>
            <a:ext cx="5941512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4000"/>
              </a:lnSpc>
              <a:buNone/>
            </a:pPr>
            <a:r>
              <a:rPr lang="en-US" sz="1500" b="1" dirty="0">
                <a:solidFill>
                  <a:srgbClr val="F4F4EC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奖励分配与份额变化</a:t>
            </a:r>
            <a:endParaRPr lang="en-US" sz="1500" dirty="0"/>
          </a:p>
        </p:txBody>
      </p:sp>
      <p:sp>
        <p:nvSpPr>
          <p:cNvPr id="61" name="Shape 55"/>
          <p:cNvSpPr/>
          <p:nvPr/>
        </p:nvSpPr>
        <p:spPr>
          <a:xfrm>
            <a:off x="530352" y="6542532"/>
            <a:ext cx="6499296" cy="841248"/>
          </a:xfrm>
          <a:prstGeom prst="rect">
            <a:avLst/>
          </a:prstGeom>
          <a:solidFill>
            <a:srgbClr val="202229"/>
          </a:solidFill>
          <a:ln w="6985">
            <a:solidFill>
              <a:srgbClr val="353840"/>
            </a:solidFill>
            <a:prstDash val="solid"/>
          </a:ln>
        </p:spPr>
      </p:sp>
      <p:sp>
        <p:nvSpPr>
          <p:cNvPr id="62" name="Text 56"/>
          <p:cNvSpPr/>
          <p:nvPr/>
        </p:nvSpPr>
        <p:spPr>
          <a:xfrm>
            <a:off x="722376" y="6697980"/>
            <a:ext cx="6115248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4000"/>
              </a:lnSpc>
              <a:buNone/>
            </a:pPr>
            <a:r>
              <a:rPr lang="en-US" sz="1480" b="1" dirty="0">
                <a:solidFill>
                  <a:srgbClr val="E6F600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当日奖励 = 个人算力份额 × 当日 LOOP 释放量</a:t>
            </a:r>
            <a:endParaRPr lang="en-US" sz="1480" dirty="0"/>
          </a:p>
        </p:txBody>
      </p:sp>
      <p:sp>
        <p:nvSpPr>
          <p:cNvPr id="63" name="Text 57"/>
          <p:cNvSpPr/>
          <p:nvPr/>
        </p:nvSpPr>
        <p:spPr>
          <a:xfrm>
            <a:off x="722376" y="7091172"/>
            <a:ext cx="6115248" cy="2222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0000"/>
              </a:lnSpc>
              <a:buNone/>
            </a:pPr>
            <a:r>
              <a:rPr lang="en-US" sz="1070" dirty="0">
                <a:solidFill>
                  <a:srgbClr val="A2A5AF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算力份额 = 个人有效算力 ÷ 全网有效总算力；全网分母须大于零。</a:t>
            </a:r>
            <a:endParaRPr lang="en-US" sz="1070" dirty="0"/>
          </a:p>
        </p:txBody>
      </p:sp>
      <p:sp>
        <p:nvSpPr>
          <p:cNvPr id="64" name="Shape 58"/>
          <p:cNvSpPr/>
          <p:nvPr/>
        </p:nvSpPr>
        <p:spPr>
          <a:xfrm>
            <a:off x="530352" y="7539228"/>
            <a:ext cx="2304288" cy="393192"/>
          </a:xfrm>
          <a:prstGeom prst="rect">
            <a:avLst/>
          </a:prstGeom>
          <a:solidFill>
            <a:srgbClr val="B442F5"/>
          </a:solidFill>
          <a:ln w="12700">
            <a:solidFill>
              <a:srgbClr val="B442F5"/>
            </a:solidFill>
            <a:prstDash val="solid"/>
          </a:ln>
        </p:spPr>
      </p:sp>
      <p:sp>
        <p:nvSpPr>
          <p:cNvPr id="65" name="Text 59"/>
          <p:cNvSpPr/>
          <p:nvPr/>
        </p:nvSpPr>
        <p:spPr>
          <a:xfrm>
            <a:off x="640080" y="7635240"/>
            <a:ext cx="2084832" cy="2834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4000"/>
              </a:lnSpc>
              <a:buNone/>
            </a:pPr>
            <a:r>
              <a:rPr lang="en-US" sz="1150" b="1" dirty="0">
                <a:solidFill>
                  <a:srgbClr val="F4F4EC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演算条件</a:t>
            </a:r>
            <a:endParaRPr lang="en-US" sz="1150" dirty="0"/>
          </a:p>
        </p:txBody>
      </p:sp>
      <p:sp>
        <p:nvSpPr>
          <p:cNvPr id="66" name="Shape 60"/>
          <p:cNvSpPr/>
          <p:nvPr/>
        </p:nvSpPr>
        <p:spPr>
          <a:xfrm>
            <a:off x="2834640" y="7539228"/>
            <a:ext cx="2084832" cy="393192"/>
          </a:xfrm>
          <a:prstGeom prst="rect">
            <a:avLst/>
          </a:prstGeom>
          <a:solidFill>
            <a:srgbClr val="B442F5"/>
          </a:solidFill>
          <a:ln w="12700">
            <a:solidFill>
              <a:srgbClr val="B442F5"/>
            </a:solidFill>
            <a:prstDash val="solid"/>
          </a:ln>
        </p:spPr>
      </p:sp>
      <p:sp>
        <p:nvSpPr>
          <p:cNvPr id="67" name="Text 61"/>
          <p:cNvSpPr/>
          <p:nvPr/>
        </p:nvSpPr>
        <p:spPr>
          <a:xfrm>
            <a:off x="2944368" y="7635240"/>
            <a:ext cx="1865376" cy="2834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4000"/>
              </a:lnSpc>
              <a:buNone/>
            </a:pPr>
            <a:r>
              <a:rPr lang="en-US" sz="1150" b="1" dirty="0">
                <a:solidFill>
                  <a:srgbClr val="F4F4EC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场景 A</a:t>
            </a:r>
            <a:endParaRPr lang="en-US" sz="1150" dirty="0"/>
          </a:p>
        </p:txBody>
      </p:sp>
      <p:sp>
        <p:nvSpPr>
          <p:cNvPr id="68" name="Shape 62"/>
          <p:cNvSpPr/>
          <p:nvPr/>
        </p:nvSpPr>
        <p:spPr>
          <a:xfrm>
            <a:off x="4919472" y="7539228"/>
            <a:ext cx="2110176" cy="393192"/>
          </a:xfrm>
          <a:prstGeom prst="rect">
            <a:avLst/>
          </a:prstGeom>
          <a:solidFill>
            <a:srgbClr val="B442F5"/>
          </a:solidFill>
          <a:ln w="12700">
            <a:solidFill>
              <a:srgbClr val="B442F5"/>
            </a:solidFill>
            <a:prstDash val="solid"/>
          </a:ln>
        </p:spPr>
      </p:sp>
      <p:sp>
        <p:nvSpPr>
          <p:cNvPr id="69" name="Text 63"/>
          <p:cNvSpPr/>
          <p:nvPr/>
        </p:nvSpPr>
        <p:spPr>
          <a:xfrm>
            <a:off x="5029200" y="7635240"/>
            <a:ext cx="1890720" cy="2834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4000"/>
              </a:lnSpc>
              <a:buNone/>
            </a:pPr>
            <a:r>
              <a:rPr lang="en-US" sz="1150" b="1" dirty="0">
                <a:solidFill>
                  <a:srgbClr val="F4F4EC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场景 B</a:t>
            </a:r>
            <a:endParaRPr lang="en-US" sz="1150" dirty="0"/>
          </a:p>
        </p:txBody>
      </p:sp>
      <p:sp>
        <p:nvSpPr>
          <p:cNvPr id="70" name="Shape 64"/>
          <p:cNvSpPr/>
          <p:nvPr/>
        </p:nvSpPr>
        <p:spPr>
          <a:xfrm>
            <a:off x="530352" y="7932420"/>
            <a:ext cx="2304288" cy="402336"/>
          </a:xfrm>
          <a:prstGeom prst="rect">
            <a:avLst/>
          </a:prstGeom>
          <a:solidFill>
            <a:srgbClr val="17191E"/>
          </a:solidFill>
          <a:ln w="12700">
            <a:solidFill>
              <a:srgbClr val="17191E"/>
            </a:solidFill>
            <a:prstDash val="solid"/>
          </a:ln>
        </p:spPr>
      </p:sp>
      <p:sp>
        <p:nvSpPr>
          <p:cNvPr id="71" name="Text 65"/>
          <p:cNvSpPr/>
          <p:nvPr/>
        </p:nvSpPr>
        <p:spPr>
          <a:xfrm>
            <a:off x="640080" y="8051292"/>
            <a:ext cx="2084832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4000"/>
              </a:lnSpc>
              <a:buNone/>
            </a:pPr>
            <a:r>
              <a:rPr lang="en-US" sz="1150" b="1" dirty="0">
                <a:solidFill>
                  <a:srgbClr val="F4F4EC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个人有效算力</a:t>
            </a:r>
            <a:endParaRPr lang="en-US" sz="1150" dirty="0"/>
          </a:p>
        </p:txBody>
      </p:sp>
      <p:sp>
        <p:nvSpPr>
          <p:cNvPr id="72" name="Shape 66"/>
          <p:cNvSpPr/>
          <p:nvPr/>
        </p:nvSpPr>
        <p:spPr>
          <a:xfrm>
            <a:off x="2834640" y="7932420"/>
            <a:ext cx="2084832" cy="402336"/>
          </a:xfrm>
          <a:prstGeom prst="rect">
            <a:avLst/>
          </a:prstGeom>
          <a:solidFill>
            <a:srgbClr val="17191E"/>
          </a:solidFill>
          <a:ln w="12700">
            <a:solidFill>
              <a:srgbClr val="17191E"/>
            </a:solidFill>
            <a:prstDash val="solid"/>
          </a:ln>
        </p:spPr>
      </p:sp>
      <p:sp>
        <p:nvSpPr>
          <p:cNvPr id="73" name="Text 67"/>
          <p:cNvSpPr/>
          <p:nvPr/>
        </p:nvSpPr>
        <p:spPr>
          <a:xfrm>
            <a:off x="2944368" y="8051292"/>
            <a:ext cx="1865376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4000"/>
              </a:lnSpc>
              <a:buNone/>
            </a:pPr>
            <a:r>
              <a:rPr lang="en-US" sz="1150" dirty="0">
                <a:solidFill>
                  <a:srgbClr val="DDDED9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50,000</a:t>
            </a:r>
            <a:endParaRPr lang="en-US" sz="1150" dirty="0"/>
          </a:p>
        </p:txBody>
      </p:sp>
      <p:sp>
        <p:nvSpPr>
          <p:cNvPr id="74" name="Shape 68"/>
          <p:cNvSpPr/>
          <p:nvPr/>
        </p:nvSpPr>
        <p:spPr>
          <a:xfrm>
            <a:off x="4919472" y="7932420"/>
            <a:ext cx="2110176" cy="402336"/>
          </a:xfrm>
          <a:prstGeom prst="rect">
            <a:avLst/>
          </a:prstGeom>
          <a:solidFill>
            <a:srgbClr val="17191E"/>
          </a:solidFill>
          <a:ln w="12700">
            <a:solidFill>
              <a:srgbClr val="17191E"/>
            </a:solidFill>
            <a:prstDash val="solid"/>
          </a:ln>
        </p:spPr>
      </p:sp>
      <p:sp>
        <p:nvSpPr>
          <p:cNvPr id="75" name="Text 69"/>
          <p:cNvSpPr/>
          <p:nvPr/>
        </p:nvSpPr>
        <p:spPr>
          <a:xfrm>
            <a:off x="5029200" y="8051292"/>
            <a:ext cx="189072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4000"/>
              </a:lnSpc>
              <a:buNone/>
            </a:pPr>
            <a:r>
              <a:rPr lang="en-US" sz="1150" dirty="0">
                <a:solidFill>
                  <a:srgbClr val="DDDED9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50,000</a:t>
            </a:r>
            <a:endParaRPr lang="en-US" sz="1150" dirty="0"/>
          </a:p>
        </p:txBody>
      </p:sp>
      <p:sp>
        <p:nvSpPr>
          <p:cNvPr id="76" name="Shape 70"/>
          <p:cNvSpPr/>
          <p:nvPr/>
        </p:nvSpPr>
        <p:spPr>
          <a:xfrm>
            <a:off x="530352" y="8334756"/>
            <a:ext cx="6499296" cy="0"/>
          </a:xfrm>
          <a:prstGeom prst="line">
            <a:avLst/>
          </a:prstGeom>
          <a:noFill/>
          <a:ln w="6350">
            <a:solidFill>
              <a:srgbClr val="353840"/>
            </a:solidFill>
            <a:prstDash val="solid"/>
            <a:headEnd type="none"/>
            <a:tailEnd type="none"/>
          </a:ln>
        </p:spPr>
      </p:sp>
      <p:sp>
        <p:nvSpPr>
          <p:cNvPr id="77" name="Shape 71"/>
          <p:cNvSpPr/>
          <p:nvPr/>
        </p:nvSpPr>
        <p:spPr>
          <a:xfrm>
            <a:off x="530352" y="8334756"/>
            <a:ext cx="2304288" cy="402336"/>
          </a:xfrm>
          <a:prstGeom prst="rect">
            <a:avLst/>
          </a:prstGeom>
          <a:solidFill>
            <a:srgbClr val="202229"/>
          </a:solidFill>
          <a:ln w="12700">
            <a:solidFill>
              <a:srgbClr val="202229"/>
            </a:solidFill>
            <a:prstDash val="solid"/>
          </a:ln>
        </p:spPr>
      </p:sp>
      <p:sp>
        <p:nvSpPr>
          <p:cNvPr id="78" name="Text 72"/>
          <p:cNvSpPr/>
          <p:nvPr/>
        </p:nvSpPr>
        <p:spPr>
          <a:xfrm>
            <a:off x="640080" y="8453628"/>
            <a:ext cx="2084832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4000"/>
              </a:lnSpc>
              <a:buNone/>
            </a:pPr>
            <a:r>
              <a:rPr lang="en-US" sz="1150" b="1" dirty="0">
                <a:solidFill>
                  <a:srgbClr val="F4F4EC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全网有效总算力</a:t>
            </a:r>
            <a:endParaRPr lang="en-US" sz="1150" dirty="0"/>
          </a:p>
        </p:txBody>
      </p:sp>
      <p:sp>
        <p:nvSpPr>
          <p:cNvPr id="79" name="Shape 73"/>
          <p:cNvSpPr/>
          <p:nvPr/>
        </p:nvSpPr>
        <p:spPr>
          <a:xfrm>
            <a:off x="2834640" y="8334756"/>
            <a:ext cx="2084832" cy="402336"/>
          </a:xfrm>
          <a:prstGeom prst="rect">
            <a:avLst/>
          </a:prstGeom>
          <a:solidFill>
            <a:srgbClr val="202229"/>
          </a:solidFill>
          <a:ln w="12700">
            <a:solidFill>
              <a:srgbClr val="202229"/>
            </a:solidFill>
            <a:prstDash val="solid"/>
          </a:ln>
        </p:spPr>
      </p:sp>
      <p:sp>
        <p:nvSpPr>
          <p:cNvPr id="80" name="Text 74"/>
          <p:cNvSpPr/>
          <p:nvPr/>
        </p:nvSpPr>
        <p:spPr>
          <a:xfrm>
            <a:off x="2944368" y="8453628"/>
            <a:ext cx="1865376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4000"/>
              </a:lnSpc>
              <a:buNone/>
            </a:pPr>
            <a:r>
              <a:rPr lang="en-US" sz="1150" dirty="0">
                <a:solidFill>
                  <a:srgbClr val="DDDED9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5,000,000</a:t>
            </a:r>
            <a:endParaRPr lang="en-US" sz="1150" dirty="0"/>
          </a:p>
        </p:txBody>
      </p:sp>
      <p:sp>
        <p:nvSpPr>
          <p:cNvPr id="81" name="Shape 75"/>
          <p:cNvSpPr/>
          <p:nvPr/>
        </p:nvSpPr>
        <p:spPr>
          <a:xfrm>
            <a:off x="4919472" y="8334756"/>
            <a:ext cx="2110176" cy="402336"/>
          </a:xfrm>
          <a:prstGeom prst="rect">
            <a:avLst/>
          </a:prstGeom>
          <a:solidFill>
            <a:srgbClr val="202229"/>
          </a:solidFill>
          <a:ln w="12700">
            <a:solidFill>
              <a:srgbClr val="202229"/>
            </a:solidFill>
            <a:prstDash val="solid"/>
          </a:ln>
        </p:spPr>
      </p:sp>
      <p:sp>
        <p:nvSpPr>
          <p:cNvPr id="82" name="Text 76"/>
          <p:cNvSpPr/>
          <p:nvPr/>
        </p:nvSpPr>
        <p:spPr>
          <a:xfrm>
            <a:off x="5029200" y="8453628"/>
            <a:ext cx="189072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4000"/>
              </a:lnSpc>
              <a:buNone/>
            </a:pPr>
            <a:r>
              <a:rPr lang="en-US" sz="1150" dirty="0">
                <a:solidFill>
                  <a:srgbClr val="DDDED9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10,000,000</a:t>
            </a:r>
            <a:endParaRPr lang="en-US" sz="1150" dirty="0"/>
          </a:p>
        </p:txBody>
      </p:sp>
      <p:sp>
        <p:nvSpPr>
          <p:cNvPr id="83" name="Shape 77"/>
          <p:cNvSpPr/>
          <p:nvPr/>
        </p:nvSpPr>
        <p:spPr>
          <a:xfrm>
            <a:off x="530352" y="8737092"/>
            <a:ext cx="6499296" cy="0"/>
          </a:xfrm>
          <a:prstGeom prst="line">
            <a:avLst/>
          </a:prstGeom>
          <a:noFill/>
          <a:ln w="6350">
            <a:solidFill>
              <a:srgbClr val="353840"/>
            </a:solidFill>
            <a:prstDash val="solid"/>
            <a:headEnd type="none"/>
            <a:tailEnd type="none"/>
          </a:ln>
        </p:spPr>
      </p:sp>
      <p:sp>
        <p:nvSpPr>
          <p:cNvPr id="84" name="Shape 78"/>
          <p:cNvSpPr/>
          <p:nvPr/>
        </p:nvSpPr>
        <p:spPr>
          <a:xfrm>
            <a:off x="530352" y="8737092"/>
            <a:ext cx="2304288" cy="402336"/>
          </a:xfrm>
          <a:prstGeom prst="rect">
            <a:avLst/>
          </a:prstGeom>
          <a:solidFill>
            <a:srgbClr val="17191E"/>
          </a:solidFill>
          <a:ln w="12700">
            <a:solidFill>
              <a:srgbClr val="17191E"/>
            </a:solidFill>
            <a:prstDash val="solid"/>
          </a:ln>
        </p:spPr>
      </p:sp>
      <p:sp>
        <p:nvSpPr>
          <p:cNvPr id="85" name="Text 79"/>
          <p:cNvSpPr/>
          <p:nvPr/>
        </p:nvSpPr>
        <p:spPr>
          <a:xfrm>
            <a:off x="640080" y="8855964"/>
            <a:ext cx="2084832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4000"/>
              </a:lnSpc>
              <a:buNone/>
            </a:pPr>
            <a:r>
              <a:rPr lang="en-US" sz="1150" b="1" dirty="0">
                <a:solidFill>
                  <a:srgbClr val="F4F4EC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当日释放量（示例）</a:t>
            </a:r>
            <a:endParaRPr lang="en-US" sz="1150" dirty="0"/>
          </a:p>
        </p:txBody>
      </p:sp>
      <p:sp>
        <p:nvSpPr>
          <p:cNvPr id="86" name="Shape 80"/>
          <p:cNvSpPr/>
          <p:nvPr/>
        </p:nvSpPr>
        <p:spPr>
          <a:xfrm>
            <a:off x="2834640" y="8737092"/>
            <a:ext cx="2084832" cy="402336"/>
          </a:xfrm>
          <a:prstGeom prst="rect">
            <a:avLst/>
          </a:prstGeom>
          <a:solidFill>
            <a:srgbClr val="17191E"/>
          </a:solidFill>
          <a:ln w="12700">
            <a:solidFill>
              <a:srgbClr val="17191E"/>
            </a:solidFill>
            <a:prstDash val="solid"/>
          </a:ln>
        </p:spPr>
      </p:sp>
      <p:sp>
        <p:nvSpPr>
          <p:cNvPr id="87" name="Text 81"/>
          <p:cNvSpPr/>
          <p:nvPr/>
        </p:nvSpPr>
        <p:spPr>
          <a:xfrm>
            <a:off x="2944368" y="8855964"/>
            <a:ext cx="1865376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4000"/>
              </a:lnSpc>
              <a:buNone/>
            </a:pPr>
            <a:r>
              <a:rPr lang="en-US" sz="1150" dirty="0">
                <a:solidFill>
                  <a:srgbClr val="DDDED9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100,000 LOOP</a:t>
            </a:r>
            <a:endParaRPr lang="en-US" sz="1150" dirty="0"/>
          </a:p>
        </p:txBody>
      </p:sp>
      <p:sp>
        <p:nvSpPr>
          <p:cNvPr id="88" name="Shape 82"/>
          <p:cNvSpPr/>
          <p:nvPr/>
        </p:nvSpPr>
        <p:spPr>
          <a:xfrm>
            <a:off x="4919472" y="8737092"/>
            <a:ext cx="2110176" cy="402336"/>
          </a:xfrm>
          <a:prstGeom prst="rect">
            <a:avLst/>
          </a:prstGeom>
          <a:solidFill>
            <a:srgbClr val="17191E"/>
          </a:solidFill>
          <a:ln w="12700">
            <a:solidFill>
              <a:srgbClr val="17191E"/>
            </a:solidFill>
            <a:prstDash val="solid"/>
          </a:ln>
        </p:spPr>
      </p:sp>
      <p:sp>
        <p:nvSpPr>
          <p:cNvPr id="89" name="Text 83"/>
          <p:cNvSpPr/>
          <p:nvPr/>
        </p:nvSpPr>
        <p:spPr>
          <a:xfrm>
            <a:off x="5029200" y="8855964"/>
            <a:ext cx="189072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4000"/>
              </a:lnSpc>
              <a:buNone/>
            </a:pPr>
            <a:r>
              <a:rPr lang="en-US" sz="1150" dirty="0">
                <a:solidFill>
                  <a:srgbClr val="DDDED9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100,000 LOOP</a:t>
            </a:r>
            <a:endParaRPr lang="en-US" sz="1150" dirty="0"/>
          </a:p>
        </p:txBody>
      </p:sp>
      <p:sp>
        <p:nvSpPr>
          <p:cNvPr id="90" name="Shape 84"/>
          <p:cNvSpPr/>
          <p:nvPr/>
        </p:nvSpPr>
        <p:spPr>
          <a:xfrm>
            <a:off x="530352" y="9139428"/>
            <a:ext cx="6499296" cy="0"/>
          </a:xfrm>
          <a:prstGeom prst="line">
            <a:avLst/>
          </a:prstGeom>
          <a:noFill/>
          <a:ln w="6350">
            <a:solidFill>
              <a:srgbClr val="353840"/>
            </a:solidFill>
            <a:prstDash val="solid"/>
            <a:headEnd type="none"/>
            <a:tailEnd type="none"/>
          </a:ln>
        </p:spPr>
      </p:sp>
      <p:sp>
        <p:nvSpPr>
          <p:cNvPr id="91" name="Shape 85"/>
          <p:cNvSpPr/>
          <p:nvPr/>
        </p:nvSpPr>
        <p:spPr>
          <a:xfrm>
            <a:off x="530352" y="9139428"/>
            <a:ext cx="2304288" cy="402336"/>
          </a:xfrm>
          <a:prstGeom prst="rect">
            <a:avLst/>
          </a:prstGeom>
          <a:solidFill>
            <a:srgbClr val="202229"/>
          </a:solidFill>
          <a:ln w="12700">
            <a:solidFill>
              <a:srgbClr val="202229"/>
            </a:solidFill>
            <a:prstDash val="solid"/>
          </a:ln>
        </p:spPr>
      </p:sp>
      <p:sp>
        <p:nvSpPr>
          <p:cNvPr id="92" name="Text 86"/>
          <p:cNvSpPr/>
          <p:nvPr/>
        </p:nvSpPr>
        <p:spPr>
          <a:xfrm>
            <a:off x="640080" y="9258300"/>
            <a:ext cx="2084832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4000"/>
              </a:lnSpc>
              <a:buNone/>
            </a:pPr>
            <a:r>
              <a:rPr lang="en-US" sz="1150" b="1" dirty="0">
                <a:solidFill>
                  <a:srgbClr val="F4F4EC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个人份额 / 奖励</a:t>
            </a:r>
            <a:endParaRPr lang="en-US" sz="1150" dirty="0"/>
          </a:p>
        </p:txBody>
      </p:sp>
      <p:sp>
        <p:nvSpPr>
          <p:cNvPr id="93" name="Shape 87"/>
          <p:cNvSpPr/>
          <p:nvPr/>
        </p:nvSpPr>
        <p:spPr>
          <a:xfrm>
            <a:off x="2834640" y="9139428"/>
            <a:ext cx="2084832" cy="402336"/>
          </a:xfrm>
          <a:prstGeom prst="rect">
            <a:avLst/>
          </a:prstGeom>
          <a:solidFill>
            <a:srgbClr val="202229"/>
          </a:solidFill>
          <a:ln w="12700">
            <a:solidFill>
              <a:srgbClr val="202229"/>
            </a:solidFill>
            <a:prstDash val="solid"/>
          </a:ln>
        </p:spPr>
      </p:sp>
      <p:sp>
        <p:nvSpPr>
          <p:cNvPr id="94" name="Text 88"/>
          <p:cNvSpPr/>
          <p:nvPr/>
        </p:nvSpPr>
        <p:spPr>
          <a:xfrm>
            <a:off x="2944368" y="9258300"/>
            <a:ext cx="1865376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4000"/>
              </a:lnSpc>
              <a:buNone/>
            </a:pPr>
            <a:r>
              <a:rPr lang="en-US" sz="1150" dirty="0">
                <a:solidFill>
                  <a:srgbClr val="DDDED9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1% / 1,000 LOOP</a:t>
            </a:r>
            <a:endParaRPr lang="en-US" sz="1150" dirty="0"/>
          </a:p>
        </p:txBody>
      </p:sp>
      <p:sp>
        <p:nvSpPr>
          <p:cNvPr id="95" name="Shape 89"/>
          <p:cNvSpPr/>
          <p:nvPr/>
        </p:nvSpPr>
        <p:spPr>
          <a:xfrm>
            <a:off x="4919472" y="9139428"/>
            <a:ext cx="2110176" cy="402336"/>
          </a:xfrm>
          <a:prstGeom prst="rect">
            <a:avLst/>
          </a:prstGeom>
          <a:solidFill>
            <a:srgbClr val="202229"/>
          </a:solidFill>
          <a:ln w="12700">
            <a:solidFill>
              <a:srgbClr val="202229"/>
            </a:solidFill>
            <a:prstDash val="solid"/>
          </a:ln>
        </p:spPr>
      </p:sp>
      <p:sp>
        <p:nvSpPr>
          <p:cNvPr id="96" name="Text 90"/>
          <p:cNvSpPr/>
          <p:nvPr/>
        </p:nvSpPr>
        <p:spPr>
          <a:xfrm>
            <a:off x="5029200" y="9258300"/>
            <a:ext cx="189072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4000"/>
              </a:lnSpc>
              <a:buNone/>
            </a:pPr>
            <a:r>
              <a:rPr lang="en-US" sz="1150" dirty="0">
                <a:solidFill>
                  <a:srgbClr val="DDDED9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0.5% / 500 LOOP</a:t>
            </a:r>
            <a:endParaRPr lang="en-US" sz="1150" dirty="0"/>
          </a:p>
        </p:txBody>
      </p:sp>
      <p:sp>
        <p:nvSpPr>
          <p:cNvPr id="97" name="Shape 91"/>
          <p:cNvSpPr/>
          <p:nvPr/>
        </p:nvSpPr>
        <p:spPr>
          <a:xfrm>
            <a:off x="530352" y="9541764"/>
            <a:ext cx="6499296" cy="0"/>
          </a:xfrm>
          <a:prstGeom prst="line">
            <a:avLst/>
          </a:prstGeom>
          <a:noFill/>
          <a:ln w="6350">
            <a:solidFill>
              <a:srgbClr val="353840"/>
            </a:solidFill>
            <a:prstDash val="solid"/>
            <a:headEnd type="none"/>
            <a:tailEnd type="none"/>
          </a:ln>
        </p:spPr>
      </p:sp>
      <p:sp>
        <p:nvSpPr>
          <p:cNvPr id="98" name="Text 92"/>
          <p:cNvSpPr/>
          <p:nvPr/>
        </p:nvSpPr>
        <p:spPr>
          <a:xfrm>
            <a:off x="530352" y="9697212"/>
            <a:ext cx="6499296" cy="2311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0000"/>
              </a:lnSpc>
              <a:buNone/>
            </a:pPr>
            <a:r>
              <a:rPr lang="en-US" sz="1120" dirty="0">
                <a:solidFill>
                  <a:srgbClr val="A2A5AF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全网算力变化影响个人份额。预估、结算与领取分账，示例不代表收益。</a:t>
            </a:r>
            <a:endParaRPr lang="en-US" sz="112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0E0F1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data/loop_whitepaper_work/assets/body_bg.jp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7560000" cy="10692000"/>
          </a:xfrm>
          <a:prstGeom prst="rect">
            <a:avLst/>
          </a:prstGeom>
        </p:spPr>
      </p:pic>
      <p:pic>
        <p:nvPicPr>
          <p:cNvPr id="3" name="Image 1" descr="/mnt/data/loop_whitepaper_work/assets/crown_wm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05656" y="1166406"/>
            <a:ext cx="3081528" cy="2604947"/>
          </a:xfrm>
          <a:prstGeom prst="rect">
            <a:avLst/>
          </a:prstGeom>
        </p:spPr>
      </p:pic>
      <p:pic>
        <p:nvPicPr>
          <p:cNvPr id="4" name="Image 2" descr="/mnt/data/loop_whitepaper_work/assets/wordmark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9951" y="228600"/>
            <a:ext cx="688898" cy="484632"/>
          </a:xfrm>
          <a:prstGeom prst="rect">
            <a:avLst/>
          </a:prstGeom>
        </p:spPr>
      </p:pic>
      <p:sp>
        <p:nvSpPr>
          <p:cNvPr id="5" name="Text 0"/>
          <p:cNvSpPr/>
          <p:nvPr/>
        </p:nvSpPr>
        <p:spPr>
          <a:xfrm>
            <a:off x="1517904" y="438912"/>
            <a:ext cx="4389120" cy="1737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4000"/>
              </a:lnSpc>
              <a:buNone/>
            </a:pPr>
            <a:r>
              <a:rPr lang="en-US" sz="840" spc="180" kern="0" dirty="0">
                <a:solidFill>
                  <a:srgbClr val="A2A5A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WHITE PAPER  /  2026.10</a:t>
            </a:r>
            <a:endParaRPr lang="en-US" sz="840" dirty="0"/>
          </a:p>
        </p:txBody>
      </p:sp>
      <p:sp>
        <p:nvSpPr>
          <p:cNvPr id="6" name="Shape 1"/>
          <p:cNvSpPr/>
          <p:nvPr/>
        </p:nvSpPr>
        <p:spPr>
          <a:xfrm>
            <a:off x="530352" y="822960"/>
            <a:ext cx="6499296" cy="0"/>
          </a:xfrm>
          <a:prstGeom prst="line">
            <a:avLst/>
          </a:prstGeom>
          <a:noFill/>
          <a:ln w="8890">
            <a:solidFill>
              <a:srgbClr val="353840"/>
            </a:solidFill>
            <a:prstDash val="solid"/>
            <a:headEnd type="none"/>
            <a:tailEnd type="none"/>
          </a:ln>
        </p:spPr>
      </p:sp>
      <p:sp>
        <p:nvSpPr>
          <p:cNvPr id="7" name="Shape 2"/>
          <p:cNvSpPr/>
          <p:nvPr/>
        </p:nvSpPr>
        <p:spPr>
          <a:xfrm>
            <a:off x="530352" y="987552"/>
            <a:ext cx="1088136" cy="256032"/>
          </a:xfrm>
          <a:prstGeom prst="rect">
            <a:avLst/>
          </a:prstGeom>
          <a:solidFill>
            <a:srgbClr val="E6F600"/>
          </a:solidFill>
          <a:ln w="12700">
            <a:solidFill>
              <a:srgbClr val="E6F600"/>
            </a:solidFill>
            <a:prstDash val="solid"/>
          </a:ln>
        </p:spPr>
      </p:sp>
      <p:sp>
        <p:nvSpPr>
          <p:cNvPr id="8" name="Text 3"/>
          <p:cNvSpPr/>
          <p:nvPr/>
        </p:nvSpPr>
        <p:spPr>
          <a:xfrm>
            <a:off x="603504" y="1022299"/>
            <a:ext cx="941832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4000"/>
              </a:lnSpc>
              <a:buNone/>
            </a:pPr>
            <a:r>
              <a:rPr lang="en-US" sz="850" b="1" dirty="0">
                <a:solidFill>
                  <a:srgbClr val="101113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CHAPTER 04</a:t>
            </a:r>
            <a:endParaRPr lang="en-US" sz="850" dirty="0"/>
          </a:p>
        </p:txBody>
      </p:sp>
      <p:sp>
        <p:nvSpPr>
          <p:cNvPr id="9" name="Text 4"/>
          <p:cNvSpPr/>
          <p:nvPr/>
        </p:nvSpPr>
        <p:spPr>
          <a:xfrm>
            <a:off x="1837944" y="1028700"/>
            <a:ext cx="507492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4000"/>
              </a:lnSpc>
              <a:buNone/>
            </a:pPr>
            <a:r>
              <a:rPr lang="en-US" sz="820" spc="180" kern="0" dirty="0">
                <a:solidFill>
                  <a:srgbClr val="A2A5A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TOKEN UTILITY &amp; CONTRIBUTION</a:t>
            </a:r>
            <a:endParaRPr lang="en-US" sz="820" dirty="0"/>
          </a:p>
        </p:txBody>
      </p:sp>
      <p:sp>
        <p:nvSpPr>
          <p:cNvPr id="10" name="Text 5"/>
          <p:cNvSpPr/>
          <p:nvPr/>
        </p:nvSpPr>
        <p:spPr>
          <a:xfrm>
            <a:off x="530352" y="1444752"/>
            <a:ext cx="6499296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4000"/>
              </a:lnSpc>
              <a:buNone/>
            </a:pPr>
            <a:r>
              <a:rPr lang="en-US" sz="2900" b="1" dirty="0">
                <a:solidFill>
                  <a:srgbClr val="F4F4EC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平台代币与建设参与</a:t>
            </a:r>
            <a:endParaRPr lang="en-US" sz="2900" dirty="0"/>
          </a:p>
        </p:txBody>
      </p:sp>
      <p:sp>
        <p:nvSpPr>
          <p:cNvPr id="11" name="Shape 6"/>
          <p:cNvSpPr/>
          <p:nvPr/>
        </p:nvSpPr>
        <p:spPr>
          <a:xfrm>
            <a:off x="530352" y="2121408"/>
            <a:ext cx="1005840" cy="0"/>
          </a:xfrm>
          <a:prstGeom prst="line">
            <a:avLst/>
          </a:prstGeom>
          <a:noFill/>
          <a:ln w="38100">
            <a:solidFill>
              <a:srgbClr val="E6F600"/>
            </a:solidFill>
            <a:prstDash val="solid"/>
            <a:headEnd type="none"/>
            <a:tailEnd type="none"/>
          </a:ln>
        </p:spPr>
      </p:sp>
      <p:sp>
        <p:nvSpPr>
          <p:cNvPr id="12" name="Shape 7"/>
          <p:cNvSpPr/>
          <p:nvPr/>
        </p:nvSpPr>
        <p:spPr>
          <a:xfrm>
            <a:off x="1335024" y="2185416"/>
            <a:ext cx="676656" cy="0"/>
          </a:xfrm>
          <a:prstGeom prst="line">
            <a:avLst/>
          </a:prstGeom>
          <a:noFill/>
          <a:ln w="25400">
            <a:solidFill>
              <a:srgbClr val="B442F5"/>
            </a:solidFill>
            <a:prstDash val="solid"/>
            <a:headEnd type="none"/>
            <a:tailEnd type="none"/>
          </a:ln>
        </p:spPr>
      </p:sp>
      <p:sp>
        <p:nvSpPr>
          <p:cNvPr id="13" name="Shape 8"/>
          <p:cNvSpPr/>
          <p:nvPr/>
        </p:nvSpPr>
        <p:spPr>
          <a:xfrm>
            <a:off x="530352" y="10106784"/>
            <a:ext cx="6499296" cy="0"/>
          </a:xfrm>
          <a:prstGeom prst="line">
            <a:avLst/>
          </a:prstGeom>
          <a:noFill/>
          <a:ln w="8890">
            <a:solidFill>
              <a:srgbClr val="353840"/>
            </a:solidFill>
            <a:prstDash val="solid"/>
            <a:headEnd type="none"/>
            <a:tailEnd type="none"/>
          </a:ln>
        </p:spPr>
      </p:sp>
      <p:sp>
        <p:nvSpPr>
          <p:cNvPr id="14" name="Text 9">
            <a:hlinkClick r:id="rId4" tooltip=""/>
          </p:cNvPr>
          <p:cNvSpPr/>
          <p:nvPr/>
        </p:nvSpPr>
        <p:spPr>
          <a:xfrm>
            <a:off x="530352" y="10298808"/>
            <a:ext cx="192024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4000"/>
              </a:lnSpc>
              <a:buNone/>
            </a:pPr>
            <a:r>
              <a:rPr lang="en-US" sz="810" u="sng" spc="180" kern="0" dirty="0">
                <a:solidFill>
                  <a:srgbClr val="A2A5AF"/>
                </a:solidFill>
                <a:latin typeface="Inter" pitchFamily="34" charset="0"/>
                <a:ea typeface="Inter" pitchFamily="34" charset="-122"/>
                <a:cs typeface="Inter" pitchFamily="34" charset="-120"/>
                <a:hlinkClick r:id="rId4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LOOPLABS.MEME</a:t>
            </a:r>
            <a:endParaRPr lang="en-US" sz="810" dirty="0"/>
          </a:p>
        </p:txBody>
      </p:sp>
      <p:sp>
        <p:nvSpPr>
          <p:cNvPr id="15" name="Text 10"/>
          <p:cNvSpPr/>
          <p:nvPr/>
        </p:nvSpPr>
        <p:spPr>
          <a:xfrm>
            <a:off x="2679192" y="10298808"/>
            <a:ext cx="356616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4000"/>
              </a:lnSpc>
              <a:buNone/>
            </a:pPr>
            <a:r>
              <a:rPr lang="en-US" sz="720" spc="180" kern="0" dirty="0">
                <a:solidFill>
                  <a:srgbClr val="A2A5A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COMMUNITY / CULTURE / INFINITY</a:t>
            </a:r>
            <a:endParaRPr lang="en-US" sz="720" dirty="0"/>
          </a:p>
        </p:txBody>
      </p:sp>
      <p:sp>
        <p:nvSpPr>
          <p:cNvPr id="16" name="Text 11"/>
          <p:cNvSpPr/>
          <p:nvPr/>
        </p:nvSpPr>
        <p:spPr>
          <a:xfrm>
            <a:off x="6627312" y="10253088"/>
            <a:ext cx="402336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24000"/>
              </a:lnSpc>
              <a:buNone/>
            </a:pPr>
            <a:r>
              <a:rPr lang="en-US" sz="1250" b="1" dirty="0">
                <a:solidFill>
                  <a:srgbClr val="E6F6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12</a:t>
            </a:r>
            <a:endParaRPr lang="en-US" sz="1250" dirty="0"/>
          </a:p>
        </p:txBody>
      </p:sp>
      <p:sp>
        <p:nvSpPr>
          <p:cNvPr id="18" name="Text 12"/>
          <p:cNvSpPr/>
          <p:nvPr/>
        </p:nvSpPr>
        <p:spPr>
          <a:xfrm>
            <a:off x="530352" y="2487168"/>
            <a:ext cx="484632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4000"/>
              </a:lnSpc>
              <a:buNone/>
            </a:pPr>
            <a:r>
              <a:rPr lang="en-US" sz="1330" b="1" dirty="0">
                <a:solidFill>
                  <a:srgbClr val="E6F6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4.6</a:t>
            </a:r>
            <a:endParaRPr lang="en-US" sz="1330" dirty="0"/>
          </a:p>
        </p:txBody>
      </p:sp>
      <p:sp>
        <p:nvSpPr>
          <p:cNvPr id="19" name="Text 13"/>
          <p:cNvSpPr/>
          <p:nvPr/>
        </p:nvSpPr>
        <p:spPr>
          <a:xfrm>
            <a:off x="1088136" y="2487168"/>
            <a:ext cx="5941512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4000"/>
              </a:lnSpc>
              <a:buNone/>
            </a:pPr>
            <a:r>
              <a:rPr lang="en-US" sz="1500" b="1" dirty="0">
                <a:solidFill>
                  <a:srgbClr val="F4F4EC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平台币用途与建设参与</a:t>
            </a:r>
            <a:endParaRPr lang="en-US" sz="1500" dirty="0"/>
          </a:p>
        </p:txBody>
      </p:sp>
      <p:sp>
        <p:nvSpPr>
          <p:cNvPr id="20" name="Text 14"/>
          <p:cNvSpPr/>
          <p:nvPr/>
        </p:nvSpPr>
        <p:spPr>
          <a:xfrm>
            <a:off x="530352" y="2898648"/>
            <a:ext cx="6499296" cy="4765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0000"/>
              </a:lnSpc>
              <a:buNone/>
            </a:pPr>
            <a:r>
              <a:rPr lang="en-US" sz="1250" dirty="0">
                <a:solidFill>
                  <a:srgbClr val="DDDED9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LOOP 平台币连接 Mining 奖励、合格资产参与、Launch 资格与生态流动性。它服务于</a:t>
            </a:r>
            <a:endParaRPr lang="en-US" sz="1250" dirty="0"/>
          </a:p>
          <a:p>
            <a:pPr indent="0" marL="0">
              <a:lnSpc>
                <a:spcPct val="110000"/>
              </a:lnSpc>
              <a:buNone/>
            </a:pPr>
            <a:r>
              <a:rPr lang="en-US" sz="1250" dirty="0">
                <a:solidFill>
                  <a:srgbClr val="DDDED9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社区经济的连续协作，而不是脱离产品、社区和使用场景的独立回报承诺。</a:t>
            </a:r>
            <a:endParaRPr lang="en-US" sz="1250" dirty="0"/>
          </a:p>
        </p:txBody>
      </p:sp>
      <p:sp>
        <p:nvSpPr>
          <p:cNvPr id="21" name="Shape 15"/>
          <p:cNvSpPr/>
          <p:nvPr/>
        </p:nvSpPr>
        <p:spPr>
          <a:xfrm>
            <a:off x="530352" y="3594608"/>
            <a:ext cx="1371600" cy="393192"/>
          </a:xfrm>
          <a:prstGeom prst="rect">
            <a:avLst/>
          </a:prstGeom>
          <a:solidFill>
            <a:srgbClr val="B442F5"/>
          </a:solidFill>
          <a:ln w="12700">
            <a:solidFill>
              <a:srgbClr val="B442F5"/>
            </a:solidFill>
            <a:prstDash val="solid"/>
          </a:ln>
        </p:spPr>
      </p:sp>
      <p:sp>
        <p:nvSpPr>
          <p:cNvPr id="22" name="Text 16"/>
          <p:cNvSpPr/>
          <p:nvPr/>
        </p:nvSpPr>
        <p:spPr>
          <a:xfrm>
            <a:off x="640080" y="3690620"/>
            <a:ext cx="1152144" cy="2834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4000"/>
              </a:lnSpc>
              <a:buNone/>
            </a:pPr>
            <a:r>
              <a:rPr lang="en-US" sz="1180" b="1" dirty="0">
                <a:solidFill>
                  <a:srgbClr val="F4F4EC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作用</a:t>
            </a:r>
            <a:endParaRPr lang="en-US" sz="1180" dirty="0"/>
          </a:p>
        </p:txBody>
      </p:sp>
      <p:sp>
        <p:nvSpPr>
          <p:cNvPr id="23" name="Shape 17"/>
          <p:cNvSpPr/>
          <p:nvPr/>
        </p:nvSpPr>
        <p:spPr>
          <a:xfrm>
            <a:off x="1901952" y="3594608"/>
            <a:ext cx="5127696" cy="393192"/>
          </a:xfrm>
          <a:prstGeom prst="rect">
            <a:avLst/>
          </a:prstGeom>
          <a:solidFill>
            <a:srgbClr val="B442F5"/>
          </a:solidFill>
          <a:ln w="12700">
            <a:solidFill>
              <a:srgbClr val="B442F5"/>
            </a:solidFill>
            <a:prstDash val="solid"/>
          </a:ln>
        </p:spPr>
      </p:sp>
      <p:sp>
        <p:nvSpPr>
          <p:cNvPr id="24" name="Text 18"/>
          <p:cNvSpPr/>
          <p:nvPr/>
        </p:nvSpPr>
        <p:spPr>
          <a:xfrm>
            <a:off x="2011680" y="3690620"/>
            <a:ext cx="4908240" cy="2834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4000"/>
              </a:lnSpc>
              <a:buNone/>
            </a:pPr>
            <a:r>
              <a:rPr lang="en-US" sz="1180" b="1" dirty="0">
                <a:solidFill>
                  <a:srgbClr val="F4F4EC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生态中的位置</a:t>
            </a:r>
            <a:endParaRPr lang="en-US" sz="1180" dirty="0"/>
          </a:p>
        </p:txBody>
      </p:sp>
      <p:sp>
        <p:nvSpPr>
          <p:cNvPr id="25" name="Shape 19"/>
          <p:cNvSpPr/>
          <p:nvPr/>
        </p:nvSpPr>
        <p:spPr>
          <a:xfrm>
            <a:off x="530352" y="3987800"/>
            <a:ext cx="1371600" cy="640080"/>
          </a:xfrm>
          <a:prstGeom prst="rect">
            <a:avLst/>
          </a:prstGeom>
          <a:solidFill>
            <a:srgbClr val="17191E"/>
          </a:solidFill>
          <a:ln w="12700">
            <a:solidFill>
              <a:srgbClr val="17191E"/>
            </a:solidFill>
            <a:prstDash val="solid"/>
          </a:ln>
        </p:spPr>
      </p:sp>
      <p:sp>
        <p:nvSpPr>
          <p:cNvPr id="26" name="Text 20"/>
          <p:cNvSpPr/>
          <p:nvPr/>
        </p:nvSpPr>
        <p:spPr>
          <a:xfrm>
            <a:off x="640080" y="4106672"/>
            <a:ext cx="1152144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4000"/>
              </a:lnSpc>
              <a:buNone/>
            </a:pPr>
            <a:r>
              <a:rPr lang="en-US" sz="1180" b="1" dirty="0">
                <a:solidFill>
                  <a:srgbClr val="F4F4EC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Mining 奖励</a:t>
            </a:r>
            <a:endParaRPr lang="en-US" sz="1180" dirty="0"/>
          </a:p>
        </p:txBody>
      </p:sp>
      <p:sp>
        <p:nvSpPr>
          <p:cNvPr id="27" name="Shape 21"/>
          <p:cNvSpPr/>
          <p:nvPr/>
        </p:nvSpPr>
        <p:spPr>
          <a:xfrm>
            <a:off x="1901952" y="3987800"/>
            <a:ext cx="5127696" cy="640080"/>
          </a:xfrm>
          <a:prstGeom prst="rect">
            <a:avLst/>
          </a:prstGeom>
          <a:solidFill>
            <a:srgbClr val="17191E"/>
          </a:solidFill>
          <a:ln w="12700">
            <a:solidFill>
              <a:srgbClr val="17191E"/>
            </a:solidFill>
            <a:prstDash val="solid"/>
          </a:ln>
        </p:spPr>
      </p:sp>
      <p:sp>
        <p:nvSpPr>
          <p:cNvPr id="28" name="Text 22"/>
          <p:cNvSpPr/>
          <p:nvPr/>
        </p:nvSpPr>
        <p:spPr>
          <a:xfrm>
            <a:off x="2011680" y="4106672"/>
            <a:ext cx="490824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4000"/>
              </a:lnSpc>
              <a:buNone/>
            </a:pPr>
            <a:r>
              <a:rPr lang="en-US" sz="1180" dirty="0">
                <a:solidFill>
                  <a:srgbClr val="DDDED9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对符合规则的参与者进行平台币分配。</a:t>
            </a:r>
            <a:endParaRPr lang="en-US" sz="1180" dirty="0"/>
          </a:p>
        </p:txBody>
      </p:sp>
      <p:sp>
        <p:nvSpPr>
          <p:cNvPr id="29" name="Shape 23"/>
          <p:cNvSpPr/>
          <p:nvPr/>
        </p:nvSpPr>
        <p:spPr>
          <a:xfrm>
            <a:off x="530352" y="4627880"/>
            <a:ext cx="6499296" cy="0"/>
          </a:xfrm>
          <a:prstGeom prst="line">
            <a:avLst/>
          </a:prstGeom>
          <a:noFill/>
          <a:ln w="6350">
            <a:solidFill>
              <a:srgbClr val="353840"/>
            </a:solidFill>
            <a:prstDash val="solid"/>
            <a:headEnd type="none"/>
            <a:tailEnd type="none"/>
          </a:ln>
        </p:spPr>
      </p:sp>
      <p:sp>
        <p:nvSpPr>
          <p:cNvPr id="30" name="Shape 24"/>
          <p:cNvSpPr/>
          <p:nvPr/>
        </p:nvSpPr>
        <p:spPr>
          <a:xfrm>
            <a:off x="530352" y="4627880"/>
            <a:ext cx="1371600" cy="640080"/>
          </a:xfrm>
          <a:prstGeom prst="rect">
            <a:avLst/>
          </a:prstGeom>
          <a:solidFill>
            <a:srgbClr val="202229"/>
          </a:solidFill>
          <a:ln w="12700">
            <a:solidFill>
              <a:srgbClr val="202229"/>
            </a:solidFill>
            <a:prstDash val="solid"/>
          </a:ln>
        </p:spPr>
      </p:sp>
      <p:sp>
        <p:nvSpPr>
          <p:cNvPr id="31" name="Text 25"/>
          <p:cNvSpPr/>
          <p:nvPr/>
        </p:nvSpPr>
        <p:spPr>
          <a:xfrm>
            <a:off x="640080" y="4746752"/>
            <a:ext cx="1152144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4000"/>
              </a:lnSpc>
              <a:buNone/>
            </a:pPr>
            <a:r>
              <a:rPr lang="en-US" sz="1180" b="1" dirty="0">
                <a:solidFill>
                  <a:srgbClr val="F4F4EC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资产参与</a:t>
            </a:r>
            <a:endParaRPr lang="en-US" sz="1180" dirty="0"/>
          </a:p>
        </p:txBody>
      </p:sp>
      <p:sp>
        <p:nvSpPr>
          <p:cNvPr id="32" name="Shape 26"/>
          <p:cNvSpPr/>
          <p:nvPr/>
        </p:nvSpPr>
        <p:spPr>
          <a:xfrm>
            <a:off x="1901952" y="4627880"/>
            <a:ext cx="5127696" cy="640080"/>
          </a:xfrm>
          <a:prstGeom prst="rect">
            <a:avLst/>
          </a:prstGeom>
          <a:solidFill>
            <a:srgbClr val="202229"/>
          </a:solidFill>
          <a:ln w="12700">
            <a:solidFill>
              <a:srgbClr val="202229"/>
            </a:solidFill>
            <a:prstDash val="solid"/>
          </a:ln>
        </p:spPr>
      </p:sp>
      <p:sp>
        <p:nvSpPr>
          <p:cNvPr id="33" name="Text 27"/>
          <p:cNvSpPr/>
          <p:nvPr/>
        </p:nvSpPr>
        <p:spPr>
          <a:xfrm>
            <a:off x="2011680" y="4746752"/>
            <a:ext cx="490824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4000"/>
              </a:lnSpc>
              <a:buNone/>
            </a:pPr>
            <a:r>
              <a:rPr lang="en-US" sz="1180" dirty="0">
                <a:solidFill>
                  <a:srgbClr val="DDDED9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按生效的资产规则形成基础算力。</a:t>
            </a:r>
            <a:endParaRPr lang="en-US" sz="1180" dirty="0"/>
          </a:p>
        </p:txBody>
      </p:sp>
      <p:sp>
        <p:nvSpPr>
          <p:cNvPr id="34" name="Shape 28"/>
          <p:cNvSpPr/>
          <p:nvPr/>
        </p:nvSpPr>
        <p:spPr>
          <a:xfrm>
            <a:off x="530352" y="5267960"/>
            <a:ext cx="6499296" cy="0"/>
          </a:xfrm>
          <a:prstGeom prst="line">
            <a:avLst/>
          </a:prstGeom>
          <a:noFill/>
          <a:ln w="6350">
            <a:solidFill>
              <a:srgbClr val="353840"/>
            </a:solidFill>
            <a:prstDash val="solid"/>
            <a:headEnd type="none"/>
            <a:tailEnd type="none"/>
          </a:ln>
        </p:spPr>
      </p:sp>
      <p:sp>
        <p:nvSpPr>
          <p:cNvPr id="35" name="Shape 29"/>
          <p:cNvSpPr/>
          <p:nvPr/>
        </p:nvSpPr>
        <p:spPr>
          <a:xfrm>
            <a:off x="530352" y="5267960"/>
            <a:ext cx="1371600" cy="640080"/>
          </a:xfrm>
          <a:prstGeom prst="rect">
            <a:avLst/>
          </a:prstGeom>
          <a:solidFill>
            <a:srgbClr val="17191E"/>
          </a:solidFill>
          <a:ln w="12700">
            <a:solidFill>
              <a:srgbClr val="17191E"/>
            </a:solidFill>
            <a:prstDash val="solid"/>
          </a:ln>
        </p:spPr>
      </p:sp>
      <p:sp>
        <p:nvSpPr>
          <p:cNvPr id="36" name="Text 30"/>
          <p:cNvSpPr/>
          <p:nvPr/>
        </p:nvSpPr>
        <p:spPr>
          <a:xfrm>
            <a:off x="640080" y="5386832"/>
            <a:ext cx="1152144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4000"/>
              </a:lnSpc>
              <a:buNone/>
            </a:pPr>
            <a:r>
              <a:rPr lang="en-US" sz="1180" b="1" dirty="0">
                <a:solidFill>
                  <a:srgbClr val="F4F4EC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Launch 资格</a:t>
            </a:r>
            <a:endParaRPr lang="en-US" sz="1180" dirty="0"/>
          </a:p>
        </p:txBody>
      </p:sp>
      <p:sp>
        <p:nvSpPr>
          <p:cNvPr id="37" name="Shape 31"/>
          <p:cNvSpPr/>
          <p:nvPr/>
        </p:nvSpPr>
        <p:spPr>
          <a:xfrm>
            <a:off x="1901952" y="5267960"/>
            <a:ext cx="5127696" cy="640080"/>
          </a:xfrm>
          <a:prstGeom prst="rect">
            <a:avLst/>
          </a:prstGeom>
          <a:solidFill>
            <a:srgbClr val="17191E"/>
          </a:solidFill>
          <a:ln w="12700">
            <a:solidFill>
              <a:srgbClr val="17191E"/>
            </a:solidFill>
            <a:prstDash val="solid"/>
          </a:ln>
        </p:spPr>
      </p:sp>
      <p:sp>
        <p:nvSpPr>
          <p:cNvPr id="38" name="Text 32"/>
          <p:cNvSpPr/>
          <p:nvPr/>
        </p:nvSpPr>
        <p:spPr>
          <a:xfrm>
            <a:off x="2011680" y="5386832"/>
            <a:ext cx="490824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4000"/>
              </a:lnSpc>
              <a:buNone/>
            </a:pPr>
            <a:r>
              <a:rPr lang="en-US" sz="1180" dirty="0">
                <a:solidFill>
                  <a:srgbClr val="DDDED9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通过项目公布的 Stake 或资格机制参与精品发射。</a:t>
            </a:r>
            <a:endParaRPr lang="en-US" sz="1180" dirty="0"/>
          </a:p>
        </p:txBody>
      </p:sp>
      <p:sp>
        <p:nvSpPr>
          <p:cNvPr id="39" name="Shape 33"/>
          <p:cNvSpPr/>
          <p:nvPr/>
        </p:nvSpPr>
        <p:spPr>
          <a:xfrm>
            <a:off x="530352" y="5908040"/>
            <a:ext cx="6499296" cy="0"/>
          </a:xfrm>
          <a:prstGeom prst="line">
            <a:avLst/>
          </a:prstGeom>
          <a:noFill/>
          <a:ln w="6350">
            <a:solidFill>
              <a:srgbClr val="353840"/>
            </a:solidFill>
            <a:prstDash val="solid"/>
            <a:headEnd type="none"/>
            <a:tailEnd type="none"/>
          </a:ln>
        </p:spPr>
      </p:sp>
      <p:sp>
        <p:nvSpPr>
          <p:cNvPr id="40" name="Shape 34"/>
          <p:cNvSpPr/>
          <p:nvPr/>
        </p:nvSpPr>
        <p:spPr>
          <a:xfrm>
            <a:off x="530352" y="5908040"/>
            <a:ext cx="1371600" cy="640080"/>
          </a:xfrm>
          <a:prstGeom prst="rect">
            <a:avLst/>
          </a:prstGeom>
          <a:solidFill>
            <a:srgbClr val="202229"/>
          </a:solidFill>
          <a:ln w="12700">
            <a:solidFill>
              <a:srgbClr val="202229"/>
            </a:solidFill>
            <a:prstDash val="solid"/>
          </a:ln>
        </p:spPr>
      </p:sp>
      <p:sp>
        <p:nvSpPr>
          <p:cNvPr id="41" name="Text 35"/>
          <p:cNvSpPr/>
          <p:nvPr/>
        </p:nvSpPr>
        <p:spPr>
          <a:xfrm>
            <a:off x="640080" y="6026912"/>
            <a:ext cx="1152144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4000"/>
              </a:lnSpc>
              <a:buNone/>
            </a:pPr>
            <a:r>
              <a:rPr lang="en-US" sz="1180" b="1" dirty="0">
                <a:solidFill>
                  <a:srgbClr val="F4F4EC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生态流动性</a:t>
            </a:r>
            <a:endParaRPr lang="en-US" sz="1180" dirty="0"/>
          </a:p>
        </p:txBody>
      </p:sp>
      <p:sp>
        <p:nvSpPr>
          <p:cNvPr id="42" name="Shape 36"/>
          <p:cNvSpPr/>
          <p:nvPr/>
        </p:nvSpPr>
        <p:spPr>
          <a:xfrm>
            <a:off x="1901952" y="5908040"/>
            <a:ext cx="5127696" cy="640080"/>
          </a:xfrm>
          <a:prstGeom prst="rect">
            <a:avLst/>
          </a:prstGeom>
          <a:solidFill>
            <a:srgbClr val="202229"/>
          </a:solidFill>
          <a:ln w="12700">
            <a:solidFill>
              <a:srgbClr val="202229"/>
            </a:solidFill>
            <a:prstDash val="solid"/>
          </a:ln>
        </p:spPr>
      </p:sp>
      <p:sp>
        <p:nvSpPr>
          <p:cNvPr id="43" name="Text 37"/>
          <p:cNvSpPr/>
          <p:nvPr/>
        </p:nvSpPr>
        <p:spPr>
          <a:xfrm>
            <a:off x="2011680" y="6026912"/>
            <a:ext cx="490824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4000"/>
              </a:lnSpc>
              <a:buNone/>
            </a:pPr>
            <a:r>
              <a:rPr lang="en-US" sz="1180" dirty="0">
                <a:solidFill>
                  <a:srgbClr val="DDDED9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承接适用交易税分配，构建可核查的流动性。</a:t>
            </a:r>
            <a:endParaRPr lang="en-US" sz="1180" dirty="0"/>
          </a:p>
        </p:txBody>
      </p:sp>
      <p:sp>
        <p:nvSpPr>
          <p:cNvPr id="44" name="Shape 38"/>
          <p:cNvSpPr/>
          <p:nvPr/>
        </p:nvSpPr>
        <p:spPr>
          <a:xfrm>
            <a:off x="530352" y="6548120"/>
            <a:ext cx="6499296" cy="0"/>
          </a:xfrm>
          <a:prstGeom prst="line">
            <a:avLst/>
          </a:prstGeom>
          <a:noFill/>
          <a:ln w="6350">
            <a:solidFill>
              <a:srgbClr val="353840"/>
            </a:solidFill>
            <a:prstDash val="solid"/>
            <a:headEnd type="none"/>
            <a:tailEnd type="none"/>
          </a:ln>
        </p:spPr>
      </p:sp>
      <p:sp>
        <p:nvSpPr>
          <p:cNvPr id="45" name="Shape 39"/>
          <p:cNvSpPr/>
          <p:nvPr/>
        </p:nvSpPr>
        <p:spPr>
          <a:xfrm>
            <a:off x="530352" y="6849872"/>
            <a:ext cx="6499296" cy="1143000"/>
          </a:xfrm>
          <a:prstGeom prst="rect">
            <a:avLst/>
          </a:prstGeom>
          <a:solidFill>
            <a:srgbClr val="17191E"/>
          </a:solidFill>
          <a:ln w="6985">
            <a:solidFill>
              <a:srgbClr val="353840"/>
            </a:solidFill>
            <a:prstDash val="solid"/>
          </a:ln>
        </p:spPr>
      </p:sp>
      <p:sp>
        <p:nvSpPr>
          <p:cNvPr id="46" name="Shape 40"/>
          <p:cNvSpPr/>
          <p:nvPr/>
        </p:nvSpPr>
        <p:spPr>
          <a:xfrm>
            <a:off x="530352" y="6849872"/>
            <a:ext cx="36576" cy="1143000"/>
          </a:xfrm>
          <a:prstGeom prst="rect">
            <a:avLst/>
          </a:prstGeom>
          <a:solidFill>
            <a:srgbClr val="B442F5"/>
          </a:solidFill>
          <a:ln w="12700">
            <a:solidFill>
              <a:srgbClr val="B442F5"/>
            </a:solidFill>
            <a:prstDash val="solid"/>
          </a:ln>
        </p:spPr>
      </p:sp>
      <p:sp>
        <p:nvSpPr>
          <p:cNvPr id="47" name="Text 41"/>
          <p:cNvSpPr/>
          <p:nvPr/>
        </p:nvSpPr>
        <p:spPr>
          <a:xfrm>
            <a:off x="713232" y="6968744"/>
            <a:ext cx="6133536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4000"/>
              </a:lnSpc>
              <a:buNone/>
            </a:pPr>
            <a:r>
              <a:rPr lang="en-US" sz="1340" b="1" dirty="0">
                <a:solidFill>
                  <a:srgbClr val="B442F5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两条参与路径并行</a:t>
            </a:r>
            <a:endParaRPr lang="en-US" sz="1340" dirty="0"/>
          </a:p>
        </p:txBody>
      </p:sp>
      <p:sp>
        <p:nvSpPr>
          <p:cNvPr id="48" name="Text 42"/>
          <p:cNvSpPr/>
          <p:nvPr/>
        </p:nvSpPr>
        <p:spPr>
          <a:xfrm>
            <a:off x="713232" y="7288784"/>
            <a:ext cx="6133536" cy="44805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0000"/>
              </a:lnSpc>
              <a:buNone/>
            </a:pPr>
            <a:r>
              <a:rPr lang="en-US" sz="1170" dirty="0">
                <a:solidFill>
                  <a:srgbClr val="DDDED9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已有合格资产的用户可以参与持仓 Mining；没有相关资产的用户可以先从内容、翻译、测</a:t>
            </a:r>
            <a:endParaRPr lang="en-US" sz="1170" dirty="0"/>
          </a:p>
          <a:p>
            <a:pPr indent="0" marL="0">
              <a:lnSpc>
                <a:spcPct val="110000"/>
              </a:lnSpc>
              <a:buNone/>
            </a:pPr>
            <a:r>
              <a:rPr lang="en-US" sz="1170" dirty="0">
                <a:solidFill>
                  <a:srgbClr val="DDDED9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试、活动和推广等建设工作参与。</a:t>
            </a:r>
            <a:endParaRPr lang="en-US" sz="1170" dirty="0"/>
          </a:p>
        </p:txBody>
      </p:sp>
      <p:sp>
        <p:nvSpPr>
          <p:cNvPr id="49" name="Text 43"/>
          <p:cNvSpPr/>
          <p:nvPr/>
        </p:nvSpPr>
        <p:spPr>
          <a:xfrm>
            <a:off x="530352" y="8267192"/>
            <a:ext cx="6499296" cy="46939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0000"/>
              </a:lnSpc>
              <a:buNone/>
            </a:pPr>
            <a:r>
              <a:rPr lang="en-US" sz="1230" dirty="0">
                <a:solidFill>
                  <a:srgbClr val="DDDED9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建设奖励围绕明确任务、交付验收、预算与领取条件组织。邀请关系、群组数量和机械发</a:t>
            </a:r>
            <a:endParaRPr lang="en-US" sz="1230" dirty="0"/>
          </a:p>
          <a:p>
            <a:pPr indent="0" marL="0">
              <a:lnSpc>
                <a:spcPct val="110000"/>
              </a:lnSpc>
              <a:buNone/>
            </a:pPr>
            <a:r>
              <a:rPr lang="en-US" sz="1230" dirty="0">
                <a:solidFill>
                  <a:srgbClr val="DDDED9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言不直接等同于固定代币收益；身份记录不替代实际贡献。</a:t>
            </a:r>
            <a:endParaRPr lang="en-US" sz="1230" dirty="0"/>
          </a:p>
        </p:txBody>
      </p:sp>
      <p:sp>
        <p:nvSpPr>
          <p:cNvPr id="50" name="Text 44"/>
          <p:cNvSpPr/>
          <p:nvPr/>
        </p:nvSpPr>
        <p:spPr>
          <a:xfrm>
            <a:off x="530352" y="8965184"/>
            <a:ext cx="6499296" cy="4587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rgbClr val="DDDED9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总供应量、分配额度、释放曲线、周期起算及不同权益之间的叠加规则，由代币经济与激励</a:t>
            </a:r>
            <a:endParaRPr lang="en-US" sz="1200" dirty="0"/>
          </a:p>
          <a:p>
            <a:pPr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rgbClr val="DDDED9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规则专项披露。持有 LOOP 不自动形成公司股权、固定分红或保证收益。</a:t>
            </a:r>
            <a:endParaRPr lang="en-US" sz="1200" dirty="0"/>
          </a:p>
        </p:txBody>
      </p:sp>
      <p:sp>
        <p:nvSpPr>
          <p:cNvPr id="51" name="Text 45"/>
          <p:cNvSpPr/>
          <p:nvPr/>
        </p:nvSpPr>
        <p:spPr>
          <a:xfrm>
            <a:off x="530352" y="9652508"/>
            <a:ext cx="6499296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4000"/>
              </a:lnSpc>
              <a:buNone/>
            </a:pPr>
            <a:r>
              <a:rPr lang="en-US" sz="1010" spc="180" kern="0" dirty="0">
                <a:solidFill>
                  <a:srgbClr val="E6F6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PARTICIPATION BUILDS THE NETWORK.</a:t>
            </a:r>
            <a:endParaRPr lang="en-US" sz="101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0E0F1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data/loop_whitepaper_work/assets/body_bg.jp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7560000" cy="10692000"/>
          </a:xfrm>
          <a:prstGeom prst="rect">
            <a:avLst/>
          </a:prstGeom>
        </p:spPr>
      </p:pic>
      <p:pic>
        <p:nvPicPr>
          <p:cNvPr id="3" name="Image 1" descr="/mnt/data/loop_whitepaper_work/assets/mascot_wm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51960" y="6069160"/>
            <a:ext cx="2816352" cy="3059007"/>
          </a:xfrm>
          <a:prstGeom prst="rect">
            <a:avLst/>
          </a:prstGeom>
        </p:spPr>
      </p:pic>
      <p:pic>
        <p:nvPicPr>
          <p:cNvPr id="4" name="Image 2" descr="/mnt/data/loop_whitepaper_work/assets/wordmark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9951" y="228600"/>
            <a:ext cx="688898" cy="484632"/>
          </a:xfrm>
          <a:prstGeom prst="rect">
            <a:avLst/>
          </a:prstGeom>
        </p:spPr>
      </p:pic>
      <p:sp>
        <p:nvSpPr>
          <p:cNvPr id="5" name="Text 0"/>
          <p:cNvSpPr/>
          <p:nvPr/>
        </p:nvSpPr>
        <p:spPr>
          <a:xfrm>
            <a:off x="1517904" y="438912"/>
            <a:ext cx="4389120" cy="1737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4000"/>
              </a:lnSpc>
              <a:buNone/>
            </a:pPr>
            <a:r>
              <a:rPr lang="en-US" sz="840" spc="180" kern="0" dirty="0">
                <a:solidFill>
                  <a:srgbClr val="A2A5A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WHITE PAPER  /  2026.10</a:t>
            </a:r>
            <a:endParaRPr lang="en-US" sz="840" dirty="0"/>
          </a:p>
        </p:txBody>
      </p:sp>
      <p:sp>
        <p:nvSpPr>
          <p:cNvPr id="6" name="Shape 1"/>
          <p:cNvSpPr/>
          <p:nvPr/>
        </p:nvSpPr>
        <p:spPr>
          <a:xfrm>
            <a:off x="530352" y="822960"/>
            <a:ext cx="6499296" cy="0"/>
          </a:xfrm>
          <a:prstGeom prst="line">
            <a:avLst/>
          </a:prstGeom>
          <a:noFill/>
          <a:ln w="8890">
            <a:solidFill>
              <a:srgbClr val="353840"/>
            </a:solidFill>
            <a:prstDash val="solid"/>
            <a:headEnd type="none"/>
            <a:tailEnd type="none"/>
          </a:ln>
        </p:spPr>
      </p:sp>
      <p:sp>
        <p:nvSpPr>
          <p:cNvPr id="7" name="Shape 2"/>
          <p:cNvSpPr/>
          <p:nvPr/>
        </p:nvSpPr>
        <p:spPr>
          <a:xfrm>
            <a:off x="530352" y="987552"/>
            <a:ext cx="1088136" cy="256032"/>
          </a:xfrm>
          <a:prstGeom prst="rect">
            <a:avLst/>
          </a:prstGeom>
          <a:solidFill>
            <a:srgbClr val="E6F600"/>
          </a:solidFill>
          <a:ln w="12700">
            <a:solidFill>
              <a:srgbClr val="E6F600"/>
            </a:solidFill>
            <a:prstDash val="solid"/>
          </a:ln>
        </p:spPr>
      </p:sp>
      <p:sp>
        <p:nvSpPr>
          <p:cNvPr id="8" name="Text 3"/>
          <p:cNvSpPr/>
          <p:nvPr/>
        </p:nvSpPr>
        <p:spPr>
          <a:xfrm>
            <a:off x="603504" y="1022299"/>
            <a:ext cx="941832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4000"/>
              </a:lnSpc>
              <a:buNone/>
            </a:pPr>
            <a:r>
              <a:rPr lang="en-US" sz="850" b="1" dirty="0">
                <a:solidFill>
                  <a:srgbClr val="101113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CHAPTER 05</a:t>
            </a:r>
            <a:endParaRPr lang="en-US" sz="850" dirty="0"/>
          </a:p>
        </p:txBody>
      </p:sp>
      <p:sp>
        <p:nvSpPr>
          <p:cNvPr id="9" name="Text 4"/>
          <p:cNvSpPr/>
          <p:nvPr/>
        </p:nvSpPr>
        <p:spPr>
          <a:xfrm>
            <a:off x="1837944" y="1028700"/>
            <a:ext cx="507492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4000"/>
              </a:lnSpc>
              <a:buNone/>
            </a:pPr>
            <a:r>
              <a:rPr lang="en-US" sz="820" spc="180" kern="0" dirty="0">
                <a:solidFill>
                  <a:srgbClr val="A2A5A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NFT IDENTITY</a:t>
            </a:r>
            <a:endParaRPr lang="en-US" sz="820" dirty="0"/>
          </a:p>
        </p:txBody>
      </p:sp>
      <p:sp>
        <p:nvSpPr>
          <p:cNvPr id="10" name="Text 5"/>
          <p:cNvSpPr/>
          <p:nvPr/>
        </p:nvSpPr>
        <p:spPr>
          <a:xfrm>
            <a:off x="530352" y="1444752"/>
            <a:ext cx="6499296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4000"/>
              </a:lnSpc>
              <a:buNone/>
            </a:pPr>
            <a:r>
              <a:rPr lang="en-US" sz="2900" b="1" dirty="0">
                <a:solidFill>
                  <a:srgbClr val="F4F4EC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双层 NFT 身份体系</a:t>
            </a:r>
            <a:endParaRPr lang="en-US" sz="2900" dirty="0"/>
          </a:p>
        </p:txBody>
      </p:sp>
      <p:sp>
        <p:nvSpPr>
          <p:cNvPr id="11" name="Shape 6"/>
          <p:cNvSpPr/>
          <p:nvPr/>
        </p:nvSpPr>
        <p:spPr>
          <a:xfrm>
            <a:off x="530352" y="2121408"/>
            <a:ext cx="1005840" cy="0"/>
          </a:xfrm>
          <a:prstGeom prst="line">
            <a:avLst/>
          </a:prstGeom>
          <a:noFill/>
          <a:ln w="38100">
            <a:solidFill>
              <a:srgbClr val="E6F600"/>
            </a:solidFill>
            <a:prstDash val="solid"/>
            <a:headEnd type="none"/>
            <a:tailEnd type="none"/>
          </a:ln>
        </p:spPr>
      </p:sp>
      <p:sp>
        <p:nvSpPr>
          <p:cNvPr id="12" name="Shape 7"/>
          <p:cNvSpPr/>
          <p:nvPr/>
        </p:nvSpPr>
        <p:spPr>
          <a:xfrm>
            <a:off x="1335024" y="2185416"/>
            <a:ext cx="676656" cy="0"/>
          </a:xfrm>
          <a:prstGeom prst="line">
            <a:avLst/>
          </a:prstGeom>
          <a:noFill/>
          <a:ln w="25400">
            <a:solidFill>
              <a:srgbClr val="B442F5"/>
            </a:solidFill>
            <a:prstDash val="solid"/>
            <a:headEnd type="none"/>
            <a:tailEnd type="none"/>
          </a:ln>
        </p:spPr>
      </p:sp>
      <p:sp>
        <p:nvSpPr>
          <p:cNvPr id="13" name="Shape 8"/>
          <p:cNvSpPr/>
          <p:nvPr/>
        </p:nvSpPr>
        <p:spPr>
          <a:xfrm>
            <a:off x="530352" y="10106784"/>
            <a:ext cx="6499296" cy="0"/>
          </a:xfrm>
          <a:prstGeom prst="line">
            <a:avLst/>
          </a:prstGeom>
          <a:noFill/>
          <a:ln w="8890">
            <a:solidFill>
              <a:srgbClr val="353840"/>
            </a:solidFill>
            <a:prstDash val="solid"/>
            <a:headEnd type="none"/>
            <a:tailEnd type="none"/>
          </a:ln>
        </p:spPr>
      </p:sp>
      <p:sp>
        <p:nvSpPr>
          <p:cNvPr id="14" name="Text 9">
            <a:hlinkClick r:id="rId4" tooltip=""/>
          </p:cNvPr>
          <p:cNvSpPr/>
          <p:nvPr/>
        </p:nvSpPr>
        <p:spPr>
          <a:xfrm>
            <a:off x="530352" y="10298808"/>
            <a:ext cx="192024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4000"/>
              </a:lnSpc>
              <a:buNone/>
            </a:pPr>
            <a:r>
              <a:rPr lang="en-US" sz="810" u="sng" spc="180" kern="0" dirty="0">
                <a:solidFill>
                  <a:srgbClr val="A2A5AF"/>
                </a:solidFill>
                <a:latin typeface="Inter" pitchFamily="34" charset="0"/>
                <a:ea typeface="Inter" pitchFamily="34" charset="-122"/>
                <a:cs typeface="Inter" pitchFamily="34" charset="-120"/>
                <a:hlinkClick r:id="rId4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LOOPLABS.MEME</a:t>
            </a:r>
            <a:endParaRPr lang="en-US" sz="810" dirty="0"/>
          </a:p>
        </p:txBody>
      </p:sp>
      <p:sp>
        <p:nvSpPr>
          <p:cNvPr id="15" name="Text 10"/>
          <p:cNvSpPr/>
          <p:nvPr/>
        </p:nvSpPr>
        <p:spPr>
          <a:xfrm>
            <a:off x="2679192" y="10298808"/>
            <a:ext cx="356616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4000"/>
              </a:lnSpc>
              <a:buNone/>
            </a:pPr>
            <a:r>
              <a:rPr lang="en-US" sz="720" spc="180" kern="0" dirty="0">
                <a:solidFill>
                  <a:srgbClr val="A2A5A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COMMUNITY / CULTURE / INFINITY</a:t>
            </a:r>
            <a:endParaRPr lang="en-US" sz="720" dirty="0"/>
          </a:p>
        </p:txBody>
      </p:sp>
      <p:sp>
        <p:nvSpPr>
          <p:cNvPr id="16" name="Text 11"/>
          <p:cNvSpPr/>
          <p:nvPr/>
        </p:nvSpPr>
        <p:spPr>
          <a:xfrm>
            <a:off x="6627312" y="10253088"/>
            <a:ext cx="402336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24000"/>
              </a:lnSpc>
              <a:buNone/>
            </a:pPr>
            <a:r>
              <a:rPr lang="en-US" sz="1250" b="1" dirty="0">
                <a:solidFill>
                  <a:srgbClr val="E6F6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13</a:t>
            </a:r>
            <a:endParaRPr lang="en-US" sz="1250" dirty="0"/>
          </a:p>
        </p:txBody>
      </p:sp>
      <p:sp>
        <p:nvSpPr>
          <p:cNvPr id="18" name="Shape 12"/>
          <p:cNvSpPr/>
          <p:nvPr/>
        </p:nvSpPr>
        <p:spPr>
          <a:xfrm>
            <a:off x="530352" y="2487168"/>
            <a:ext cx="6499296" cy="3008376"/>
          </a:xfrm>
          <a:prstGeom prst="rect">
            <a:avLst/>
          </a:prstGeom>
          <a:solidFill>
            <a:srgbClr val="17191E"/>
          </a:solidFill>
          <a:ln w="6985">
            <a:solidFill>
              <a:srgbClr val="353840"/>
            </a:solidFill>
            <a:prstDash val="solid"/>
          </a:ln>
        </p:spPr>
      </p:sp>
      <p:pic>
        <p:nvPicPr>
          <p:cNvPr id="19" name="Image 3" descr="/mnt/data/loop_whitepaper_work/assets/mascot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85800" y="3054767"/>
            <a:ext cx="1682496" cy="1827459"/>
          </a:xfrm>
          <a:prstGeom prst="rect">
            <a:avLst/>
          </a:prstGeom>
        </p:spPr>
      </p:pic>
      <p:sp>
        <p:nvSpPr>
          <p:cNvPr id="20" name="Shape 13"/>
          <p:cNvSpPr/>
          <p:nvPr/>
        </p:nvSpPr>
        <p:spPr>
          <a:xfrm>
            <a:off x="2596896" y="2697480"/>
            <a:ext cx="1005840" cy="256032"/>
          </a:xfrm>
          <a:prstGeom prst="rect">
            <a:avLst/>
          </a:prstGeom>
          <a:solidFill>
            <a:srgbClr val="E6F600"/>
          </a:solidFill>
          <a:ln w="12700">
            <a:solidFill>
              <a:srgbClr val="E6F600"/>
            </a:solidFill>
            <a:prstDash val="solid"/>
          </a:ln>
        </p:spPr>
      </p:sp>
      <p:sp>
        <p:nvSpPr>
          <p:cNvPr id="21" name="Text 14"/>
          <p:cNvSpPr/>
          <p:nvPr/>
        </p:nvSpPr>
        <p:spPr>
          <a:xfrm>
            <a:off x="2670048" y="2732227"/>
            <a:ext cx="85953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4000"/>
              </a:lnSpc>
              <a:buNone/>
            </a:pPr>
            <a:r>
              <a:rPr lang="en-US" sz="850" b="1" dirty="0">
                <a:solidFill>
                  <a:srgbClr val="101113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GENESIS</a:t>
            </a:r>
            <a:endParaRPr lang="en-US" sz="850" dirty="0"/>
          </a:p>
        </p:txBody>
      </p:sp>
      <p:sp>
        <p:nvSpPr>
          <p:cNvPr id="22" name="Text 15"/>
          <p:cNvSpPr/>
          <p:nvPr/>
        </p:nvSpPr>
        <p:spPr>
          <a:xfrm>
            <a:off x="2596896" y="3172968"/>
            <a:ext cx="4222440" cy="6309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4000"/>
              </a:lnSpc>
              <a:buNone/>
            </a:pPr>
            <a:r>
              <a:rPr lang="en-US" sz="2000" b="1" dirty="0">
                <a:solidFill>
                  <a:srgbClr val="F4F4EC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5.1  Genesis 666 创世伙伴</a:t>
            </a:r>
            <a:endParaRPr lang="en-US" sz="2000" dirty="0"/>
          </a:p>
        </p:txBody>
      </p:sp>
      <p:sp>
        <p:nvSpPr>
          <p:cNvPr id="23" name="Text 16"/>
          <p:cNvSpPr/>
          <p:nvPr/>
        </p:nvSpPr>
        <p:spPr>
          <a:xfrm>
            <a:off x="2596896" y="3913632"/>
            <a:ext cx="4222440" cy="462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0000"/>
              </a:lnSpc>
              <a:buNone/>
            </a:pPr>
            <a:r>
              <a:rPr lang="en-US" sz="1210" dirty="0">
                <a:solidFill>
                  <a:srgbClr val="DDDED9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限量 666 个，免费获得。面向具备社区资源与传播能力的</a:t>
            </a:r>
            <a:endParaRPr lang="en-US" sz="1210" dirty="0"/>
          </a:p>
          <a:p>
            <a:pPr indent="0" marL="0">
              <a:lnSpc>
                <a:spcPct val="110000"/>
              </a:lnSpc>
              <a:buNone/>
            </a:pPr>
            <a:r>
              <a:rPr lang="en-US" sz="1210" dirty="0">
                <a:solidFill>
                  <a:srgbClr val="DDDED9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伙伴，连接主理人、内容节点和长期建设者。</a:t>
            </a:r>
            <a:endParaRPr lang="en-US" sz="1210" dirty="0"/>
          </a:p>
        </p:txBody>
      </p:sp>
      <p:sp>
        <p:nvSpPr>
          <p:cNvPr id="24" name="Text 17"/>
          <p:cNvSpPr/>
          <p:nvPr/>
        </p:nvSpPr>
        <p:spPr>
          <a:xfrm>
            <a:off x="2596896" y="4690872"/>
            <a:ext cx="4222440" cy="44805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0000"/>
              </a:lnSpc>
              <a:buNone/>
            </a:pPr>
            <a:r>
              <a:rPr lang="en-US" sz="1170" dirty="0">
                <a:solidFill>
                  <a:srgbClr val="E6F600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核心权益：LOOP 平台币挖矿、每次 MEME 空投相关权益，</a:t>
            </a:r>
            <a:endParaRPr lang="en-US" sz="1170" dirty="0"/>
          </a:p>
          <a:p>
            <a:pPr indent="0" marL="0">
              <a:lnSpc>
                <a:spcPct val="110000"/>
              </a:lnSpc>
              <a:buNone/>
            </a:pPr>
            <a:r>
              <a:rPr lang="en-US" sz="1170" dirty="0">
                <a:solidFill>
                  <a:srgbClr val="E6F600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以及跨期生态参与身份。</a:t>
            </a:r>
            <a:endParaRPr lang="en-US" sz="1170" dirty="0"/>
          </a:p>
        </p:txBody>
      </p:sp>
      <p:sp>
        <p:nvSpPr>
          <p:cNvPr id="25" name="Shape 18"/>
          <p:cNvSpPr/>
          <p:nvPr/>
        </p:nvSpPr>
        <p:spPr>
          <a:xfrm>
            <a:off x="530352" y="5769864"/>
            <a:ext cx="6499296" cy="3008376"/>
          </a:xfrm>
          <a:prstGeom prst="rect">
            <a:avLst/>
          </a:prstGeom>
          <a:solidFill>
            <a:srgbClr val="17191E"/>
          </a:solidFill>
          <a:ln w="6985">
            <a:solidFill>
              <a:srgbClr val="353840"/>
            </a:solidFill>
            <a:prstDash val="solid"/>
          </a:ln>
        </p:spPr>
      </p:sp>
      <p:pic>
        <p:nvPicPr>
          <p:cNvPr id="26" name="Image 4" descr="/mnt/data/loop_whitepaper_work/assets/crown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94944" y="6542170"/>
            <a:ext cx="1709928" cy="1445475"/>
          </a:xfrm>
          <a:prstGeom prst="rect">
            <a:avLst/>
          </a:prstGeom>
        </p:spPr>
      </p:pic>
      <p:sp>
        <p:nvSpPr>
          <p:cNvPr id="27" name="Shape 19"/>
          <p:cNvSpPr/>
          <p:nvPr/>
        </p:nvSpPr>
        <p:spPr>
          <a:xfrm>
            <a:off x="2596896" y="5980176"/>
            <a:ext cx="1234440" cy="256032"/>
          </a:xfrm>
          <a:prstGeom prst="rect">
            <a:avLst/>
          </a:prstGeom>
          <a:solidFill>
            <a:srgbClr val="B442F5"/>
          </a:solidFill>
          <a:ln w="12700">
            <a:solidFill>
              <a:srgbClr val="B442F5"/>
            </a:solidFill>
            <a:prstDash val="solid"/>
          </a:ln>
        </p:spPr>
      </p:sp>
      <p:sp>
        <p:nvSpPr>
          <p:cNvPr id="28" name="Text 20"/>
          <p:cNvSpPr/>
          <p:nvPr/>
        </p:nvSpPr>
        <p:spPr>
          <a:xfrm>
            <a:off x="2670048" y="6014923"/>
            <a:ext cx="108813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4000"/>
              </a:lnSpc>
              <a:buNone/>
            </a:pPr>
            <a:r>
              <a:rPr lang="en-US" sz="850" b="1" dirty="0">
                <a:solidFill>
                  <a:srgbClr val="101113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CONSENSUS</a:t>
            </a:r>
            <a:endParaRPr lang="en-US" sz="850" dirty="0"/>
          </a:p>
        </p:txBody>
      </p:sp>
      <p:sp>
        <p:nvSpPr>
          <p:cNvPr id="29" name="Text 21"/>
          <p:cNvSpPr/>
          <p:nvPr/>
        </p:nvSpPr>
        <p:spPr>
          <a:xfrm>
            <a:off x="2596896" y="6455664"/>
            <a:ext cx="4222440" cy="6309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4000"/>
              </a:lnSpc>
              <a:buNone/>
            </a:pPr>
            <a:r>
              <a:rPr lang="en-US" sz="2000" b="1" dirty="0">
                <a:solidFill>
                  <a:srgbClr val="F4F4EC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5.2  单期 MEME 共识勋章</a:t>
            </a:r>
            <a:endParaRPr lang="en-US" sz="2000" dirty="0"/>
          </a:p>
        </p:txBody>
      </p:sp>
      <p:sp>
        <p:nvSpPr>
          <p:cNvPr id="30" name="Text 22"/>
          <p:cNvSpPr/>
          <p:nvPr/>
        </p:nvSpPr>
        <p:spPr>
          <a:xfrm>
            <a:off x="2596896" y="7196328"/>
            <a:ext cx="4222440" cy="462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0000"/>
              </a:lnSpc>
              <a:buNone/>
            </a:pPr>
            <a:r>
              <a:rPr lang="en-US" sz="1210" dirty="0">
                <a:solidFill>
                  <a:srgbClr val="DDDED9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每一期精品 MEME 对应专属 NFT，记录当期项目的共识身</a:t>
            </a:r>
            <a:endParaRPr lang="en-US" sz="1210" dirty="0"/>
          </a:p>
          <a:p>
            <a:pPr indent="0" marL="0">
              <a:lnSpc>
                <a:spcPct val="110000"/>
              </a:lnSpc>
              <a:buNone/>
            </a:pPr>
            <a:r>
              <a:rPr lang="en-US" sz="1210" dirty="0">
                <a:solidFill>
                  <a:srgbClr val="DDDED9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份和参与历史。</a:t>
            </a:r>
            <a:endParaRPr lang="en-US" sz="1210" dirty="0"/>
          </a:p>
        </p:txBody>
      </p:sp>
      <p:sp>
        <p:nvSpPr>
          <p:cNvPr id="31" name="Text 23"/>
          <p:cNvSpPr/>
          <p:nvPr/>
        </p:nvSpPr>
        <p:spPr>
          <a:xfrm>
            <a:off x="2596896" y="7872984"/>
            <a:ext cx="4222440" cy="44805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0000"/>
              </a:lnSpc>
              <a:buNone/>
            </a:pPr>
            <a:r>
              <a:rPr lang="en-US" sz="1170" dirty="0">
                <a:solidFill>
                  <a:srgbClr val="D9B2FC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核心权益：内盘白名单优先资格与专属平台币挖矿分配。铸造</a:t>
            </a:r>
            <a:endParaRPr lang="en-US" sz="1170" dirty="0"/>
          </a:p>
          <a:p>
            <a:pPr indent="0" marL="0">
              <a:lnSpc>
                <a:spcPct val="110000"/>
              </a:lnSpc>
              <a:buNone/>
            </a:pPr>
            <a:r>
              <a:rPr lang="en-US" sz="1170" dirty="0">
                <a:solidFill>
                  <a:srgbClr val="D9B2FC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费进入共识买盘托管机制。</a:t>
            </a:r>
            <a:endParaRPr lang="en-US" sz="1170" dirty="0"/>
          </a:p>
        </p:txBody>
      </p:sp>
      <p:sp>
        <p:nvSpPr>
          <p:cNvPr id="32" name="Text 24"/>
          <p:cNvSpPr/>
          <p:nvPr/>
        </p:nvSpPr>
        <p:spPr>
          <a:xfrm>
            <a:off x="530352" y="9326880"/>
            <a:ext cx="6499296" cy="4409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0000"/>
              </a:lnSpc>
              <a:buNone/>
            </a:pPr>
            <a:r>
              <a:rPr lang="en-US" sz="1150" dirty="0">
                <a:solidFill>
                  <a:srgbClr val="A2A5AF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Genesis 是跨期生态凭证；共识勋章是单期项目凭证。两者在取得方式、对应项目与资金路径上</a:t>
            </a:r>
            <a:endParaRPr lang="en-US" sz="1150" dirty="0"/>
          </a:p>
          <a:p>
            <a:pPr indent="0" marL="0">
              <a:lnSpc>
                <a:spcPct val="110000"/>
              </a:lnSpc>
              <a:buNone/>
            </a:pPr>
            <a:r>
              <a:rPr lang="en-US" sz="1150" dirty="0">
                <a:solidFill>
                  <a:srgbClr val="A2A5AF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分别定义。</a:t>
            </a:r>
            <a:endParaRPr lang="en-US" sz="115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0E0F1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data/loop_whitepaper_work/assets/body_bg.jp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7560000" cy="10692000"/>
          </a:xfrm>
          <a:prstGeom prst="rect">
            <a:avLst/>
          </a:prstGeom>
        </p:spPr>
      </p:pic>
      <p:pic>
        <p:nvPicPr>
          <p:cNvPr id="3" name="Image 1" descr="/mnt/data/loop_whitepaper_work/assets/crown_wm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05656" y="1166406"/>
            <a:ext cx="3081528" cy="2604947"/>
          </a:xfrm>
          <a:prstGeom prst="rect">
            <a:avLst/>
          </a:prstGeom>
        </p:spPr>
      </p:pic>
      <p:pic>
        <p:nvPicPr>
          <p:cNvPr id="4" name="Image 2" descr="/mnt/data/loop_whitepaper_work/assets/wordmark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9951" y="228600"/>
            <a:ext cx="688898" cy="484632"/>
          </a:xfrm>
          <a:prstGeom prst="rect">
            <a:avLst/>
          </a:prstGeom>
        </p:spPr>
      </p:pic>
      <p:sp>
        <p:nvSpPr>
          <p:cNvPr id="5" name="Text 0"/>
          <p:cNvSpPr/>
          <p:nvPr/>
        </p:nvSpPr>
        <p:spPr>
          <a:xfrm>
            <a:off x="1517904" y="438912"/>
            <a:ext cx="4389120" cy="1737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4000"/>
              </a:lnSpc>
              <a:buNone/>
            </a:pPr>
            <a:r>
              <a:rPr lang="en-US" sz="840" spc="180" kern="0" dirty="0">
                <a:solidFill>
                  <a:srgbClr val="A2A5A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WHITE PAPER  /  2026.10</a:t>
            </a:r>
            <a:endParaRPr lang="en-US" sz="840" dirty="0"/>
          </a:p>
        </p:txBody>
      </p:sp>
      <p:sp>
        <p:nvSpPr>
          <p:cNvPr id="6" name="Shape 1"/>
          <p:cNvSpPr/>
          <p:nvPr/>
        </p:nvSpPr>
        <p:spPr>
          <a:xfrm>
            <a:off x="530352" y="822960"/>
            <a:ext cx="6499296" cy="0"/>
          </a:xfrm>
          <a:prstGeom prst="line">
            <a:avLst/>
          </a:prstGeom>
          <a:noFill/>
          <a:ln w="8890">
            <a:solidFill>
              <a:srgbClr val="353840"/>
            </a:solidFill>
            <a:prstDash val="solid"/>
            <a:headEnd type="none"/>
            <a:tailEnd type="none"/>
          </a:ln>
        </p:spPr>
      </p:sp>
      <p:sp>
        <p:nvSpPr>
          <p:cNvPr id="7" name="Shape 2"/>
          <p:cNvSpPr/>
          <p:nvPr/>
        </p:nvSpPr>
        <p:spPr>
          <a:xfrm>
            <a:off x="530352" y="987552"/>
            <a:ext cx="1088136" cy="256032"/>
          </a:xfrm>
          <a:prstGeom prst="rect">
            <a:avLst/>
          </a:prstGeom>
          <a:solidFill>
            <a:srgbClr val="E6F600"/>
          </a:solidFill>
          <a:ln w="12700">
            <a:solidFill>
              <a:srgbClr val="E6F600"/>
            </a:solidFill>
            <a:prstDash val="solid"/>
          </a:ln>
        </p:spPr>
      </p:sp>
      <p:sp>
        <p:nvSpPr>
          <p:cNvPr id="8" name="Text 3"/>
          <p:cNvSpPr/>
          <p:nvPr/>
        </p:nvSpPr>
        <p:spPr>
          <a:xfrm>
            <a:off x="603504" y="1022299"/>
            <a:ext cx="941832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4000"/>
              </a:lnSpc>
              <a:buNone/>
            </a:pPr>
            <a:r>
              <a:rPr lang="en-US" sz="850" b="1" dirty="0">
                <a:solidFill>
                  <a:srgbClr val="101113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CHAPTER 05</a:t>
            </a:r>
            <a:endParaRPr lang="en-US" sz="850" dirty="0"/>
          </a:p>
        </p:txBody>
      </p:sp>
      <p:sp>
        <p:nvSpPr>
          <p:cNvPr id="9" name="Text 4"/>
          <p:cNvSpPr/>
          <p:nvPr/>
        </p:nvSpPr>
        <p:spPr>
          <a:xfrm>
            <a:off x="1837944" y="1028700"/>
            <a:ext cx="507492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4000"/>
              </a:lnSpc>
              <a:buNone/>
            </a:pPr>
            <a:r>
              <a:rPr lang="en-US" sz="820" spc="180" kern="0" dirty="0">
                <a:solidFill>
                  <a:srgbClr val="A2A5A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RIGHTS &amp; ELIGIBILITY</a:t>
            </a:r>
            <a:endParaRPr lang="en-US" sz="820" dirty="0"/>
          </a:p>
        </p:txBody>
      </p:sp>
      <p:sp>
        <p:nvSpPr>
          <p:cNvPr id="10" name="Text 5"/>
          <p:cNvSpPr/>
          <p:nvPr/>
        </p:nvSpPr>
        <p:spPr>
          <a:xfrm>
            <a:off x="530352" y="1444752"/>
            <a:ext cx="6499296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4000"/>
              </a:lnSpc>
              <a:buNone/>
            </a:pPr>
            <a:r>
              <a:rPr lang="en-US" sz="2900" b="1" dirty="0">
                <a:solidFill>
                  <a:srgbClr val="F4F4EC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NFT 权益与资格边界</a:t>
            </a:r>
            <a:endParaRPr lang="en-US" sz="2900" dirty="0"/>
          </a:p>
        </p:txBody>
      </p:sp>
      <p:sp>
        <p:nvSpPr>
          <p:cNvPr id="11" name="Shape 6"/>
          <p:cNvSpPr/>
          <p:nvPr/>
        </p:nvSpPr>
        <p:spPr>
          <a:xfrm>
            <a:off x="530352" y="2121408"/>
            <a:ext cx="1005840" cy="0"/>
          </a:xfrm>
          <a:prstGeom prst="line">
            <a:avLst/>
          </a:prstGeom>
          <a:noFill/>
          <a:ln w="38100">
            <a:solidFill>
              <a:srgbClr val="E6F600"/>
            </a:solidFill>
            <a:prstDash val="solid"/>
            <a:headEnd type="none"/>
            <a:tailEnd type="none"/>
          </a:ln>
        </p:spPr>
      </p:sp>
      <p:sp>
        <p:nvSpPr>
          <p:cNvPr id="12" name="Shape 7"/>
          <p:cNvSpPr/>
          <p:nvPr/>
        </p:nvSpPr>
        <p:spPr>
          <a:xfrm>
            <a:off x="1335024" y="2185416"/>
            <a:ext cx="676656" cy="0"/>
          </a:xfrm>
          <a:prstGeom prst="line">
            <a:avLst/>
          </a:prstGeom>
          <a:noFill/>
          <a:ln w="25400">
            <a:solidFill>
              <a:srgbClr val="B442F5"/>
            </a:solidFill>
            <a:prstDash val="solid"/>
            <a:headEnd type="none"/>
            <a:tailEnd type="none"/>
          </a:ln>
        </p:spPr>
      </p:sp>
      <p:sp>
        <p:nvSpPr>
          <p:cNvPr id="13" name="Shape 8"/>
          <p:cNvSpPr/>
          <p:nvPr/>
        </p:nvSpPr>
        <p:spPr>
          <a:xfrm>
            <a:off x="530352" y="10106784"/>
            <a:ext cx="6499296" cy="0"/>
          </a:xfrm>
          <a:prstGeom prst="line">
            <a:avLst/>
          </a:prstGeom>
          <a:noFill/>
          <a:ln w="8890">
            <a:solidFill>
              <a:srgbClr val="353840"/>
            </a:solidFill>
            <a:prstDash val="solid"/>
            <a:headEnd type="none"/>
            <a:tailEnd type="none"/>
          </a:ln>
        </p:spPr>
      </p:sp>
      <p:sp>
        <p:nvSpPr>
          <p:cNvPr id="14" name="Text 9">
            <a:hlinkClick r:id="rId4" tooltip=""/>
          </p:cNvPr>
          <p:cNvSpPr/>
          <p:nvPr/>
        </p:nvSpPr>
        <p:spPr>
          <a:xfrm>
            <a:off x="530352" y="10298808"/>
            <a:ext cx="192024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4000"/>
              </a:lnSpc>
              <a:buNone/>
            </a:pPr>
            <a:r>
              <a:rPr lang="en-US" sz="810" u="sng" spc="180" kern="0" dirty="0">
                <a:solidFill>
                  <a:srgbClr val="A2A5AF"/>
                </a:solidFill>
                <a:latin typeface="Inter" pitchFamily="34" charset="0"/>
                <a:ea typeface="Inter" pitchFamily="34" charset="-122"/>
                <a:cs typeface="Inter" pitchFamily="34" charset="-120"/>
                <a:hlinkClick r:id="rId4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LOOPLABS.MEME</a:t>
            </a:r>
            <a:endParaRPr lang="en-US" sz="810" dirty="0"/>
          </a:p>
        </p:txBody>
      </p:sp>
      <p:sp>
        <p:nvSpPr>
          <p:cNvPr id="15" name="Text 10"/>
          <p:cNvSpPr/>
          <p:nvPr/>
        </p:nvSpPr>
        <p:spPr>
          <a:xfrm>
            <a:off x="2679192" y="10298808"/>
            <a:ext cx="356616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4000"/>
              </a:lnSpc>
              <a:buNone/>
            </a:pPr>
            <a:r>
              <a:rPr lang="en-US" sz="720" spc="180" kern="0" dirty="0">
                <a:solidFill>
                  <a:srgbClr val="A2A5A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COMMUNITY / CULTURE / INFINITY</a:t>
            </a:r>
            <a:endParaRPr lang="en-US" sz="720" dirty="0"/>
          </a:p>
        </p:txBody>
      </p:sp>
      <p:sp>
        <p:nvSpPr>
          <p:cNvPr id="16" name="Text 11"/>
          <p:cNvSpPr/>
          <p:nvPr/>
        </p:nvSpPr>
        <p:spPr>
          <a:xfrm>
            <a:off x="6627312" y="10253088"/>
            <a:ext cx="402336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24000"/>
              </a:lnSpc>
              <a:buNone/>
            </a:pPr>
            <a:r>
              <a:rPr lang="en-US" sz="1250" b="1" dirty="0">
                <a:solidFill>
                  <a:srgbClr val="E6F6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14</a:t>
            </a:r>
            <a:endParaRPr lang="en-US" sz="1250" dirty="0"/>
          </a:p>
        </p:txBody>
      </p:sp>
      <p:sp>
        <p:nvSpPr>
          <p:cNvPr id="18" name="Text 12"/>
          <p:cNvSpPr/>
          <p:nvPr/>
        </p:nvSpPr>
        <p:spPr>
          <a:xfrm>
            <a:off x="530352" y="2487168"/>
            <a:ext cx="484632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4000"/>
              </a:lnSpc>
              <a:buNone/>
            </a:pPr>
            <a:r>
              <a:rPr lang="en-US" sz="1330" b="1" dirty="0">
                <a:solidFill>
                  <a:srgbClr val="E6F6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5.3</a:t>
            </a:r>
            <a:endParaRPr lang="en-US" sz="1330" dirty="0"/>
          </a:p>
        </p:txBody>
      </p:sp>
      <p:sp>
        <p:nvSpPr>
          <p:cNvPr id="19" name="Text 13"/>
          <p:cNvSpPr/>
          <p:nvPr/>
        </p:nvSpPr>
        <p:spPr>
          <a:xfrm>
            <a:off x="1088136" y="2487168"/>
            <a:ext cx="5941512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4000"/>
              </a:lnSpc>
              <a:buNone/>
            </a:pPr>
            <a:r>
              <a:rPr lang="en-US" sz="1500" b="1" dirty="0">
                <a:solidFill>
                  <a:srgbClr val="F4F4EC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双层 NFT 权益结构</a:t>
            </a:r>
            <a:endParaRPr lang="en-US" sz="1500" dirty="0"/>
          </a:p>
        </p:txBody>
      </p:sp>
      <p:sp>
        <p:nvSpPr>
          <p:cNvPr id="20" name="Shape 14"/>
          <p:cNvSpPr/>
          <p:nvPr/>
        </p:nvSpPr>
        <p:spPr>
          <a:xfrm>
            <a:off x="530352" y="2898648"/>
            <a:ext cx="1024128" cy="393192"/>
          </a:xfrm>
          <a:prstGeom prst="rect">
            <a:avLst/>
          </a:prstGeom>
          <a:solidFill>
            <a:srgbClr val="B442F5"/>
          </a:solidFill>
          <a:ln w="12700">
            <a:solidFill>
              <a:srgbClr val="B442F5"/>
            </a:solidFill>
            <a:prstDash val="solid"/>
          </a:ln>
        </p:spPr>
      </p:sp>
      <p:sp>
        <p:nvSpPr>
          <p:cNvPr id="21" name="Text 15"/>
          <p:cNvSpPr/>
          <p:nvPr/>
        </p:nvSpPr>
        <p:spPr>
          <a:xfrm>
            <a:off x="640080" y="2994660"/>
            <a:ext cx="804672" cy="2834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4000"/>
              </a:lnSpc>
              <a:buNone/>
            </a:pPr>
            <a:r>
              <a:rPr lang="en-US" sz="1180" b="1" dirty="0">
                <a:solidFill>
                  <a:srgbClr val="F4F4EC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对照维度</a:t>
            </a:r>
            <a:endParaRPr lang="en-US" sz="1180" dirty="0"/>
          </a:p>
        </p:txBody>
      </p:sp>
      <p:sp>
        <p:nvSpPr>
          <p:cNvPr id="22" name="Shape 16"/>
          <p:cNvSpPr/>
          <p:nvPr/>
        </p:nvSpPr>
        <p:spPr>
          <a:xfrm>
            <a:off x="1554480" y="2898648"/>
            <a:ext cx="2706624" cy="393192"/>
          </a:xfrm>
          <a:prstGeom prst="rect">
            <a:avLst/>
          </a:prstGeom>
          <a:solidFill>
            <a:srgbClr val="B442F5"/>
          </a:solidFill>
          <a:ln w="12700">
            <a:solidFill>
              <a:srgbClr val="B442F5"/>
            </a:solidFill>
            <a:prstDash val="solid"/>
          </a:ln>
        </p:spPr>
      </p:sp>
      <p:sp>
        <p:nvSpPr>
          <p:cNvPr id="23" name="Text 17"/>
          <p:cNvSpPr/>
          <p:nvPr/>
        </p:nvSpPr>
        <p:spPr>
          <a:xfrm>
            <a:off x="1664208" y="2994660"/>
            <a:ext cx="2487168" cy="2834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4000"/>
              </a:lnSpc>
              <a:buNone/>
            </a:pPr>
            <a:r>
              <a:rPr lang="en-US" sz="1180" b="1" dirty="0">
                <a:solidFill>
                  <a:srgbClr val="F4F4EC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Genesis 666 NFT</a:t>
            </a:r>
            <a:endParaRPr lang="en-US" sz="1180" dirty="0"/>
          </a:p>
        </p:txBody>
      </p:sp>
      <p:sp>
        <p:nvSpPr>
          <p:cNvPr id="24" name="Shape 18"/>
          <p:cNvSpPr/>
          <p:nvPr/>
        </p:nvSpPr>
        <p:spPr>
          <a:xfrm>
            <a:off x="4261104" y="2898648"/>
            <a:ext cx="2768544" cy="393192"/>
          </a:xfrm>
          <a:prstGeom prst="rect">
            <a:avLst/>
          </a:prstGeom>
          <a:solidFill>
            <a:srgbClr val="B442F5"/>
          </a:solidFill>
          <a:ln w="12700">
            <a:solidFill>
              <a:srgbClr val="B442F5"/>
            </a:solidFill>
            <a:prstDash val="solid"/>
          </a:ln>
        </p:spPr>
      </p:sp>
      <p:sp>
        <p:nvSpPr>
          <p:cNvPr id="25" name="Text 19"/>
          <p:cNvSpPr/>
          <p:nvPr/>
        </p:nvSpPr>
        <p:spPr>
          <a:xfrm>
            <a:off x="4370832" y="2994660"/>
            <a:ext cx="2549088" cy="2834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4000"/>
              </a:lnSpc>
              <a:buNone/>
            </a:pPr>
            <a:r>
              <a:rPr lang="en-US" sz="1180" b="1" dirty="0">
                <a:solidFill>
                  <a:srgbClr val="F4F4EC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单期 MEME 共识 NFT</a:t>
            </a:r>
            <a:endParaRPr lang="en-US" sz="1180" dirty="0"/>
          </a:p>
        </p:txBody>
      </p:sp>
      <p:sp>
        <p:nvSpPr>
          <p:cNvPr id="26" name="Shape 20"/>
          <p:cNvSpPr/>
          <p:nvPr/>
        </p:nvSpPr>
        <p:spPr>
          <a:xfrm>
            <a:off x="530352" y="3291840"/>
            <a:ext cx="1024128" cy="914400"/>
          </a:xfrm>
          <a:prstGeom prst="rect">
            <a:avLst/>
          </a:prstGeom>
          <a:solidFill>
            <a:srgbClr val="17191E"/>
          </a:solidFill>
          <a:ln w="12700">
            <a:solidFill>
              <a:srgbClr val="17191E"/>
            </a:solidFill>
            <a:prstDash val="solid"/>
          </a:ln>
        </p:spPr>
      </p:sp>
      <p:sp>
        <p:nvSpPr>
          <p:cNvPr id="27" name="Text 21"/>
          <p:cNvSpPr/>
          <p:nvPr/>
        </p:nvSpPr>
        <p:spPr>
          <a:xfrm>
            <a:off x="640080" y="3410712"/>
            <a:ext cx="804672" cy="7498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4000"/>
              </a:lnSpc>
              <a:buNone/>
            </a:pPr>
            <a:r>
              <a:rPr lang="en-US" sz="1180" b="1" dirty="0">
                <a:solidFill>
                  <a:srgbClr val="F4F4EC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身份范围</a:t>
            </a:r>
            <a:endParaRPr lang="en-US" sz="1180" dirty="0"/>
          </a:p>
        </p:txBody>
      </p:sp>
      <p:sp>
        <p:nvSpPr>
          <p:cNvPr id="28" name="Shape 22"/>
          <p:cNvSpPr/>
          <p:nvPr/>
        </p:nvSpPr>
        <p:spPr>
          <a:xfrm>
            <a:off x="1554480" y="3291840"/>
            <a:ext cx="2706624" cy="914400"/>
          </a:xfrm>
          <a:prstGeom prst="rect">
            <a:avLst/>
          </a:prstGeom>
          <a:solidFill>
            <a:srgbClr val="17191E"/>
          </a:solidFill>
          <a:ln w="12700">
            <a:solidFill>
              <a:srgbClr val="17191E"/>
            </a:solidFill>
            <a:prstDash val="solid"/>
          </a:ln>
        </p:spPr>
      </p:sp>
      <p:sp>
        <p:nvSpPr>
          <p:cNvPr id="29" name="Text 23"/>
          <p:cNvSpPr/>
          <p:nvPr/>
        </p:nvSpPr>
        <p:spPr>
          <a:xfrm>
            <a:off x="1664208" y="3410712"/>
            <a:ext cx="2487168" cy="7498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4000"/>
              </a:lnSpc>
              <a:buNone/>
            </a:pPr>
            <a:r>
              <a:rPr lang="en-US" sz="1180" dirty="0">
                <a:solidFill>
                  <a:srgbClr val="DDDED9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LOOP 创世生态伙伴，跨期参与。</a:t>
            </a:r>
            <a:endParaRPr lang="en-US" sz="1180" dirty="0"/>
          </a:p>
        </p:txBody>
      </p:sp>
      <p:sp>
        <p:nvSpPr>
          <p:cNvPr id="30" name="Shape 24"/>
          <p:cNvSpPr/>
          <p:nvPr/>
        </p:nvSpPr>
        <p:spPr>
          <a:xfrm>
            <a:off x="4261104" y="3291840"/>
            <a:ext cx="2768544" cy="914400"/>
          </a:xfrm>
          <a:prstGeom prst="rect">
            <a:avLst/>
          </a:prstGeom>
          <a:solidFill>
            <a:srgbClr val="17191E"/>
          </a:solidFill>
          <a:ln w="12700">
            <a:solidFill>
              <a:srgbClr val="17191E"/>
            </a:solidFill>
            <a:prstDash val="solid"/>
          </a:ln>
        </p:spPr>
      </p:sp>
      <p:sp>
        <p:nvSpPr>
          <p:cNvPr id="31" name="Text 25"/>
          <p:cNvSpPr/>
          <p:nvPr/>
        </p:nvSpPr>
        <p:spPr>
          <a:xfrm>
            <a:off x="4370832" y="3410712"/>
            <a:ext cx="2549088" cy="7498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4000"/>
              </a:lnSpc>
              <a:buNone/>
            </a:pPr>
            <a:r>
              <a:rPr lang="en-US" sz="1180" dirty="0">
                <a:solidFill>
                  <a:srgbClr val="DDDED9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特定 MEME 的共识参与者。</a:t>
            </a:r>
            <a:endParaRPr lang="en-US" sz="1180" dirty="0"/>
          </a:p>
        </p:txBody>
      </p:sp>
      <p:sp>
        <p:nvSpPr>
          <p:cNvPr id="32" name="Shape 26"/>
          <p:cNvSpPr/>
          <p:nvPr/>
        </p:nvSpPr>
        <p:spPr>
          <a:xfrm>
            <a:off x="530352" y="4206240"/>
            <a:ext cx="6499296" cy="0"/>
          </a:xfrm>
          <a:prstGeom prst="line">
            <a:avLst/>
          </a:prstGeom>
          <a:noFill/>
          <a:ln w="6350">
            <a:solidFill>
              <a:srgbClr val="353840"/>
            </a:solidFill>
            <a:prstDash val="solid"/>
            <a:headEnd type="none"/>
            <a:tailEnd type="none"/>
          </a:ln>
        </p:spPr>
      </p:sp>
      <p:sp>
        <p:nvSpPr>
          <p:cNvPr id="33" name="Shape 27"/>
          <p:cNvSpPr/>
          <p:nvPr/>
        </p:nvSpPr>
        <p:spPr>
          <a:xfrm>
            <a:off x="530352" y="4206240"/>
            <a:ext cx="1024128" cy="914400"/>
          </a:xfrm>
          <a:prstGeom prst="rect">
            <a:avLst/>
          </a:prstGeom>
          <a:solidFill>
            <a:srgbClr val="202229"/>
          </a:solidFill>
          <a:ln w="12700">
            <a:solidFill>
              <a:srgbClr val="202229"/>
            </a:solidFill>
            <a:prstDash val="solid"/>
          </a:ln>
        </p:spPr>
      </p:sp>
      <p:sp>
        <p:nvSpPr>
          <p:cNvPr id="34" name="Text 28"/>
          <p:cNvSpPr/>
          <p:nvPr/>
        </p:nvSpPr>
        <p:spPr>
          <a:xfrm>
            <a:off x="640080" y="4325112"/>
            <a:ext cx="804672" cy="7498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4000"/>
              </a:lnSpc>
              <a:buNone/>
            </a:pPr>
            <a:r>
              <a:rPr lang="en-US" sz="1180" b="1" dirty="0">
                <a:solidFill>
                  <a:srgbClr val="F4F4EC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取得方式</a:t>
            </a:r>
            <a:endParaRPr lang="en-US" sz="1180" dirty="0"/>
          </a:p>
        </p:txBody>
      </p:sp>
      <p:sp>
        <p:nvSpPr>
          <p:cNvPr id="35" name="Shape 29"/>
          <p:cNvSpPr/>
          <p:nvPr/>
        </p:nvSpPr>
        <p:spPr>
          <a:xfrm>
            <a:off x="1554480" y="4206240"/>
            <a:ext cx="2706624" cy="914400"/>
          </a:xfrm>
          <a:prstGeom prst="rect">
            <a:avLst/>
          </a:prstGeom>
          <a:solidFill>
            <a:srgbClr val="202229"/>
          </a:solidFill>
          <a:ln w="12700">
            <a:solidFill>
              <a:srgbClr val="202229"/>
            </a:solidFill>
            <a:prstDash val="solid"/>
          </a:ln>
        </p:spPr>
      </p:sp>
      <p:sp>
        <p:nvSpPr>
          <p:cNvPr id="36" name="Text 30"/>
          <p:cNvSpPr/>
          <p:nvPr/>
        </p:nvSpPr>
        <p:spPr>
          <a:xfrm>
            <a:off x="1664208" y="4325112"/>
            <a:ext cx="2487168" cy="7498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4000"/>
              </a:lnSpc>
              <a:buNone/>
            </a:pPr>
            <a:r>
              <a:rPr lang="en-US" sz="1180" dirty="0">
                <a:solidFill>
                  <a:srgbClr val="DDDED9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限量 666 个，免费，面向具备社区</a:t>
            </a:r>
            <a:endParaRPr lang="en-US" sz="1180" dirty="0"/>
          </a:p>
          <a:p>
            <a:pPr indent="0" marL="0">
              <a:lnSpc>
                <a:spcPct val="124000"/>
              </a:lnSpc>
              <a:buNone/>
            </a:pPr>
            <a:r>
              <a:rPr lang="en-US" sz="1180" dirty="0">
                <a:solidFill>
                  <a:srgbClr val="DDDED9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与传播能力的伙伴。</a:t>
            </a:r>
            <a:endParaRPr lang="en-US" sz="1180" dirty="0"/>
          </a:p>
        </p:txBody>
      </p:sp>
      <p:sp>
        <p:nvSpPr>
          <p:cNvPr id="37" name="Shape 31"/>
          <p:cNvSpPr/>
          <p:nvPr/>
        </p:nvSpPr>
        <p:spPr>
          <a:xfrm>
            <a:off x="4261104" y="4206240"/>
            <a:ext cx="2768544" cy="914400"/>
          </a:xfrm>
          <a:prstGeom prst="rect">
            <a:avLst/>
          </a:prstGeom>
          <a:solidFill>
            <a:srgbClr val="202229"/>
          </a:solidFill>
          <a:ln w="12700">
            <a:solidFill>
              <a:srgbClr val="202229"/>
            </a:solidFill>
            <a:prstDash val="solid"/>
          </a:ln>
        </p:spPr>
      </p:sp>
      <p:sp>
        <p:nvSpPr>
          <p:cNvPr id="38" name="Text 32"/>
          <p:cNvSpPr/>
          <p:nvPr/>
        </p:nvSpPr>
        <p:spPr>
          <a:xfrm>
            <a:off x="4370832" y="4325112"/>
            <a:ext cx="2549088" cy="7498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4000"/>
              </a:lnSpc>
              <a:buNone/>
            </a:pPr>
            <a:r>
              <a:rPr lang="en-US" sz="1180" dirty="0">
                <a:solidFill>
                  <a:srgbClr val="DDDED9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按当期铸造规则取得。</a:t>
            </a:r>
            <a:endParaRPr lang="en-US" sz="1180" dirty="0"/>
          </a:p>
        </p:txBody>
      </p:sp>
      <p:sp>
        <p:nvSpPr>
          <p:cNvPr id="39" name="Shape 33"/>
          <p:cNvSpPr/>
          <p:nvPr/>
        </p:nvSpPr>
        <p:spPr>
          <a:xfrm>
            <a:off x="530352" y="5120640"/>
            <a:ext cx="6499296" cy="0"/>
          </a:xfrm>
          <a:prstGeom prst="line">
            <a:avLst/>
          </a:prstGeom>
          <a:noFill/>
          <a:ln w="6350">
            <a:solidFill>
              <a:srgbClr val="353840"/>
            </a:solidFill>
            <a:prstDash val="solid"/>
            <a:headEnd type="none"/>
            <a:tailEnd type="none"/>
          </a:ln>
        </p:spPr>
      </p:sp>
      <p:sp>
        <p:nvSpPr>
          <p:cNvPr id="40" name="Shape 34"/>
          <p:cNvSpPr/>
          <p:nvPr/>
        </p:nvSpPr>
        <p:spPr>
          <a:xfrm>
            <a:off x="530352" y="5120640"/>
            <a:ext cx="1024128" cy="914400"/>
          </a:xfrm>
          <a:prstGeom prst="rect">
            <a:avLst/>
          </a:prstGeom>
          <a:solidFill>
            <a:srgbClr val="17191E"/>
          </a:solidFill>
          <a:ln w="12700">
            <a:solidFill>
              <a:srgbClr val="17191E"/>
            </a:solidFill>
            <a:prstDash val="solid"/>
          </a:ln>
        </p:spPr>
      </p:sp>
      <p:sp>
        <p:nvSpPr>
          <p:cNvPr id="41" name="Text 35"/>
          <p:cNvSpPr/>
          <p:nvPr/>
        </p:nvSpPr>
        <p:spPr>
          <a:xfrm>
            <a:off x="640080" y="5239512"/>
            <a:ext cx="804672" cy="7498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4000"/>
              </a:lnSpc>
              <a:buNone/>
            </a:pPr>
            <a:r>
              <a:rPr lang="en-US" sz="1180" b="1" dirty="0">
                <a:solidFill>
                  <a:srgbClr val="F4F4EC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挖矿权益</a:t>
            </a:r>
            <a:endParaRPr lang="en-US" sz="1180" dirty="0"/>
          </a:p>
        </p:txBody>
      </p:sp>
      <p:sp>
        <p:nvSpPr>
          <p:cNvPr id="42" name="Shape 36"/>
          <p:cNvSpPr/>
          <p:nvPr/>
        </p:nvSpPr>
        <p:spPr>
          <a:xfrm>
            <a:off x="1554480" y="5120640"/>
            <a:ext cx="2706624" cy="914400"/>
          </a:xfrm>
          <a:prstGeom prst="rect">
            <a:avLst/>
          </a:prstGeom>
          <a:solidFill>
            <a:srgbClr val="17191E"/>
          </a:solidFill>
          <a:ln w="12700">
            <a:solidFill>
              <a:srgbClr val="17191E"/>
            </a:solidFill>
            <a:prstDash val="solid"/>
          </a:ln>
        </p:spPr>
      </p:sp>
      <p:sp>
        <p:nvSpPr>
          <p:cNvPr id="43" name="Text 37"/>
          <p:cNvSpPr/>
          <p:nvPr/>
        </p:nvSpPr>
        <p:spPr>
          <a:xfrm>
            <a:off x="1664208" y="5239512"/>
            <a:ext cx="2487168" cy="7498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4000"/>
              </a:lnSpc>
              <a:buNone/>
            </a:pPr>
            <a:r>
              <a:rPr lang="en-US" sz="1180" dirty="0">
                <a:solidFill>
                  <a:srgbClr val="DDDED9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LOOP 平台币挖矿权益。</a:t>
            </a:r>
            <a:endParaRPr lang="en-US" sz="1180" dirty="0"/>
          </a:p>
        </p:txBody>
      </p:sp>
      <p:sp>
        <p:nvSpPr>
          <p:cNvPr id="44" name="Shape 38"/>
          <p:cNvSpPr/>
          <p:nvPr/>
        </p:nvSpPr>
        <p:spPr>
          <a:xfrm>
            <a:off x="4261104" y="5120640"/>
            <a:ext cx="2768544" cy="914400"/>
          </a:xfrm>
          <a:prstGeom prst="rect">
            <a:avLst/>
          </a:prstGeom>
          <a:solidFill>
            <a:srgbClr val="17191E"/>
          </a:solidFill>
          <a:ln w="12700">
            <a:solidFill>
              <a:srgbClr val="17191E"/>
            </a:solidFill>
            <a:prstDash val="solid"/>
          </a:ln>
        </p:spPr>
      </p:sp>
      <p:sp>
        <p:nvSpPr>
          <p:cNvPr id="45" name="Text 39"/>
          <p:cNvSpPr/>
          <p:nvPr/>
        </p:nvSpPr>
        <p:spPr>
          <a:xfrm>
            <a:off x="4370832" y="5239512"/>
            <a:ext cx="2549088" cy="7498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4000"/>
              </a:lnSpc>
              <a:buNone/>
            </a:pPr>
            <a:r>
              <a:rPr lang="en-US" sz="1180" dirty="0">
                <a:solidFill>
                  <a:srgbClr val="DDDED9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专属平台币挖矿分配。</a:t>
            </a:r>
            <a:endParaRPr lang="en-US" sz="1180" dirty="0"/>
          </a:p>
        </p:txBody>
      </p:sp>
      <p:sp>
        <p:nvSpPr>
          <p:cNvPr id="46" name="Shape 40"/>
          <p:cNvSpPr/>
          <p:nvPr/>
        </p:nvSpPr>
        <p:spPr>
          <a:xfrm>
            <a:off x="530352" y="6035040"/>
            <a:ext cx="6499296" cy="0"/>
          </a:xfrm>
          <a:prstGeom prst="line">
            <a:avLst/>
          </a:prstGeom>
          <a:noFill/>
          <a:ln w="6350">
            <a:solidFill>
              <a:srgbClr val="353840"/>
            </a:solidFill>
            <a:prstDash val="solid"/>
            <a:headEnd type="none"/>
            <a:tailEnd type="none"/>
          </a:ln>
        </p:spPr>
      </p:sp>
      <p:sp>
        <p:nvSpPr>
          <p:cNvPr id="47" name="Shape 41"/>
          <p:cNvSpPr/>
          <p:nvPr/>
        </p:nvSpPr>
        <p:spPr>
          <a:xfrm>
            <a:off x="530352" y="6035040"/>
            <a:ext cx="1024128" cy="914400"/>
          </a:xfrm>
          <a:prstGeom prst="rect">
            <a:avLst/>
          </a:prstGeom>
          <a:solidFill>
            <a:srgbClr val="202229"/>
          </a:solidFill>
          <a:ln w="12700">
            <a:solidFill>
              <a:srgbClr val="202229"/>
            </a:solidFill>
            <a:prstDash val="solid"/>
          </a:ln>
        </p:spPr>
      </p:sp>
      <p:sp>
        <p:nvSpPr>
          <p:cNvPr id="48" name="Text 42"/>
          <p:cNvSpPr/>
          <p:nvPr/>
        </p:nvSpPr>
        <p:spPr>
          <a:xfrm>
            <a:off x="640080" y="6153912"/>
            <a:ext cx="804672" cy="7498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4000"/>
              </a:lnSpc>
              <a:buNone/>
            </a:pPr>
            <a:r>
              <a:rPr lang="en-US" sz="1180" b="1" dirty="0">
                <a:solidFill>
                  <a:srgbClr val="F4F4EC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项目权益</a:t>
            </a:r>
            <a:endParaRPr lang="en-US" sz="1180" dirty="0"/>
          </a:p>
        </p:txBody>
      </p:sp>
      <p:sp>
        <p:nvSpPr>
          <p:cNvPr id="49" name="Shape 43"/>
          <p:cNvSpPr/>
          <p:nvPr/>
        </p:nvSpPr>
        <p:spPr>
          <a:xfrm>
            <a:off x="1554480" y="6035040"/>
            <a:ext cx="2706624" cy="914400"/>
          </a:xfrm>
          <a:prstGeom prst="rect">
            <a:avLst/>
          </a:prstGeom>
          <a:solidFill>
            <a:srgbClr val="202229"/>
          </a:solidFill>
          <a:ln w="12700">
            <a:solidFill>
              <a:srgbClr val="202229"/>
            </a:solidFill>
            <a:prstDash val="solid"/>
          </a:ln>
        </p:spPr>
      </p:sp>
      <p:sp>
        <p:nvSpPr>
          <p:cNvPr id="50" name="Text 44"/>
          <p:cNvSpPr/>
          <p:nvPr/>
        </p:nvSpPr>
        <p:spPr>
          <a:xfrm>
            <a:off x="1664208" y="6153912"/>
            <a:ext cx="2487168" cy="7498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4000"/>
              </a:lnSpc>
              <a:buNone/>
            </a:pPr>
            <a:r>
              <a:rPr lang="en-US" sz="1180" dirty="0">
                <a:solidFill>
                  <a:srgbClr val="DDDED9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每次 MEME 空投相关权益。</a:t>
            </a:r>
            <a:endParaRPr lang="en-US" sz="1180" dirty="0"/>
          </a:p>
        </p:txBody>
      </p:sp>
      <p:sp>
        <p:nvSpPr>
          <p:cNvPr id="51" name="Shape 45"/>
          <p:cNvSpPr/>
          <p:nvPr/>
        </p:nvSpPr>
        <p:spPr>
          <a:xfrm>
            <a:off x="4261104" y="6035040"/>
            <a:ext cx="2768544" cy="914400"/>
          </a:xfrm>
          <a:prstGeom prst="rect">
            <a:avLst/>
          </a:prstGeom>
          <a:solidFill>
            <a:srgbClr val="202229"/>
          </a:solidFill>
          <a:ln w="12700">
            <a:solidFill>
              <a:srgbClr val="202229"/>
            </a:solidFill>
            <a:prstDash val="solid"/>
          </a:ln>
        </p:spPr>
      </p:sp>
      <p:sp>
        <p:nvSpPr>
          <p:cNvPr id="52" name="Text 46"/>
          <p:cNvSpPr/>
          <p:nvPr/>
        </p:nvSpPr>
        <p:spPr>
          <a:xfrm>
            <a:off x="4370832" y="6153912"/>
            <a:ext cx="2549088" cy="7498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4000"/>
              </a:lnSpc>
              <a:buNone/>
            </a:pPr>
            <a:r>
              <a:rPr lang="en-US" sz="1180" dirty="0">
                <a:solidFill>
                  <a:srgbClr val="DDDED9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对应内盘白名单优先资格。</a:t>
            </a:r>
            <a:endParaRPr lang="en-US" sz="1180" dirty="0"/>
          </a:p>
        </p:txBody>
      </p:sp>
      <p:sp>
        <p:nvSpPr>
          <p:cNvPr id="53" name="Shape 47"/>
          <p:cNvSpPr/>
          <p:nvPr/>
        </p:nvSpPr>
        <p:spPr>
          <a:xfrm>
            <a:off x="530352" y="6949440"/>
            <a:ext cx="6499296" cy="0"/>
          </a:xfrm>
          <a:prstGeom prst="line">
            <a:avLst/>
          </a:prstGeom>
          <a:noFill/>
          <a:ln w="6350">
            <a:solidFill>
              <a:srgbClr val="353840"/>
            </a:solidFill>
            <a:prstDash val="solid"/>
            <a:headEnd type="none"/>
            <a:tailEnd type="none"/>
          </a:ln>
        </p:spPr>
      </p:sp>
      <p:sp>
        <p:nvSpPr>
          <p:cNvPr id="54" name="Shape 48"/>
          <p:cNvSpPr/>
          <p:nvPr/>
        </p:nvSpPr>
        <p:spPr>
          <a:xfrm>
            <a:off x="530352" y="6949440"/>
            <a:ext cx="1024128" cy="914400"/>
          </a:xfrm>
          <a:prstGeom prst="rect">
            <a:avLst/>
          </a:prstGeom>
          <a:solidFill>
            <a:srgbClr val="17191E"/>
          </a:solidFill>
          <a:ln w="12700">
            <a:solidFill>
              <a:srgbClr val="17191E"/>
            </a:solidFill>
            <a:prstDash val="solid"/>
          </a:ln>
        </p:spPr>
      </p:sp>
      <p:sp>
        <p:nvSpPr>
          <p:cNvPr id="55" name="Text 49"/>
          <p:cNvSpPr/>
          <p:nvPr/>
        </p:nvSpPr>
        <p:spPr>
          <a:xfrm>
            <a:off x="640080" y="7068312"/>
            <a:ext cx="804672" cy="7498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4000"/>
              </a:lnSpc>
              <a:buNone/>
            </a:pPr>
            <a:r>
              <a:rPr lang="en-US" sz="1180" b="1" dirty="0">
                <a:solidFill>
                  <a:srgbClr val="F4F4EC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资金关联</a:t>
            </a:r>
            <a:endParaRPr lang="en-US" sz="1180" dirty="0"/>
          </a:p>
        </p:txBody>
      </p:sp>
      <p:sp>
        <p:nvSpPr>
          <p:cNvPr id="56" name="Shape 50"/>
          <p:cNvSpPr/>
          <p:nvPr/>
        </p:nvSpPr>
        <p:spPr>
          <a:xfrm>
            <a:off x="1554480" y="6949440"/>
            <a:ext cx="2706624" cy="914400"/>
          </a:xfrm>
          <a:prstGeom prst="rect">
            <a:avLst/>
          </a:prstGeom>
          <a:solidFill>
            <a:srgbClr val="17191E"/>
          </a:solidFill>
          <a:ln w="12700">
            <a:solidFill>
              <a:srgbClr val="17191E"/>
            </a:solidFill>
            <a:prstDash val="solid"/>
          </a:ln>
        </p:spPr>
      </p:sp>
      <p:sp>
        <p:nvSpPr>
          <p:cNvPr id="57" name="Text 51"/>
          <p:cNvSpPr/>
          <p:nvPr/>
        </p:nvSpPr>
        <p:spPr>
          <a:xfrm>
            <a:off x="1664208" y="7068312"/>
            <a:ext cx="2487168" cy="7498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4000"/>
              </a:lnSpc>
              <a:buNone/>
            </a:pPr>
            <a:r>
              <a:rPr lang="en-US" sz="1180" dirty="0">
                <a:solidFill>
                  <a:srgbClr val="DDDED9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免费创世凭证不等于单期 NFT 铸造</a:t>
            </a:r>
            <a:endParaRPr lang="en-US" sz="1180" dirty="0"/>
          </a:p>
          <a:p>
            <a:pPr indent="0" marL="0">
              <a:lnSpc>
                <a:spcPct val="124000"/>
              </a:lnSpc>
              <a:buNone/>
            </a:pPr>
            <a:r>
              <a:rPr lang="en-US" sz="1180" dirty="0">
                <a:solidFill>
                  <a:srgbClr val="DDDED9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费。</a:t>
            </a:r>
            <a:endParaRPr lang="en-US" sz="1180" dirty="0"/>
          </a:p>
        </p:txBody>
      </p:sp>
      <p:sp>
        <p:nvSpPr>
          <p:cNvPr id="58" name="Shape 52"/>
          <p:cNvSpPr/>
          <p:nvPr/>
        </p:nvSpPr>
        <p:spPr>
          <a:xfrm>
            <a:off x="4261104" y="6949440"/>
            <a:ext cx="2768544" cy="914400"/>
          </a:xfrm>
          <a:prstGeom prst="rect">
            <a:avLst/>
          </a:prstGeom>
          <a:solidFill>
            <a:srgbClr val="17191E"/>
          </a:solidFill>
          <a:ln w="12700">
            <a:solidFill>
              <a:srgbClr val="17191E"/>
            </a:solidFill>
            <a:prstDash val="solid"/>
          </a:ln>
        </p:spPr>
      </p:sp>
      <p:sp>
        <p:nvSpPr>
          <p:cNvPr id="59" name="Text 53"/>
          <p:cNvSpPr/>
          <p:nvPr/>
        </p:nvSpPr>
        <p:spPr>
          <a:xfrm>
            <a:off x="4370832" y="7068312"/>
            <a:ext cx="2549088" cy="7498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4000"/>
              </a:lnSpc>
              <a:buNone/>
            </a:pPr>
            <a:r>
              <a:rPr lang="en-US" sz="1180" dirty="0">
                <a:solidFill>
                  <a:srgbClr val="DDDED9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铸造费 100% 进入共识买盘托管。</a:t>
            </a:r>
            <a:endParaRPr lang="en-US" sz="1180" dirty="0"/>
          </a:p>
        </p:txBody>
      </p:sp>
      <p:sp>
        <p:nvSpPr>
          <p:cNvPr id="60" name="Shape 54"/>
          <p:cNvSpPr/>
          <p:nvPr/>
        </p:nvSpPr>
        <p:spPr>
          <a:xfrm>
            <a:off x="530352" y="7863840"/>
            <a:ext cx="6499296" cy="0"/>
          </a:xfrm>
          <a:prstGeom prst="line">
            <a:avLst/>
          </a:prstGeom>
          <a:noFill/>
          <a:ln w="6350">
            <a:solidFill>
              <a:srgbClr val="353840"/>
            </a:solidFill>
            <a:prstDash val="solid"/>
            <a:headEnd type="none"/>
            <a:tailEnd type="none"/>
          </a:ln>
        </p:spPr>
      </p:sp>
      <p:sp>
        <p:nvSpPr>
          <p:cNvPr id="61" name="Text 55"/>
          <p:cNvSpPr/>
          <p:nvPr/>
        </p:nvSpPr>
        <p:spPr>
          <a:xfrm>
            <a:off x="530352" y="8156448"/>
            <a:ext cx="6499296" cy="46939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0000"/>
              </a:lnSpc>
              <a:buNone/>
            </a:pPr>
            <a:r>
              <a:rPr lang="en-US" sz="1230" dirty="0">
                <a:solidFill>
                  <a:srgbClr val="DDDED9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同一用户可以同时持有社区资产、LOOP MEME 和两类 NFT。各路径具有独立的资格含义；</a:t>
            </a:r>
            <a:endParaRPr lang="en-US" sz="1230" dirty="0"/>
          </a:p>
          <a:p>
            <a:pPr indent="0" marL="0">
              <a:lnSpc>
                <a:spcPct val="110000"/>
              </a:lnSpc>
              <a:buNone/>
            </a:pPr>
            <a:r>
              <a:rPr lang="en-US" sz="1230" dirty="0">
                <a:solidFill>
                  <a:srgbClr val="DDDED9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预算、是否叠加以及去重方式按统一激励规则处理，不能把所有权重直接相乘。</a:t>
            </a:r>
            <a:endParaRPr lang="en-US" sz="1230" dirty="0"/>
          </a:p>
        </p:txBody>
      </p:sp>
      <p:sp>
        <p:nvSpPr>
          <p:cNvPr id="62" name="Shape 56"/>
          <p:cNvSpPr/>
          <p:nvPr/>
        </p:nvSpPr>
        <p:spPr>
          <a:xfrm>
            <a:off x="530352" y="8827008"/>
            <a:ext cx="6499296" cy="1115568"/>
          </a:xfrm>
          <a:prstGeom prst="rect">
            <a:avLst/>
          </a:prstGeom>
          <a:solidFill>
            <a:srgbClr val="17191E"/>
          </a:solidFill>
          <a:ln w="6985">
            <a:solidFill>
              <a:srgbClr val="353840"/>
            </a:solidFill>
            <a:prstDash val="solid"/>
          </a:ln>
        </p:spPr>
      </p:sp>
      <p:sp>
        <p:nvSpPr>
          <p:cNvPr id="63" name="Shape 57"/>
          <p:cNvSpPr/>
          <p:nvPr/>
        </p:nvSpPr>
        <p:spPr>
          <a:xfrm>
            <a:off x="530352" y="8827008"/>
            <a:ext cx="36576" cy="1115568"/>
          </a:xfrm>
          <a:prstGeom prst="rect">
            <a:avLst/>
          </a:prstGeom>
          <a:solidFill>
            <a:srgbClr val="E6F600"/>
          </a:solidFill>
          <a:ln w="12700">
            <a:solidFill>
              <a:srgbClr val="E6F600"/>
            </a:solidFill>
            <a:prstDash val="solid"/>
          </a:ln>
        </p:spPr>
      </p:sp>
      <p:sp>
        <p:nvSpPr>
          <p:cNvPr id="64" name="Text 58"/>
          <p:cNvSpPr/>
          <p:nvPr/>
        </p:nvSpPr>
        <p:spPr>
          <a:xfrm>
            <a:off x="713232" y="8945880"/>
            <a:ext cx="6133536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4000"/>
              </a:lnSpc>
              <a:buNone/>
            </a:pPr>
            <a:r>
              <a:rPr lang="en-US" sz="1340" b="1" dirty="0">
                <a:solidFill>
                  <a:srgbClr val="E6F600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权益披露项目</a:t>
            </a:r>
            <a:endParaRPr lang="en-US" sz="1340" dirty="0"/>
          </a:p>
        </p:txBody>
      </p:sp>
      <p:sp>
        <p:nvSpPr>
          <p:cNvPr id="65" name="Text 59"/>
          <p:cNvSpPr/>
          <p:nvPr/>
        </p:nvSpPr>
        <p:spPr>
          <a:xfrm>
            <a:off x="713232" y="9265920"/>
            <a:ext cx="6133536" cy="44805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0000"/>
              </a:lnSpc>
              <a:buNone/>
            </a:pPr>
            <a:r>
              <a:rPr lang="en-US" sz="1170" dirty="0">
                <a:solidFill>
                  <a:srgbClr val="DDDED9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发行规则分别列明：数量、铸造窗口、取得条件、资格快照、转让后的资格归属、挖矿额</a:t>
            </a:r>
            <a:endParaRPr lang="en-US" sz="1170" dirty="0"/>
          </a:p>
          <a:p>
            <a:pPr indent="0" marL="0">
              <a:lnSpc>
                <a:spcPct val="110000"/>
              </a:lnSpc>
              <a:buNone/>
            </a:pPr>
            <a:r>
              <a:rPr lang="en-US" sz="1170" dirty="0">
                <a:solidFill>
                  <a:srgbClr val="DDDED9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度、空投额度与领取方式。</a:t>
            </a:r>
            <a:endParaRPr lang="en-US" sz="117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0E0F1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data/loop_whitepaper_work/assets/body_bg.jp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7560000" cy="10692000"/>
          </a:xfrm>
          <a:prstGeom prst="rect">
            <a:avLst/>
          </a:prstGeom>
        </p:spPr>
      </p:pic>
      <p:pic>
        <p:nvPicPr>
          <p:cNvPr id="3" name="Image 1" descr="/mnt/data/loop_whitepaper_work/assets/infinity_wm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23360" y="7098527"/>
            <a:ext cx="3282696" cy="1914675"/>
          </a:xfrm>
          <a:prstGeom prst="rect">
            <a:avLst/>
          </a:prstGeom>
        </p:spPr>
      </p:pic>
      <p:pic>
        <p:nvPicPr>
          <p:cNvPr id="4" name="Image 2" descr="/mnt/data/loop_whitepaper_work/assets/wordmark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9951" y="228600"/>
            <a:ext cx="688898" cy="484632"/>
          </a:xfrm>
          <a:prstGeom prst="rect">
            <a:avLst/>
          </a:prstGeom>
        </p:spPr>
      </p:pic>
      <p:sp>
        <p:nvSpPr>
          <p:cNvPr id="5" name="Text 0"/>
          <p:cNvSpPr/>
          <p:nvPr/>
        </p:nvSpPr>
        <p:spPr>
          <a:xfrm>
            <a:off x="1517904" y="438912"/>
            <a:ext cx="4389120" cy="1737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4000"/>
              </a:lnSpc>
              <a:buNone/>
            </a:pPr>
            <a:r>
              <a:rPr lang="en-US" sz="840" spc="180" kern="0" dirty="0">
                <a:solidFill>
                  <a:srgbClr val="A2A5A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WHITE PAPER  /  2026.10</a:t>
            </a:r>
            <a:endParaRPr lang="en-US" sz="840" dirty="0"/>
          </a:p>
        </p:txBody>
      </p:sp>
      <p:sp>
        <p:nvSpPr>
          <p:cNvPr id="6" name="Shape 1"/>
          <p:cNvSpPr/>
          <p:nvPr/>
        </p:nvSpPr>
        <p:spPr>
          <a:xfrm>
            <a:off x="530352" y="822960"/>
            <a:ext cx="6499296" cy="0"/>
          </a:xfrm>
          <a:prstGeom prst="line">
            <a:avLst/>
          </a:prstGeom>
          <a:noFill/>
          <a:ln w="8890">
            <a:solidFill>
              <a:srgbClr val="353840"/>
            </a:solidFill>
            <a:prstDash val="solid"/>
            <a:headEnd type="none"/>
            <a:tailEnd type="none"/>
          </a:ln>
        </p:spPr>
      </p:sp>
      <p:sp>
        <p:nvSpPr>
          <p:cNvPr id="7" name="Shape 2"/>
          <p:cNvSpPr/>
          <p:nvPr/>
        </p:nvSpPr>
        <p:spPr>
          <a:xfrm>
            <a:off x="530352" y="987552"/>
            <a:ext cx="1088136" cy="256032"/>
          </a:xfrm>
          <a:prstGeom prst="rect">
            <a:avLst/>
          </a:prstGeom>
          <a:solidFill>
            <a:srgbClr val="E6F600"/>
          </a:solidFill>
          <a:ln w="12700">
            <a:solidFill>
              <a:srgbClr val="E6F600"/>
            </a:solidFill>
            <a:prstDash val="solid"/>
          </a:ln>
        </p:spPr>
      </p:sp>
      <p:sp>
        <p:nvSpPr>
          <p:cNvPr id="8" name="Text 3"/>
          <p:cNvSpPr/>
          <p:nvPr/>
        </p:nvSpPr>
        <p:spPr>
          <a:xfrm>
            <a:off x="603504" y="1022299"/>
            <a:ext cx="941832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4000"/>
              </a:lnSpc>
              <a:buNone/>
            </a:pPr>
            <a:r>
              <a:rPr lang="en-US" sz="850" b="1" dirty="0">
                <a:solidFill>
                  <a:srgbClr val="101113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CHAPTER 05</a:t>
            </a:r>
            <a:endParaRPr lang="en-US" sz="850" dirty="0"/>
          </a:p>
        </p:txBody>
      </p:sp>
      <p:sp>
        <p:nvSpPr>
          <p:cNvPr id="9" name="Text 4"/>
          <p:cNvSpPr/>
          <p:nvPr/>
        </p:nvSpPr>
        <p:spPr>
          <a:xfrm>
            <a:off x="1837944" y="1028700"/>
            <a:ext cx="507492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4000"/>
              </a:lnSpc>
              <a:buNone/>
            </a:pPr>
            <a:r>
              <a:rPr lang="en-US" sz="820" spc="180" kern="0" dirty="0">
                <a:solidFill>
                  <a:srgbClr val="A2A5A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CONSENSUS BUYING ENGINE</a:t>
            </a:r>
            <a:endParaRPr lang="en-US" sz="820" dirty="0"/>
          </a:p>
        </p:txBody>
      </p:sp>
      <p:sp>
        <p:nvSpPr>
          <p:cNvPr id="10" name="Text 5"/>
          <p:cNvSpPr/>
          <p:nvPr/>
        </p:nvSpPr>
        <p:spPr>
          <a:xfrm>
            <a:off x="530352" y="1444752"/>
            <a:ext cx="6499296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4000"/>
              </a:lnSpc>
              <a:buNone/>
            </a:pPr>
            <a:r>
              <a:rPr lang="en-US" sz="2900" b="1" dirty="0">
                <a:solidFill>
                  <a:srgbClr val="F4F4EC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共识买盘与合约托管</a:t>
            </a:r>
            <a:endParaRPr lang="en-US" sz="2900" dirty="0"/>
          </a:p>
        </p:txBody>
      </p:sp>
      <p:sp>
        <p:nvSpPr>
          <p:cNvPr id="11" name="Shape 6"/>
          <p:cNvSpPr/>
          <p:nvPr/>
        </p:nvSpPr>
        <p:spPr>
          <a:xfrm>
            <a:off x="530352" y="2121408"/>
            <a:ext cx="1005840" cy="0"/>
          </a:xfrm>
          <a:prstGeom prst="line">
            <a:avLst/>
          </a:prstGeom>
          <a:noFill/>
          <a:ln w="38100">
            <a:solidFill>
              <a:srgbClr val="E6F600"/>
            </a:solidFill>
            <a:prstDash val="solid"/>
            <a:headEnd type="none"/>
            <a:tailEnd type="none"/>
          </a:ln>
        </p:spPr>
      </p:sp>
      <p:sp>
        <p:nvSpPr>
          <p:cNvPr id="12" name="Shape 7"/>
          <p:cNvSpPr/>
          <p:nvPr/>
        </p:nvSpPr>
        <p:spPr>
          <a:xfrm>
            <a:off x="1335024" y="2185416"/>
            <a:ext cx="676656" cy="0"/>
          </a:xfrm>
          <a:prstGeom prst="line">
            <a:avLst/>
          </a:prstGeom>
          <a:noFill/>
          <a:ln w="25400">
            <a:solidFill>
              <a:srgbClr val="B442F5"/>
            </a:solidFill>
            <a:prstDash val="solid"/>
            <a:headEnd type="none"/>
            <a:tailEnd type="none"/>
          </a:ln>
        </p:spPr>
      </p:sp>
      <p:sp>
        <p:nvSpPr>
          <p:cNvPr id="13" name="Shape 8"/>
          <p:cNvSpPr/>
          <p:nvPr/>
        </p:nvSpPr>
        <p:spPr>
          <a:xfrm>
            <a:off x="530352" y="10106784"/>
            <a:ext cx="6499296" cy="0"/>
          </a:xfrm>
          <a:prstGeom prst="line">
            <a:avLst/>
          </a:prstGeom>
          <a:noFill/>
          <a:ln w="8890">
            <a:solidFill>
              <a:srgbClr val="353840"/>
            </a:solidFill>
            <a:prstDash val="solid"/>
            <a:headEnd type="none"/>
            <a:tailEnd type="none"/>
          </a:ln>
        </p:spPr>
      </p:sp>
      <p:sp>
        <p:nvSpPr>
          <p:cNvPr id="14" name="Text 9">
            <a:hlinkClick r:id="rId4" tooltip=""/>
          </p:cNvPr>
          <p:cNvSpPr/>
          <p:nvPr/>
        </p:nvSpPr>
        <p:spPr>
          <a:xfrm>
            <a:off x="530352" y="10298808"/>
            <a:ext cx="192024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4000"/>
              </a:lnSpc>
              <a:buNone/>
            </a:pPr>
            <a:r>
              <a:rPr lang="en-US" sz="810" u="sng" spc="180" kern="0" dirty="0">
                <a:solidFill>
                  <a:srgbClr val="A2A5AF"/>
                </a:solidFill>
                <a:latin typeface="Inter" pitchFamily="34" charset="0"/>
                <a:ea typeface="Inter" pitchFamily="34" charset="-122"/>
                <a:cs typeface="Inter" pitchFamily="34" charset="-120"/>
                <a:hlinkClick r:id="rId4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LOOPLABS.MEME</a:t>
            </a:r>
            <a:endParaRPr lang="en-US" sz="810" dirty="0"/>
          </a:p>
        </p:txBody>
      </p:sp>
      <p:sp>
        <p:nvSpPr>
          <p:cNvPr id="15" name="Text 10"/>
          <p:cNvSpPr/>
          <p:nvPr/>
        </p:nvSpPr>
        <p:spPr>
          <a:xfrm>
            <a:off x="2679192" y="10298808"/>
            <a:ext cx="356616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4000"/>
              </a:lnSpc>
              <a:buNone/>
            </a:pPr>
            <a:r>
              <a:rPr lang="en-US" sz="720" spc="180" kern="0" dirty="0">
                <a:solidFill>
                  <a:srgbClr val="A2A5A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COMMUNITY / CULTURE / INFINITY</a:t>
            </a:r>
            <a:endParaRPr lang="en-US" sz="720" dirty="0"/>
          </a:p>
        </p:txBody>
      </p:sp>
      <p:sp>
        <p:nvSpPr>
          <p:cNvPr id="16" name="Text 11"/>
          <p:cNvSpPr/>
          <p:nvPr/>
        </p:nvSpPr>
        <p:spPr>
          <a:xfrm>
            <a:off x="6627312" y="10253088"/>
            <a:ext cx="402336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24000"/>
              </a:lnSpc>
              <a:buNone/>
            </a:pPr>
            <a:r>
              <a:rPr lang="en-US" sz="1250" b="1" dirty="0">
                <a:solidFill>
                  <a:srgbClr val="E6F6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15</a:t>
            </a:r>
            <a:endParaRPr lang="en-US" sz="1250" dirty="0"/>
          </a:p>
        </p:txBody>
      </p:sp>
      <p:sp>
        <p:nvSpPr>
          <p:cNvPr id="18" name="Text 12"/>
          <p:cNvSpPr/>
          <p:nvPr/>
        </p:nvSpPr>
        <p:spPr>
          <a:xfrm>
            <a:off x="530352" y="2487168"/>
            <a:ext cx="484632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4000"/>
              </a:lnSpc>
              <a:buNone/>
            </a:pPr>
            <a:r>
              <a:rPr lang="en-US" sz="1330" b="1" dirty="0">
                <a:solidFill>
                  <a:srgbClr val="E6F6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5.4</a:t>
            </a:r>
            <a:endParaRPr lang="en-US" sz="1330" dirty="0"/>
          </a:p>
        </p:txBody>
      </p:sp>
      <p:sp>
        <p:nvSpPr>
          <p:cNvPr id="19" name="Text 13"/>
          <p:cNvSpPr/>
          <p:nvPr/>
        </p:nvSpPr>
        <p:spPr>
          <a:xfrm>
            <a:off x="1088136" y="2487168"/>
            <a:ext cx="5941512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4000"/>
              </a:lnSpc>
              <a:buNone/>
            </a:pPr>
            <a:r>
              <a:rPr lang="en-US" sz="1500" b="1" dirty="0">
                <a:solidFill>
                  <a:srgbClr val="F4F4EC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铸造费托管与共识买盘</a:t>
            </a:r>
            <a:endParaRPr lang="en-US" sz="1500" dirty="0"/>
          </a:p>
        </p:txBody>
      </p:sp>
      <p:sp>
        <p:nvSpPr>
          <p:cNvPr id="20" name="Text 14"/>
          <p:cNvSpPr/>
          <p:nvPr/>
        </p:nvSpPr>
        <p:spPr>
          <a:xfrm>
            <a:off x="530352" y="2898648"/>
            <a:ext cx="1938528" cy="81381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4000"/>
              </a:lnSpc>
              <a:buNone/>
            </a:pPr>
            <a:r>
              <a:rPr lang="en-US" sz="5300" b="1" dirty="0">
                <a:solidFill>
                  <a:srgbClr val="E6F6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100%</a:t>
            </a:r>
            <a:endParaRPr lang="en-US" sz="5300" dirty="0"/>
          </a:p>
        </p:txBody>
      </p:sp>
      <p:sp>
        <p:nvSpPr>
          <p:cNvPr id="21" name="Text 15"/>
          <p:cNvSpPr/>
          <p:nvPr/>
        </p:nvSpPr>
        <p:spPr>
          <a:xfrm>
            <a:off x="2688336" y="2999232"/>
            <a:ext cx="4341312" cy="604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0000"/>
              </a:lnSpc>
              <a:buNone/>
            </a:pPr>
            <a:r>
              <a:rPr lang="en-US" sz="1610" b="1" dirty="0">
                <a:solidFill>
                  <a:srgbClr val="F4F4EC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单期 MEME 共识 NFT 铸造费</a:t>
            </a:r>
            <a:endParaRPr lang="en-US" sz="1610" dirty="0"/>
          </a:p>
          <a:p>
            <a:pPr indent="0" marL="0">
              <a:lnSpc>
                <a:spcPct val="110000"/>
              </a:lnSpc>
              <a:buNone/>
            </a:pPr>
            <a:r>
              <a:rPr lang="en-US" sz="1610" b="1" dirty="0">
                <a:solidFill>
                  <a:srgbClr val="F4F4EC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进入智能合约托管。</a:t>
            </a:r>
            <a:endParaRPr lang="en-US" sz="1610" dirty="0"/>
          </a:p>
        </p:txBody>
      </p:sp>
      <p:sp>
        <p:nvSpPr>
          <p:cNvPr id="22" name="Shape 16"/>
          <p:cNvSpPr/>
          <p:nvPr/>
        </p:nvSpPr>
        <p:spPr>
          <a:xfrm>
            <a:off x="530352" y="4050792"/>
            <a:ext cx="365760" cy="365760"/>
          </a:xfrm>
          <a:prstGeom prst="rect">
            <a:avLst/>
          </a:prstGeom>
          <a:solidFill>
            <a:srgbClr val="E6F600"/>
          </a:solidFill>
          <a:ln w="12700">
            <a:solidFill>
              <a:srgbClr val="E6F600"/>
            </a:solidFill>
            <a:prstDash val="solid"/>
          </a:ln>
        </p:spPr>
      </p:sp>
      <p:sp>
        <p:nvSpPr>
          <p:cNvPr id="23" name="Text 17"/>
          <p:cNvSpPr/>
          <p:nvPr/>
        </p:nvSpPr>
        <p:spPr>
          <a:xfrm>
            <a:off x="530352" y="4091940"/>
            <a:ext cx="3657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24000"/>
              </a:lnSpc>
              <a:buNone/>
            </a:pPr>
            <a:r>
              <a:rPr lang="en-US" sz="1200" b="1" dirty="0">
                <a:solidFill>
                  <a:srgbClr val="101113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01</a:t>
            </a:r>
            <a:endParaRPr lang="en-US" sz="1200" dirty="0"/>
          </a:p>
        </p:txBody>
      </p:sp>
      <p:sp>
        <p:nvSpPr>
          <p:cNvPr id="24" name="Text 18"/>
          <p:cNvSpPr/>
          <p:nvPr/>
        </p:nvSpPr>
        <p:spPr>
          <a:xfrm>
            <a:off x="1078992" y="4037076"/>
            <a:ext cx="5950656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4000"/>
              </a:lnSpc>
              <a:buNone/>
            </a:pPr>
            <a:r>
              <a:rPr lang="en-US" sz="1400" b="1" dirty="0">
                <a:solidFill>
                  <a:srgbClr val="F4F4EC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铸造与托管</a:t>
            </a:r>
            <a:endParaRPr lang="en-US" sz="1400" dirty="0"/>
          </a:p>
        </p:txBody>
      </p:sp>
      <p:sp>
        <p:nvSpPr>
          <p:cNvPr id="25" name="Text 19"/>
          <p:cNvSpPr/>
          <p:nvPr/>
        </p:nvSpPr>
        <p:spPr>
          <a:xfrm>
            <a:off x="1078992" y="4379976"/>
            <a:ext cx="5950656" cy="2471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0000"/>
              </a:lnSpc>
              <a:buNone/>
            </a:pPr>
            <a:r>
              <a:rPr lang="en-US" sz="1210" dirty="0">
                <a:solidFill>
                  <a:srgbClr val="DDDED9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参与者按规则铸造共识 NFT；铸造费不作为可自由支配的团队款项。</a:t>
            </a:r>
            <a:endParaRPr lang="en-US" sz="1210" dirty="0"/>
          </a:p>
        </p:txBody>
      </p:sp>
      <p:sp>
        <p:nvSpPr>
          <p:cNvPr id="26" name="Shape 20"/>
          <p:cNvSpPr/>
          <p:nvPr/>
        </p:nvSpPr>
        <p:spPr>
          <a:xfrm>
            <a:off x="530352" y="4983480"/>
            <a:ext cx="365760" cy="365760"/>
          </a:xfrm>
          <a:prstGeom prst="rect">
            <a:avLst/>
          </a:prstGeom>
          <a:solidFill>
            <a:srgbClr val="E6F600"/>
          </a:solidFill>
          <a:ln w="12700">
            <a:solidFill>
              <a:srgbClr val="E6F600"/>
            </a:solidFill>
            <a:prstDash val="solid"/>
          </a:ln>
        </p:spPr>
      </p:sp>
      <p:sp>
        <p:nvSpPr>
          <p:cNvPr id="27" name="Text 21"/>
          <p:cNvSpPr/>
          <p:nvPr/>
        </p:nvSpPr>
        <p:spPr>
          <a:xfrm>
            <a:off x="530352" y="5024628"/>
            <a:ext cx="3657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24000"/>
              </a:lnSpc>
              <a:buNone/>
            </a:pPr>
            <a:r>
              <a:rPr lang="en-US" sz="1200" b="1" dirty="0">
                <a:solidFill>
                  <a:srgbClr val="101113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02</a:t>
            </a:r>
            <a:endParaRPr lang="en-US" sz="1200" dirty="0"/>
          </a:p>
        </p:txBody>
      </p:sp>
      <p:sp>
        <p:nvSpPr>
          <p:cNvPr id="28" name="Text 22"/>
          <p:cNvSpPr/>
          <p:nvPr/>
        </p:nvSpPr>
        <p:spPr>
          <a:xfrm>
            <a:off x="1078992" y="4969764"/>
            <a:ext cx="5950656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4000"/>
              </a:lnSpc>
              <a:buNone/>
            </a:pPr>
            <a:r>
              <a:rPr lang="en-US" sz="1400" b="1" dirty="0">
                <a:solidFill>
                  <a:srgbClr val="F4F4EC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等待项目迁移</a:t>
            </a:r>
            <a:endParaRPr lang="en-US" sz="1400" dirty="0"/>
          </a:p>
        </p:txBody>
      </p:sp>
      <p:sp>
        <p:nvSpPr>
          <p:cNvPr id="29" name="Text 23"/>
          <p:cNvSpPr/>
          <p:nvPr/>
        </p:nvSpPr>
        <p:spPr>
          <a:xfrm>
            <a:off x="1078992" y="5312664"/>
            <a:ext cx="5950656" cy="2471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0000"/>
              </a:lnSpc>
              <a:buNone/>
            </a:pPr>
            <a:r>
              <a:rPr lang="en-US" sz="1210" dirty="0">
                <a:solidFill>
                  <a:srgbClr val="DDDED9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对应项目完成约定的毕业与外盘迁移条件后，进入买盘执行阶段。</a:t>
            </a:r>
            <a:endParaRPr lang="en-US" sz="1210" dirty="0"/>
          </a:p>
        </p:txBody>
      </p:sp>
      <p:sp>
        <p:nvSpPr>
          <p:cNvPr id="30" name="Shape 24"/>
          <p:cNvSpPr/>
          <p:nvPr/>
        </p:nvSpPr>
        <p:spPr>
          <a:xfrm>
            <a:off x="530352" y="5916168"/>
            <a:ext cx="365760" cy="365760"/>
          </a:xfrm>
          <a:prstGeom prst="rect">
            <a:avLst/>
          </a:prstGeom>
          <a:solidFill>
            <a:srgbClr val="E6F600"/>
          </a:solidFill>
          <a:ln w="12700">
            <a:solidFill>
              <a:srgbClr val="E6F600"/>
            </a:solidFill>
            <a:prstDash val="solid"/>
          </a:ln>
        </p:spPr>
      </p:sp>
      <p:sp>
        <p:nvSpPr>
          <p:cNvPr id="31" name="Text 25"/>
          <p:cNvSpPr/>
          <p:nvPr/>
        </p:nvSpPr>
        <p:spPr>
          <a:xfrm>
            <a:off x="530352" y="5957316"/>
            <a:ext cx="3657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24000"/>
              </a:lnSpc>
              <a:buNone/>
            </a:pPr>
            <a:r>
              <a:rPr lang="en-US" sz="1200" b="1" dirty="0">
                <a:solidFill>
                  <a:srgbClr val="101113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03</a:t>
            </a:r>
            <a:endParaRPr lang="en-US" sz="1200" dirty="0"/>
          </a:p>
        </p:txBody>
      </p:sp>
      <p:sp>
        <p:nvSpPr>
          <p:cNvPr id="32" name="Text 26"/>
          <p:cNvSpPr/>
          <p:nvPr/>
        </p:nvSpPr>
        <p:spPr>
          <a:xfrm>
            <a:off x="1078992" y="5902452"/>
            <a:ext cx="5950656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4000"/>
              </a:lnSpc>
              <a:buNone/>
            </a:pPr>
            <a:r>
              <a:rPr lang="en-US" sz="1400" b="1" dirty="0">
                <a:solidFill>
                  <a:srgbClr val="F4F4EC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执行自动买入</a:t>
            </a:r>
            <a:endParaRPr lang="en-US" sz="1400" dirty="0"/>
          </a:p>
        </p:txBody>
      </p:sp>
      <p:sp>
        <p:nvSpPr>
          <p:cNvPr id="33" name="Text 27"/>
          <p:cNvSpPr/>
          <p:nvPr/>
        </p:nvSpPr>
        <p:spPr>
          <a:xfrm>
            <a:off x="1078992" y="6245352"/>
            <a:ext cx="5950656" cy="2471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0000"/>
              </a:lnSpc>
              <a:buNone/>
            </a:pPr>
            <a:r>
              <a:rPr lang="en-US" sz="1210" dirty="0">
                <a:solidFill>
                  <a:srgbClr val="DDDED9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按合约执行买入，公开适用标的、计价币种、执行节奏和滑点限制。</a:t>
            </a:r>
            <a:endParaRPr lang="en-US" sz="1210" dirty="0"/>
          </a:p>
        </p:txBody>
      </p:sp>
      <p:sp>
        <p:nvSpPr>
          <p:cNvPr id="34" name="Shape 28"/>
          <p:cNvSpPr/>
          <p:nvPr/>
        </p:nvSpPr>
        <p:spPr>
          <a:xfrm>
            <a:off x="530352" y="6848856"/>
            <a:ext cx="365760" cy="365760"/>
          </a:xfrm>
          <a:prstGeom prst="rect">
            <a:avLst/>
          </a:prstGeom>
          <a:solidFill>
            <a:srgbClr val="E6F600"/>
          </a:solidFill>
          <a:ln w="12700">
            <a:solidFill>
              <a:srgbClr val="E6F600"/>
            </a:solidFill>
            <a:prstDash val="solid"/>
          </a:ln>
        </p:spPr>
      </p:sp>
      <p:sp>
        <p:nvSpPr>
          <p:cNvPr id="35" name="Text 29"/>
          <p:cNvSpPr/>
          <p:nvPr/>
        </p:nvSpPr>
        <p:spPr>
          <a:xfrm>
            <a:off x="530352" y="6890004"/>
            <a:ext cx="3657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24000"/>
              </a:lnSpc>
              <a:buNone/>
            </a:pPr>
            <a:r>
              <a:rPr lang="en-US" sz="1200" b="1" dirty="0">
                <a:solidFill>
                  <a:srgbClr val="101113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04</a:t>
            </a:r>
            <a:endParaRPr lang="en-US" sz="1200" dirty="0"/>
          </a:p>
        </p:txBody>
      </p:sp>
      <p:sp>
        <p:nvSpPr>
          <p:cNvPr id="36" name="Text 30"/>
          <p:cNvSpPr/>
          <p:nvPr/>
        </p:nvSpPr>
        <p:spPr>
          <a:xfrm>
            <a:off x="1078992" y="6835140"/>
            <a:ext cx="5950656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4000"/>
              </a:lnSpc>
              <a:buNone/>
            </a:pPr>
            <a:r>
              <a:rPr lang="en-US" sz="1400" b="1" dirty="0">
                <a:solidFill>
                  <a:srgbClr val="F4F4EC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发送与核查</a:t>
            </a:r>
            <a:endParaRPr lang="en-US" sz="1400" dirty="0"/>
          </a:p>
        </p:txBody>
      </p:sp>
      <p:sp>
        <p:nvSpPr>
          <p:cNvPr id="37" name="Text 31"/>
          <p:cNvSpPr/>
          <p:nvPr/>
        </p:nvSpPr>
        <p:spPr>
          <a:xfrm>
            <a:off x="1078992" y="7178040"/>
            <a:ext cx="5950656" cy="2471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0000"/>
              </a:lnSpc>
              <a:buNone/>
            </a:pPr>
            <a:r>
              <a:rPr lang="en-US" sz="1210" dirty="0">
                <a:solidFill>
                  <a:srgbClr val="DDDED9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买入所得发送至指定 CZ 地址，保留成交、收款地址、交易哈希与余额记录。</a:t>
            </a:r>
            <a:endParaRPr lang="en-US" sz="1210" dirty="0"/>
          </a:p>
        </p:txBody>
      </p:sp>
      <p:sp>
        <p:nvSpPr>
          <p:cNvPr id="38" name="Text 32"/>
          <p:cNvSpPr/>
          <p:nvPr/>
        </p:nvSpPr>
        <p:spPr>
          <a:xfrm>
            <a:off x="530352" y="7946136"/>
            <a:ext cx="6499296" cy="4658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0000"/>
              </a:lnSpc>
              <a:buNone/>
            </a:pPr>
            <a:r>
              <a:rPr lang="en-US" sz="1220" dirty="0">
                <a:solidFill>
                  <a:srgbClr val="DDDED9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合约托管以禁止人为挪用或更改既定资金用途为目标。具体权限由已部署合约公开，未毕业、</a:t>
            </a:r>
            <a:endParaRPr lang="en-US" sz="1220" dirty="0"/>
          </a:p>
          <a:p>
            <a:pPr indent="0" marL="0">
              <a:lnSpc>
                <a:spcPct val="110000"/>
              </a:lnSpc>
              <a:buNone/>
            </a:pPr>
            <a:r>
              <a:rPr lang="en-US" sz="1220" dirty="0">
                <a:solidFill>
                  <a:srgbClr val="DDDED9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失败重试、部分成交与残余资金处理在执行规范中说明。</a:t>
            </a:r>
            <a:endParaRPr lang="en-US" sz="1220" dirty="0"/>
          </a:p>
        </p:txBody>
      </p:sp>
      <p:sp>
        <p:nvSpPr>
          <p:cNvPr id="39" name="Shape 33"/>
          <p:cNvSpPr/>
          <p:nvPr/>
        </p:nvSpPr>
        <p:spPr>
          <a:xfrm>
            <a:off x="530352" y="8622284"/>
            <a:ext cx="6499296" cy="1124712"/>
          </a:xfrm>
          <a:prstGeom prst="rect">
            <a:avLst/>
          </a:prstGeom>
          <a:solidFill>
            <a:srgbClr val="17191E"/>
          </a:solidFill>
          <a:ln w="6985">
            <a:solidFill>
              <a:srgbClr val="353840"/>
            </a:solidFill>
            <a:prstDash val="solid"/>
          </a:ln>
        </p:spPr>
      </p:sp>
      <p:sp>
        <p:nvSpPr>
          <p:cNvPr id="40" name="Shape 34"/>
          <p:cNvSpPr/>
          <p:nvPr/>
        </p:nvSpPr>
        <p:spPr>
          <a:xfrm>
            <a:off x="530352" y="8622284"/>
            <a:ext cx="36576" cy="1124712"/>
          </a:xfrm>
          <a:prstGeom prst="rect">
            <a:avLst/>
          </a:prstGeom>
          <a:solidFill>
            <a:srgbClr val="B442F5"/>
          </a:solidFill>
          <a:ln w="12700">
            <a:solidFill>
              <a:srgbClr val="B442F5"/>
            </a:solidFill>
            <a:prstDash val="solid"/>
          </a:ln>
        </p:spPr>
      </p:sp>
      <p:sp>
        <p:nvSpPr>
          <p:cNvPr id="41" name="Text 35"/>
          <p:cNvSpPr/>
          <p:nvPr/>
        </p:nvSpPr>
        <p:spPr>
          <a:xfrm>
            <a:off x="713232" y="8741156"/>
            <a:ext cx="6133536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4000"/>
              </a:lnSpc>
              <a:buNone/>
            </a:pPr>
            <a:r>
              <a:rPr lang="en-US" sz="1340" b="1" dirty="0">
                <a:solidFill>
                  <a:srgbClr val="B442F5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资金状态分别披露</a:t>
            </a:r>
            <a:endParaRPr lang="en-US" sz="1340" dirty="0"/>
          </a:p>
        </p:txBody>
      </p:sp>
      <p:sp>
        <p:nvSpPr>
          <p:cNvPr id="42" name="Text 36"/>
          <p:cNvSpPr/>
          <p:nvPr/>
        </p:nvSpPr>
        <p:spPr>
          <a:xfrm>
            <a:off x="713232" y="9061196"/>
            <a:ext cx="6133536" cy="44805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0000"/>
              </a:lnSpc>
              <a:buNone/>
            </a:pPr>
            <a:r>
              <a:rPr lang="en-US" sz="1170" dirty="0">
                <a:solidFill>
                  <a:srgbClr val="DDDED9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100% 托管不等于已经全部执行。发送至指定地址不等于代币销毁，也不构成相关个人的</a:t>
            </a:r>
            <a:endParaRPr lang="en-US" sz="1170" dirty="0"/>
          </a:p>
          <a:p>
            <a:pPr indent="0" marL="0">
              <a:lnSpc>
                <a:spcPct val="110000"/>
              </a:lnSpc>
              <a:buNone/>
            </a:pPr>
            <a:r>
              <a:rPr lang="en-US" sz="1170" dirty="0">
                <a:solidFill>
                  <a:srgbClr val="DDDED9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投资或合作背书。</a:t>
            </a:r>
            <a:endParaRPr lang="en-US" sz="117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0E0F1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data/loop_whitepaper_work/assets/body_bg.jp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7560000" cy="10692000"/>
          </a:xfrm>
          <a:prstGeom prst="rect">
            <a:avLst/>
          </a:prstGeom>
        </p:spPr>
      </p:pic>
      <p:pic>
        <p:nvPicPr>
          <p:cNvPr id="3" name="Image 1" descr="/mnt/data/loop_whitepaper_work/assets/mascot_wm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51960" y="6069160"/>
            <a:ext cx="2816352" cy="3059007"/>
          </a:xfrm>
          <a:prstGeom prst="rect">
            <a:avLst/>
          </a:prstGeom>
        </p:spPr>
      </p:pic>
      <p:pic>
        <p:nvPicPr>
          <p:cNvPr id="4" name="Image 2" descr="/mnt/data/loop_whitepaper_work/assets/wordmark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9951" y="228600"/>
            <a:ext cx="688898" cy="484632"/>
          </a:xfrm>
          <a:prstGeom prst="rect">
            <a:avLst/>
          </a:prstGeom>
        </p:spPr>
      </p:pic>
      <p:sp>
        <p:nvSpPr>
          <p:cNvPr id="5" name="Text 0"/>
          <p:cNvSpPr/>
          <p:nvPr/>
        </p:nvSpPr>
        <p:spPr>
          <a:xfrm>
            <a:off x="1517904" y="438912"/>
            <a:ext cx="4389120" cy="1737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4000"/>
              </a:lnSpc>
              <a:buNone/>
            </a:pPr>
            <a:r>
              <a:rPr lang="en-US" sz="840" spc="180" kern="0" dirty="0">
                <a:solidFill>
                  <a:srgbClr val="A2A5A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WHITE PAPER  /  2026.10</a:t>
            </a:r>
            <a:endParaRPr lang="en-US" sz="840" dirty="0"/>
          </a:p>
        </p:txBody>
      </p:sp>
      <p:sp>
        <p:nvSpPr>
          <p:cNvPr id="6" name="Shape 1"/>
          <p:cNvSpPr/>
          <p:nvPr/>
        </p:nvSpPr>
        <p:spPr>
          <a:xfrm>
            <a:off x="530352" y="822960"/>
            <a:ext cx="6499296" cy="0"/>
          </a:xfrm>
          <a:prstGeom prst="line">
            <a:avLst/>
          </a:prstGeom>
          <a:noFill/>
          <a:ln w="8890">
            <a:solidFill>
              <a:srgbClr val="353840"/>
            </a:solidFill>
            <a:prstDash val="solid"/>
            <a:headEnd type="none"/>
            <a:tailEnd type="none"/>
          </a:ln>
        </p:spPr>
      </p:sp>
      <p:sp>
        <p:nvSpPr>
          <p:cNvPr id="7" name="Shape 2"/>
          <p:cNvSpPr/>
          <p:nvPr/>
        </p:nvSpPr>
        <p:spPr>
          <a:xfrm>
            <a:off x="530352" y="987552"/>
            <a:ext cx="1088136" cy="256032"/>
          </a:xfrm>
          <a:prstGeom prst="rect">
            <a:avLst/>
          </a:prstGeom>
          <a:solidFill>
            <a:srgbClr val="E6F600"/>
          </a:solidFill>
          <a:ln w="12700">
            <a:solidFill>
              <a:srgbClr val="E6F600"/>
            </a:solidFill>
            <a:prstDash val="solid"/>
          </a:ln>
        </p:spPr>
      </p:sp>
      <p:sp>
        <p:nvSpPr>
          <p:cNvPr id="8" name="Text 3"/>
          <p:cNvSpPr/>
          <p:nvPr/>
        </p:nvSpPr>
        <p:spPr>
          <a:xfrm>
            <a:off x="603504" y="1022299"/>
            <a:ext cx="941832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4000"/>
              </a:lnSpc>
              <a:buNone/>
            </a:pPr>
            <a:r>
              <a:rPr lang="en-US" sz="850" b="1" dirty="0">
                <a:solidFill>
                  <a:srgbClr val="101113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CHAPTER 05</a:t>
            </a:r>
            <a:endParaRPr lang="en-US" sz="850" dirty="0"/>
          </a:p>
        </p:txBody>
      </p:sp>
      <p:sp>
        <p:nvSpPr>
          <p:cNvPr id="9" name="Text 4"/>
          <p:cNvSpPr/>
          <p:nvPr/>
        </p:nvSpPr>
        <p:spPr>
          <a:xfrm>
            <a:off x="1837944" y="1028700"/>
            <a:ext cx="507492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4000"/>
              </a:lnSpc>
              <a:buNone/>
            </a:pPr>
            <a:r>
              <a:rPr lang="en-US" sz="820" spc="180" kern="0" dirty="0">
                <a:solidFill>
                  <a:srgbClr val="A2A5A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PARTICIPATION JOURNEY</a:t>
            </a:r>
            <a:endParaRPr lang="en-US" sz="820" dirty="0"/>
          </a:p>
        </p:txBody>
      </p:sp>
      <p:sp>
        <p:nvSpPr>
          <p:cNvPr id="10" name="Text 5"/>
          <p:cNvSpPr/>
          <p:nvPr/>
        </p:nvSpPr>
        <p:spPr>
          <a:xfrm>
            <a:off x="530352" y="1444752"/>
            <a:ext cx="6499296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4000"/>
              </a:lnSpc>
              <a:buNone/>
            </a:pPr>
            <a:r>
              <a:rPr lang="en-US" sz="2900" b="1" dirty="0">
                <a:solidFill>
                  <a:srgbClr val="F4F4EC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一期 MEME 的完整参与路径</a:t>
            </a:r>
            <a:endParaRPr lang="en-US" sz="2900" dirty="0"/>
          </a:p>
        </p:txBody>
      </p:sp>
      <p:sp>
        <p:nvSpPr>
          <p:cNvPr id="11" name="Shape 6"/>
          <p:cNvSpPr/>
          <p:nvPr/>
        </p:nvSpPr>
        <p:spPr>
          <a:xfrm>
            <a:off x="530352" y="2121408"/>
            <a:ext cx="1005840" cy="0"/>
          </a:xfrm>
          <a:prstGeom prst="line">
            <a:avLst/>
          </a:prstGeom>
          <a:noFill/>
          <a:ln w="38100">
            <a:solidFill>
              <a:srgbClr val="E6F600"/>
            </a:solidFill>
            <a:prstDash val="solid"/>
            <a:headEnd type="none"/>
            <a:tailEnd type="none"/>
          </a:ln>
        </p:spPr>
      </p:sp>
      <p:sp>
        <p:nvSpPr>
          <p:cNvPr id="12" name="Shape 7"/>
          <p:cNvSpPr/>
          <p:nvPr/>
        </p:nvSpPr>
        <p:spPr>
          <a:xfrm>
            <a:off x="1335024" y="2185416"/>
            <a:ext cx="676656" cy="0"/>
          </a:xfrm>
          <a:prstGeom prst="line">
            <a:avLst/>
          </a:prstGeom>
          <a:noFill/>
          <a:ln w="25400">
            <a:solidFill>
              <a:srgbClr val="B442F5"/>
            </a:solidFill>
            <a:prstDash val="solid"/>
            <a:headEnd type="none"/>
            <a:tailEnd type="none"/>
          </a:ln>
        </p:spPr>
      </p:sp>
      <p:sp>
        <p:nvSpPr>
          <p:cNvPr id="13" name="Shape 8"/>
          <p:cNvSpPr/>
          <p:nvPr/>
        </p:nvSpPr>
        <p:spPr>
          <a:xfrm>
            <a:off x="530352" y="10106784"/>
            <a:ext cx="6499296" cy="0"/>
          </a:xfrm>
          <a:prstGeom prst="line">
            <a:avLst/>
          </a:prstGeom>
          <a:noFill/>
          <a:ln w="8890">
            <a:solidFill>
              <a:srgbClr val="353840"/>
            </a:solidFill>
            <a:prstDash val="solid"/>
            <a:headEnd type="none"/>
            <a:tailEnd type="none"/>
          </a:ln>
        </p:spPr>
      </p:sp>
      <p:sp>
        <p:nvSpPr>
          <p:cNvPr id="14" name="Text 9">
            <a:hlinkClick r:id="rId4" tooltip=""/>
          </p:cNvPr>
          <p:cNvSpPr/>
          <p:nvPr/>
        </p:nvSpPr>
        <p:spPr>
          <a:xfrm>
            <a:off x="530352" y="10298808"/>
            <a:ext cx="192024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4000"/>
              </a:lnSpc>
              <a:buNone/>
            </a:pPr>
            <a:r>
              <a:rPr lang="en-US" sz="810" u="sng" spc="180" kern="0" dirty="0">
                <a:solidFill>
                  <a:srgbClr val="A2A5AF"/>
                </a:solidFill>
                <a:latin typeface="Inter" pitchFamily="34" charset="0"/>
                <a:ea typeface="Inter" pitchFamily="34" charset="-122"/>
                <a:cs typeface="Inter" pitchFamily="34" charset="-120"/>
                <a:hlinkClick r:id="rId4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LOOPLABS.MEME</a:t>
            </a:r>
            <a:endParaRPr lang="en-US" sz="810" dirty="0"/>
          </a:p>
        </p:txBody>
      </p:sp>
      <p:sp>
        <p:nvSpPr>
          <p:cNvPr id="15" name="Text 10"/>
          <p:cNvSpPr/>
          <p:nvPr/>
        </p:nvSpPr>
        <p:spPr>
          <a:xfrm>
            <a:off x="2679192" y="10298808"/>
            <a:ext cx="356616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4000"/>
              </a:lnSpc>
              <a:buNone/>
            </a:pPr>
            <a:r>
              <a:rPr lang="en-US" sz="720" spc="180" kern="0" dirty="0">
                <a:solidFill>
                  <a:srgbClr val="A2A5A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COMMUNITY / CULTURE / INFINITY</a:t>
            </a:r>
            <a:endParaRPr lang="en-US" sz="720" dirty="0"/>
          </a:p>
        </p:txBody>
      </p:sp>
      <p:sp>
        <p:nvSpPr>
          <p:cNvPr id="16" name="Text 11"/>
          <p:cNvSpPr/>
          <p:nvPr/>
        </p:nvSpPr>
        <p:spPr>
          <a:xfrm>
            <a:off x="6627312" y="10253088"/>
            <a:ext cx="402336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24000"/>
              </a:lnSpc>
              <a:buNone/>
            </a:pPr>
            <a:r>
              <a:rPr lang="en-US" sz="1250" b="1" dirty="0">
                <a:solidFill>
                  <a:srgbClr val="E6F6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16</a:t>
            </a:r>
            <a:endParaRPr lang="en-US" sz="1250" dirty="0"/>
          </a:p>
        </p:txBody>
      </p:sp>
      <p:sp>
        <p:nvSpPr>
          <p:cNvPr id="18" name="Text 12"/>
          <p:cNvSpPr/>
          <p:nvPr/>
        </p:nvSpPr>
        <p:spPr>
          <a:xfrm>
            <a:off x="530352" y="2487168"/>
            <a:ext cx="484632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4000"/>
              </a:lnSpc>
              <a:buNone/>
            </a:pPr>
            <a:r>
              <a:rPr lang="en-US" sz="1330" b="1" dirty="0">
                <a:solidFill>
                  <a:srgbClr val="E6F6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5.5</a:t>
            </a:r>
            <a:endParaRPr lang="en-US" sz="1330" dirty="0"/>
          </a:p>
        </p:txBody>
      </p:sp>
      <p:sp>
        <p:nvSpPr>
          <p:cNvPr id="19" name="Text 13"/>
          <p:cNvSpPr/>
          <p:nvPr/>
        </p:nvSpPr>
        <p:spPr>
          <a:xfrm>
            <a:off x="1088136" y="2487168"/>
            <a:ext cx="5941512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4000"/>
              </a:lnSpc>
              <a:buNone/>
            </a:pPr>
            <a:r>
              <a:rPr lang="en-US" sz="1500" b="1" dirty="0">
                <a:solidFill>
                  <a:srgbClr val="F4F4EC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单期 MEME 参与路径</a:t>
            </a:r>
            <a:endParaRPr lang="en-US" sz="1500" dirty="0"/>
          </a:p>
        </p:txBody>
      </p:sp>
      <p:sp>
        <p:nvSpPr>
          <p:cNvPr id="20" name="Text 14"/>
          <p:cNvSpPr/>
          <p:nvPr/>
        </p:nvSpPr>
        <p:spPr>
          <a:xfrm>
            <a:off x="530352" y="2898648"/>
            <a:ext cx="6499296" cy="48361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0000"/>
              </a:lnSpc>
              <a:buNone/>
            </a:pPr>
            <a:r>
              <a:rPr lang="en-US" sz="1270" dirty="0">
                <a:solidFill>
                  <a:srgbClr val="DDDED9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以下流程展示不同动作如何连接。用户按自己的资格和意愿选择参与，不要求依次购买</a:t>
            </a:r>
            <a:endParaRPr lang="en-US" sz="1270" dirty="0"/>
          </a:p>
          <a:p>
            <a:pPr indent="0" marL="0">
              <a:lnSpc>
                <a:spcPct val="110000"/>
              </a:lnSpc>
              <a:buNone/>
            </a:pPr>
            <a:r>
              <a:rPr lang="en-US" sz="1270" dirty="0">
                <a:solidFill>
                  <a:srgbClr val="DDDED9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所有资产，也不以取得 NFT 代替交易授权。</a:t>
            </a:r>
            <a:endParaRPr lang="en-US" sz="1270" dirty="0"/>
          </a:p>
        </p:txBody>
      </p:sp>
      <p:sp>
        <p:nvSpPr>
          <p:cNvPr id="21" name="Shape 15"/>
          <p:cNvSpPr/>
          <p:nvPr/>
        </p:nvSpPr>
        <p:spPr>
          <a:xfrm>
            <a:off x="530352" y="3657600"/>
            <a:ext cx="6499296" cy="1024128"/>
          </a:xfrm>
          <a:prstGeom prst="rect">
            <a:avLst/>
          </a:prstGeom>
          <a:solidFill>
            <a:srgbClr val="17191E"/>
          </a:solidFill>
          <a:ln w="6985">
            <a:solidFill>
              <a:srgbClr val="353840"/>
            </a:solidFill>
            <a:prstDash val="solid"/>
          </a:ln>
        </p:spPr>
      </p:sp>
      <p:sp>
        <p:nvSpPr>
          <p:cNvPr id="22" name="Shape 16"/>
          <p:cNvSpPr/>
          <p:nvPr/>
        </p:nvSpPr>
        <p:spPr>
          <a:xfrm>
            <a:off x="530352" y="3657600"/>
            <a:ext cx="457200" cy="1024128"/>
          </a:xfrm>
          <a:prstGeom prst="rect">
            <a:avLst/>
          </a:prstGeom>
          <a:solidFill>
            <a:srgbClr val="E6F600"/>
          </a:solidFill>
          <a:ln w="12700">
            <a:solidFill>
              <a:srgbClr val="E6F600"/>
            </a:solidFill>
            <a:prstDash val="solid"/>
          </a:ln>
        </p:spPr>
      </p:sp>
      <p:sp>
        <p:nvSpPr>
          <p:cNvPr id="23" name="Text 17"/>
          <p:cNvSpPr/>
          <p:nvPr/>
        </p:nvSpPr>
        <p:spPr>
          <a:xfrm>
            <a:off x="530352" y="4032504"/>
            <a:ext cx="457200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24000"/>
              </a:lnSpc>
              <a:buNone/>
            </a:pPr>
            <a:r>
              <a:rPr lang="en-US" sz="1400" b="1" dirty="0">
                <a:solidFill>
                  <a:srgbClr val="101113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01</a:t>
            </a:r>
            <a:endParaRPr lang="en-US" sz="1400" dirty="0"/>
          </a:p>
        </p:txBody>
      </p:sp>
      <p:sp>
        <p:nvSpPr>
          <p:cNvPr id="24" name="Text 18"/>
          <p:cNvSpPr/>
          <p:nvPr/>
        </p:nvSpPr>
        <p:spPr>
          <a:xfrm>
            <a:off x="1179576" y="3767328"/>
            <a:ext cx="5676336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4000"/>
              </a:lnSpc>
              <a:buNone/>
            </a:pPr>
            <a:r>
              <a:rPr lang="en-US" sz="1400" b="1" dirty="0">
                <a:solidFill>
                  <a:srgbClr val="F4F4EC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理解项目</a:t>
            </a:r>
            <a:endParaRPr lang="en-US" sz="1400" dirty="0"/>
          </a:p>
        </p:txBody>
      </p:sp>
      <p:sp>
        <p:nvSpPr>
          <p:cNvPr id="25" name="Text 19"/>
          <p:cNvSpPr/>
          <p:nvPr/>
        </p:nvSpPr>
        <p:spPr>
          <a:xfrm>
            <a:off x="1179576" y="4105656"/>
            <a:ext cx="5648904" cy="234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0000"/>
              </a:lnSpc>
              <a:buNone/>
            </a:pPr>
            <a:r>
              <a:rPr lang="en-US" sz="1140" dirty="0">
                <a:solidFill>
                  <a:srgbClr val="DDDED9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进入社区，阅读叙事、资产安排、发行计划和风险说明。</a:t>
            </a:r>
            <a:endParaRPr lang="en-US" sz="1140" dirty="0"/>
          </a:p>
        </p:txBody>
      </p:sp>
      <p:sp>
        <p:nvSpPr>
          <p:cNvPr id="26" name="Shape 20"/>
          <p:cNvSpPr/>
          <p:nvPr/>
        </p:nvSpPr>
        <p:spPr>
          <a:xfrm>
            <a:off x="530352" y="4855464"/>
            <a:ext cx="6499296" cy="1024128"/>
          </a:xfrm>
          <a:prstGeom prst="rect">
            <a:avLst/>
          </a:prstGeom>
          <a:solidFill>
            <a:srgbClr val="17191E"/>
          </a:solidFill>
          <a:ln w="6985">
            <a:solidFill>
              <a:srgbClr val="353840"/>
            </a:solidFill>
            <a:prstDash val="solid"/>
          </a:ln>
        </p:spPr>
      </p:sp>
      <p:sp>
        <p:nvSpPr>
          <p:cNvPr id="27" name="Shape 21"/>
          <p:cNvSpPr/>
          <p:nvPr/>
        </p:nvSpPr>
        <p:spPr>
          <a:xfrm>
            <a:off x="530352" y="4855464"/>
            <a:ext cx="457200" cy="1024128"/>
          </a:xfrm>
          <a:prstGeom prst="rect">
            <a:avLst/>
          </a:prstGeom>
          <a:solidFill>
            <a:srgbClr val="B442F5"/>
          </a:solidFill>
          <a:ln w="12700">
            <a:solidFill>
              <a:srgbClr val="B442F5"/>
            </a:solidFill>
            <a:prstDash val="solid"/>
          </a:ln>
        </p:spPr>
      </p:sp>
      <p:sp>
        <p:nvSpPr>
          <p:cNvPr id="28" name="Text 22"/>
          <p:cNvSpPr/>
          <p:nvPr/>
        </p:nvSpPr>
        <p:spPr>
          <a:xfrm>
            <a:off x="530352" y="5230368"/>
            <a:ext cx="457200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24000"/>
              </a:lnSpc>
              <a:buNone/>
            </a:pPr>
            <a:r>
              <a:rPr lang="en-US" sz="1400" b="1" dirty="0">
                <a:solidFill>
                  <a:srgbClr val="101113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02</a:t>
            </a:r>
            <a:endParaRPr lang="en-US" sz="1400" dirty="0"/>
          </a:p>
        </p:txBody>
      </p:sp>
      <p:sp>
        <p:nvSpPr>
          <p:cNvPr id="29" name="Text 23"/>
          <p:cNvSpPr/>
          <p:nvPr/>
        </p:nvSpPr>
        <p:spPr>
          <a:xfrm>
            <a:off x="1179576" y="4965192"/>
            <a:ext cx="5676336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4000"/>
              </a:lnSpc>
              <a:buNone/>
            </a:pPr>
            <a:r>
              <a:rPr lang="en-US" sz="1400" b="1" dirty="0">
                <a:solidFill>
                  <a:srgbClr val="F4F4EC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取得共识资格</a:t>
            </a:r>
            <a:endParaRPr lang="en-US" sz="1400" dirty="0"/>
          </a:p>
        </p:txBody>
      </p:sp>
      <p:sp>
        <p:nvSpPr>
          <p:cNvPr id="30" name="Text 24"/>
          <p:cNvSpPr/>
          <p:nvPr/>
        </p:nvSpPr>
        <p:spPr>
          <a:xfrm>
            <a:off x="1179576" y="5303520"/>
            <a:ext cx="5648904" cy="234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0000"/>
              </a:lnSpc>
              <a:buNone/>
            </a:pPr>
            <a:r>
              <a:rPr lang="en-US" sz="1140" dirty="0">
                <a:solidFill>
                  <a:srgbClr val="DDDED9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按当期规则铸造共识 NFT，查看白名单优先资格与专属 Mining 权益。</a:t>
            </a:r>
            <a:endParaRPr lang="en-US" sz="1140" dirty="0"/>
          </a:p>
        </p:txBody>
      </p:sp>
      <p:sp>
        <p:nvSpPr>
          <p:cNvPr id="31" name="Shape 25"/>
          <p:cNvSpPr/>
          <p:nvPr/>
        </p:nvSpPr>
        <p:spPr>
          <a:xfrm>
            <a:off x="530352" y="6053328"/>
            <a:ext cx="6499296" cy="1024128"/>
          </a:xfrm>
          <a:prstGeom prst="rect">
            <a:avLst/>
          </a:prstGeom>
          <a:solidFill>
            <a:srgbClr val="17191E"/>
          </a:solidFill>
          <a:ln w="6985">
            <a:solidFill>
              <a:srgbClr val="353840"/>
            </a:solidFill>
            <a:prstDash val="solid"/>
          </a:ln>
        </p:spPr>
      </p:sp>
      <p:sp>
        <p:nvSpPr>
          <p:cNvPr id="32" name="Shape 26"/>
          <p:cNvSpPr/>
          <p:nvPr/>
        </p:nvSpPr>
        <p:spPr>
          <a:xfrm>
            <a:off x="530352" y="6053328"/>
            <a:ext cx="457200" cy="1024128"/>
          </a:xfrm>
          <a:prstGeom prst="rect">
            <a:avLst/>
          </a:prstGeom>
          <a:solidFill>
            <a:srgbClr val="E6F600"/>
          </a:solidFill>
          <a:ln w="12700">
            <a:solidFill>
              <a:srgbClr val="E6F600"/>
            </a:solidFill>
            <a:prstDash val="solid"/>
          </a:ln>
        </p:spPr>
      </p:sp>
      <p:sp>
        <p:nvSpPr>
          <p:cNvPr id="33" name="Text 27"/>
          <p:cNvSpPr/>
          <p:nvPr/>
        </p:nvSpPr>
        <p:spPr>
          <a:xfrm>
            <a:off x="530352" y="6428232"/>
            <a:ext cx="457200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24000"/>
              </a:lnSpc>
              <a:buNone/>
            </a:pPr>
            <a:r>
              <a:rPr lang="en-US" sz="1400" b="1" dirty="0">
                <a:solidFill>
                  <a:srgbClr val="101113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03</a:t>
            </a:r>
            <a:endParaRPr lang="en-US" sz="1400" dirty="0"/>
          </a:p>
        </p:txBody>
      </p:sp>
      <p:sp>
        <p:nvSpPr>
          <p:cNvPr id="34" name="Text 28"/>
          <p:cNvSpPr/>
          <p:nvPr/>
        </p:nvSpPr>
        <p:spPr>
          <a:xfrm>
            <a:off x="1179576" y="6163056"/>
            <a:ext cx="5676336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4000"/>
              </a:lnSpc>
              <a:buNone/>
            </a:pPr>
            <a:r>
              <a:rPr lang="en-US" sz="1400" b="1" dirty="0">
                <a:solidFill>
                  <a:srgbClr val="F4F4EC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参与适用轮次</a:t>
            </a:r>
            <a:endParaRPr lang="en-US" sz="1400" dirty="0"/>
          </a:p>
        </p:txBody>
      </p:sp>
      <p:sp>
        <p:nvSpPr>
          <p:cNvPr id="35" name="Text 29"/>
          <p:cNvSpPr/>
          <p:nvPr/>
        </p:nvSpPr>
        <p:spPr>
          <a:xfrm>
            <a:off x="1179576" y="6501384"/>
            <a:ext cx="5648904" cy="234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0000"/>
              </a:lnSpc>
              <a:buNone/>
            </a:pPr>
            <a:r>
              <a:rPr lang="en-US" sz="1140" dirty="0">
                <a:solidFill>
                  <a:srgbClr val="DDDED9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查看阶段、费用与额度，自主提交交易并核对实际成交。</a:t>
            </a:r>
            <a:endParaRPr lang="en-US" sz="1140" dirty="0"/>
          </a:p>
        </p:txBody>
      </p:sp>
      <p:sp>
        <p:nvSpPr>
          <p:cNvPr id="36" name="Shape 30"/>
          <p:cNvSpPr/>
          <p:nvPr/>
        </p:nvSpPr>
        <p:spPr>
          <a:xfrm>
            <a:off x="530352" y="7251192"/>
            <a:ext cx="6499296" cy="1024128"/>
          </a:xfrm>
          <a:prstGeom prst="rect">
            <a:avLst/>
          </a:prstGeom>
          <a:solidFill>
            <a:srgbClr val="17191E"/>
          </a:solidFill>
          <a:ln w="6985">
            <a:solidFill>
              <a:srgbClr val="353840"/>
            </a:solidFill>
            <a:prstDash val="solid"/>
          </a:ln>
        </p:spPr>
      </p:sp>
      <p:sp>
        <p:nvSpPr>
          <p:cNvPr id="37" name="Shape 31"/>
          <p:cNvSpPr/>
          <p:nvPr/>
        </p:nvSpPr>
        <p:spPr>
          <a:xfrm>
            <a:off x="530352" y="7251192"/>
            <a:ext cx="457200" cy="1024128"/>
          </a:xfrm>
          <a:prstGeom prst="rect">
            <a:avLst/>
          </a:prstGeom>
          <a:solidFill>
            <a:srgbClr val="B442F5"/>
          </a:solidFill>
          <a:ln w="12700">
            <a:solidFill>
              <a:srgbClr val="B442F5"/>
            </a:solidFill>
            <a:prstDash val="solid"/>
          </a:ln>
        </p:spPr>
      </p:sp>
      <p:sp>
        <p:nvSpPr>
          <p:cNvPr id="38" name="Text 32"/>
          <p:cNvSpPr/>
          <p:nvPr/>
        </p:nvSpPr>
        <p:spPr>
          <a:xfrm>
            <a:off x="530352" y="7626096"/>
            <a:ext cx="457200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24000"/>
              </a:lnSpc>
              <a:buNone/>
            </a:pPr>
            <a:r>
              <a:rPr lang="en-US" sz="1400" b="1" dirty="0">
                <a:solidFill>
                  <a:srgbClr val="101113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04</a:t>
            </a:r>
            <a:endParaRPr lang="en-US" sz="1400" dirty="0"/>
          </a:p>
        </p:txBody>
      </p:sp>
      <p:sp>
        <p:nvSpPr>
          <p:cNvPr id="39" name="Text 33"/>
          <p:cNvSpPr/>
          <p:nvPr/>
        </p:nvSpPr>
        <p:spPr>
          <a:xfrm>
            <a:off x="1179576" y="7360920"/>
            <a:ext cx="5676336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4000"/>
              </a:lnSpc>
              <a:buNone/>
            </a:pPr>
            <a:r>
              <a:rPr lang="en-US" sz="1400" b="1" dirty="0">
                <a:solidFill>
                  <a:srgbClr val="F4F4EC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跟进毕业与买盘</a:t>
            </a:r>
            <a:endParaRPr lang="en-US" sz="1400" dirty="0"/>
          </a:p>
        </p:txBody>
      </p:sp>
      <p:sp>
        <p:nvSpPr>
          <p:cNvPr id="40" name="Text 34"/>
          <p:cNvSpPr/>
          <p:nvPr/>
        </p:nvSpPr>
        <p:spPr>
          <a:xfrm>
            <a:off x="1179576" y="7699248"/>
            <a:ext cx="5648904" cy="234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0000"/>
              </a:lnSpc>
              <a:buNone/>
            </a:pPr>
            <a:r>
              <a:rPr lang="en-US" sz="1140" dirty="0">
                <a:solidFill>
                  <a:srgbClr val="DDDED9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确认外盘状态、铸造费托管余额以及共识买盘的实际执行记录。</a:t>
            </a:r>
            <a:endParaRPr lang="en-US" sz="1140" dirty="0"/>
          </a:p>
        </p:txBody>
      </p:sp>
      <p:sp>
        <p:nvSpPr>
          <p:cNvPr id="41" name="Shape 35"/>
          <p:cNvSpPr/>
          <p:nvPr/>
        </p:nvSpPr>
        <p:spPr>
          <a:xfrm>
            <a:off x="530352" y="8449056"/>
            <a:ext cx="6499296" cy="1024128"/>
          </a:xfrm>
          <a:prstGeom prst="rect">
            <a:avLst/>
          </a:prstGeom>
          <a:solidFill>
            <a:srgbClr val="17191E"/>
          </a:solidFill>
          <a:ln w="6985">
            <a:solidFill>
              <a:srgbClr val="353840"/>
            </a:solidFill>
            <a:prstDash val="solid"/>
          </a:ln>
        </p:spPr>
      </p:sp>
      <p:sp>
        <p:nvSpPr>
          <p:cNvPr id="42" name="Shape 36"/>
          <p:cNvSpPr/>
          <p:nvPr/>
        </p:nvSpPr>
        <p:spPr>
          <a:xfrm>
            <a:off x="530352" y="8449056"/>
            <a:ext cx="457200" cy="1024128"/>
          </a:xfrm>
          <a:prstGeom prst="rect">
            <a:avLst/>
          </a:prstGeom>
          <a:solidFill>
            <a:srgbClr val="E6F600"/>
          </a:solidFill>
          <a:ln w="12700">
            <a:solidFill>
              <a:srgbClr val="E6F600"/>
            </a:solidFill>
            <a:prstDash val="solid"/>
          </a:ln>
        </p:spPr>
      </p:sp>
      <p:sp>
        <p:nvSpPr>
          <p:cNvPr id="43" name="Text 37"/>
          <p:cNvSpPr/>
          <p:nvPr/>
        </p:nvSpPr>
        <p:spPr>
          <a:xfrm>
            <a:off x="530352" y="8823960"/>
            <a:ext cx="457200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24000"/>
              </a:lnSpc>
              <a:buNone/>
            </a:pPr>
            <a:r>
              <a:rPr lang="en-US" sz="1400" b="1" dirty="0">
                <a:solidFill>
                  <a:srgbClr val="101113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05</a:t>
            </a:r>
            <a:endParaRPr lang="en-US" sz="1400" dirty="0"/>
          </a:p>
        </p:txBody>
      </p:sp>
      <p:sp>
        <p:nvSpPr>
          <p:cNvPr id="44" name="Text 38"/>
          <p:cNvSpPr/>
          <p:nvPr/>
        </p:nvSpPr>
        <p:spPr>
          <a:xfrm>
            <a:off x="1179576" y="8558784"/>
            <a:ext cx="5676336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4000"/>
              </a:lnSpc>
              <a:buNone/>
            </a:pPr>
            <a:r>
              <a:rPr lang="en-US" sz="1400" b="1" dirty="0">
                <a:solidFill>
                  <a:srgbClr val="F4F4EC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持续持有与建设</a:t>
            </a:r>
            <a:endParaRPr lang="en-US" sz="1400" dirty="0"/>
          </a:p>
        </p:txBody>
      </p:sp>
      <p:sp>
        <p:nvSpPr>
          <p:cNvPr id="45" name="Text 39"/>
          <p:cNvSpPr/>
          <p:nvPr/>
        </p:nvSpPr>
        <p:spPr>
          <a:xfrm>
            <a:off x="1179576" y="8897112"/>
            <a:ext cx="5648904" cy="234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0000"/>
              </a:lnSpc>
              <a:buNone/>
            </a:pPr>
            <a:r>
              <a:rPr lang="en-US" sz="1140" dirty="0">
                <a:solidFill>
                  <a:srgbClr val="DDDED9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合格 MEME 持仓可参与对应 Mining；继续内容、活动和项目共建。</a:t>
            </a:r>
            <a:endParaRPr lang="en-US" sz="114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0E0F1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data/loop_whitepaper_work/assets/body_bg.jp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7560000" cy="10692000"/>
          </a:xfrm>
          <a:prstGeom prst="rect">
            <a:avLst/>
          </a:prstGeom>
        </p:spPr>
      </p:pic>
      <p:pic>
        <p:nvPicPr>
          <p:cNvPr id="3" name="Image 1" descr="/mnt/data/loop_whitepaper_work/assets/crown_wm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05656" y="1166406"/>
            <a:ext cx="3081528" cy="2604947"/>
          </a:xfrm>
          <a:prstGeom prst="rect">
            <a:avLst/>
          </a:prstGeom>
        </p:spPr>
      </p:pic>
      <p:pic>
        <p:nvPicPr>
          <p:cNvPr id="4" name="Image 2" descr="/mnt/data/loop_whitepaper_work/assets/wordmark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9951" y="228600"/>
            <a:ext cx="688898" cy="484632"/>
          </a:xfrm>
          <a:prstGeom prst="rect">
            <a:avLst/>
          </a:prstGeom>
        </p:spPr>
      </p:pic>
      <p:sp>
        <p:nvSpPr>
          <p:cNvPr id="5" name="Text 0"/>
          <p:cNvSpPr/>
          <p:nvPr/>
        </p:nvSpPr>
        <p:spPr>
          <a:xfrm>
            <a:off x="1517904" y="438912"/>
            <a:ext cx="4389120" cy="1737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4000"/>
              </a:lnSpc>
              <a:buNone/>
            </a:pPr>
            <a:r>
              <a:rPr lang="en-US" sz="840" spc="180" kern="0" dirty="0">
                <a:solidFill>
                  <a:srgbClr val="A2A5A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WHITE PAPER  /  2026.10</a:t>
            </a:r>
            <a:endParaRPr lang="en-US" sz="840" dirty="0"/>
          </a:p>
        </p:txBody>
      </p:sp>
      <p:sp>
        <p:nvSpPr>
          <p:cNvPr id="6" name="Shape 1"/>
          <p:cNvSpPr/>
          <p:nvPr/>
        </p:nvSpPr>
        <p:spPr>
          <a:xfrm>
            <a:off x="530352" y="822960"/>
            <a:ext cx="6499296" cy="0"/>
          </a:xfrm>
          <a:prstGeom prst="line">
            <a:avLst/>
          </a:prstGeom>
          <a:noFill/>
          <a:ln w="8890">
            <a:solidFill>
              <a:srgbClr val="353840"/>
            </a:solidFill>
            <a:prstDash val="solid"/>
            <a:headEnd type="none"/>
            <a:tailEnd type="none"/>
          </a:ln>
        </p:spPr>
      </p:sp>
      <p:sp>
        <p:nvSpPr>
          <p:cNvPr id="7" name="Shape 2"/>
          <p:cNvSpPr/>
          <p:nvPr/>
        </p:nvSpPr>
        <p:spPr>
          <a:xfrm>
            <a:off x="530352" y="987552"/>
            <a:ext cx="1088136" cy="256032"/>
          </a:xfrm>
          <a:prstGeom prst="rect">
            <a:avLst/>
          </a:prstGeom>
          <a:solidFill>
            <a:srgbClr val="E6F600"/>
          </a:solidFill>
          <a:ln w="12700">
            <a:solidFill>
              <a:srgbClr val="E6F600"/>
            </a:solidFill>
            <a:prstDash val="solid"/>
          </a:ln>
        </p:spPr>
      </p:sp>
      <p:sp>
        <p:nvSpPr>
          <p:cNvPr id="8" name="Text 3"/>
          <p:cNvSpPr/>
          <p:nvPr/>
        </p:nvSpPr>
        <p:spPr>
          <a:xfrm>
            <a:off x="603504" y="1022299"/>
            <a:ext cx="941832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4000"/>
              </a:lnSpc>
              <a:buNone/>
            </a:pPr>
            <a:r>
              <a:rPr lang="en-US" sz="850" b="1" dirty="0">
                <a:solidFill>
                  <a:srgbClr val="101113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CHAPTER 06</a:t>
            </a:r>
            <a:endParaRPr lang="en-US" sz="850" dirty="0"/>
          </a:p>
        </p:txBody>
      </p:sp>
      <p:sp>
        <p:nvSpPr>
          <p:cNvPr id="9" name="Text 4"/>
          <p:cNvSpPr/>
          <p:nvPr/>
        </p:nvSpPr>
        <p:spPr>
          <a:xfrm>
            <a:off x="1837944" y="1028700"/>
            <a:ext cx="507492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4000"/>
              </a:lnSpc>
              <a:buNone/>
            </a:pPr>
            <a:r>
              <a:rPr lang="en-US" sz="820" spc="180" kern="0" dirty="0">
                <a:solidFill>
                  <a:srgbClr val="A2A5A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VALUE ALLOCATION</a:t>
            </a:r>
            <a:endParaRPr lang="en-US" sz="820" dirty="0"/>
          </a:p>
        </p:txBody>
      </p:sp>
      <p:sp>
        <p:nvSpPr>
          <p:cNvPr id="10" name="Text 5"/>
          <p:cNvSpPr/>
          <p:nvPr/>
        </p:nvSpPr>
        <p:spPr>
          <a:xfrm>
            <a:off x="530352" y="1444752"/>
            <a:ext cx="6499296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4000"/>
              </a:lnSpc>
              <a:buNone/>
            </a:pPr>
            <a:r>
              <a:rPr lang="en-US" sz="2900" b="1" dirty="0">
                <a:solidFill>
                  <a:srgbClr val="F4F4EC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交易税分配与社区公益</a:t>
            </a:r>
            <a:endParaRPr lang="en-US" sz="2900" dirty="0"/>
          </a:p>
        </p:txBody>
      </p:sp>
      <p:sp>
        <p:nvSpPr>
          <p:cNvPr id="11" name="Shape 6"/>
          <p:cNvSpPr/>
          <p:nvPr/>
        </p:nvSpPr>
        <p:spPr>
          <a:xfrm>
            <a:off x="530352" y="2121408"/>
            <a:ext cx="1005840" cy="0"/>
          </a:xfrm>
          <a:prstGeom prst="line">
            <a:avLst/>
          </a:prstGeom>
          <a:noFill/>
          <a:ln w="38100">
            <a:solidFill>
              <a:srgbClr val="E6F600"/>
            </a:solidFill>
            <a:prstDash val="solid"/>
            <a:headEnd type="none"/>
            <a:tailEnd type="none"/>
          </a:ln>
        </p:spPr>
      </p:sp>
      <p:sp>
        <p:nvSpPr>
          <p:cNvPr id="12" name="Shape 7"/>
          <p:cNvSpPr/>
          <p:nvPr/>
        </p:nvSpPr>
        <p:spPr>
          <a:xfrm>
            <a:off x="1335024" y="2185416"/>
            <a:ext cx="676656" cy="0"/>
          </a:xfrm>
          <a:prstGeom prst="line">
            <a:avLst/>
          </a:prstGeom>
          <a:noFill/>
          <a:ln w="25400">
            <a:solidFill>
              <a:srgbClr val="B442F5"/>
            </a:solidFill>
            <a:prstDash val="solid"/>
            <a:headEnd type="none"/>
            <a:tailEnd type="none"/>
          </a:ln>
        </p:spPr>
      </p:sp>
      <p:sp>
        <p:nvSpPr>
          <p:cNvPr id="13" name="Shape 8"/>
          <p:cNvSpPr/>
          <p:nvPr/>
        </p:nvSpPr>
        <p:spPr>
          <a:xfrm>
            <a:off x="530352" y="10106784"/>
            <a:ext cx="6499296" cy="0"/>
          </a:xfrm>
          <a:prstGeom prst="line">
            <a:avLst/>
          </a:prstGeom>
          <a:noFill/>
          <a:ln w="8890">
            <a:solidFill>
              <a:srgbClr val="353840"/>
            </a:solidFill>
            <a:prstDash val="solid"/>
            <a:headEnd type="none"/>
            <a:tailEnd type="none"/>
          </a:ln>
        </p:spPr>
      </p:sp>
      <p:sp>
        <p:nvSpPr>
          <p:cNvPr id="14" name="Text 9">
            <a:hlinkClick r:id="rId4" tooltip=""/>
          </p:cNvPr>
          <p:cNvSpPr/>
          <p:nvPr/>
        </p:nvSpPr>
        <p:spPr>
          <a:xfrm>
            <a:off x="530352" y="10298808"/>
            <a:ext cx="192024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4000"/>
              </a:lnSpc>
              <a:buNone/>
            </a:pPr>
            <a:r>
              <a:rPr lang="en-US" sz="810" u="sng" spc="180" kern="0" dirty="0">
                <a:solidFill>
                  <a:srgbClr val="A2A5AF"/>
                </a:solidFill>
                <a:latin typeface="Inter" pitchFamily="34" charset="0"/>
                <a:ea typeface="Inter" pitchFamily="34" charset="-122"/>
                <a:cs typeface="Inter" pitchFamily="34" charset="-120"/>
                <a:hlinkClick r:id="rId4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LOOPLABS.MEME</a:t>
            </a:r>
            <a:endParaRPr lang="en-US" sz="810" dirty="0"/>
          </a:p>
        </p:txBody>
      </p:sp>
      <p:sp>
        <p:nvSpPr>
          <p:cNvPr id="15" name="Text 10"/>
          <p:cNvSpPr/>
          <p:nvPr/>
        </p:nvSpPr>
        <p:spPr>
          <a:xfrm>
            <a:off x="2679192" y="10298808"/>
            <a:ext cx="356616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4000"/>
              </a:lnSpc>
              <a:buNone/>
            </a:pPr>
            <a:r>
              <a:rPr lang="en-US" sz="720" spc="180" kern="0" dirty="0">
                <a:solidFill>
                  <a:srgbClr val="A2A5A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COMMUNITY / CULTURE / INFINITY</a:t>
            </a:r>
            <a:endParaRPr lang="en-US" sz="720" dirty="0"/>
          </a:p>
        </p:txBody>
      </p:sp>
      <p:sp>
        <p:nvSpPr>
          <p:cNvPr id="16" name="Text 11"/>
          <p:cNvSpPr/>
          <p:nvPr/>
        </p:nvSpPr>
        <p:spPr>
          <a:xfrm>
            <a:off x="6627312" y="10253088"/>
            <a:ext cx="402336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24000"/>
              </a:lnSpc>
              <a:buNone/>
            </a:pPr>
            <a:r>
              <a:rPr lang="en-US" sz="1250" b="1" dirty="0">
                <a:solidFill>
                  <a:srgbClr val="E6F6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17</a:t>
            </a:r>
            <a:endParaRPr lang="en-US" sz="1250" dirty="0"/>
          </a:p>
        </p:txBody>
      </p:sp>
      <p:sp>
        <p:nvSpPr>
          <p:cNvPr id="18" name="Text 12"/>
          <p:cNvSpPr/>
          <p:nvPr/>
        </p:nvSpPr>
        <p:spPr>
          <a:xfrm>
            <a:off x="530352" y="2487168"/>
            <a:ext cx="484632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4000"/>
              </a:lnSpc>
              <a:buNone/>
            </a:pPr>
            <a:r>
              <a:rPr lang="en-US" sz="1330" b="1" dirty="0">
                <a:solidFill>
                  <a:srgbClr val="E6F6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6.1</a:t>
            </a:r>
            <a:endParaRPr lang="en-US" sz="1330" dirty="0"/>
          </a:p>
        </p:txBody>
      </p:sp>
      <p:sp>
        <p:nvSpPr>
          <p:cNvPr id="19" name="Text 13"/>
          <p:cNvSpPr/>
          <p:nvPr/>
        </p:nvSpPr>
        <p:spPr>
          <a:xfrm>
            <a:off x="1088136" y="2487168"/>
            <a:ext cx="5941512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4000"/>
              </a:lnSpc>
              <a:buNone/>
            </a:pPr>
            <a:r>
              <a:rPr lang="en-US" sz="1500" b="1" dirty="0">
                <a:solidFill>
                  <a:srgbClr val="F4F4EC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交易税分配原则</a:t>
            </a:r>
            <a:endParaRPr lang="en-US" sz="1500" dirty="0"/>
          </a:p>
        </p:txBody>
      </p:sp>
      <p:sp>
        <p:nvSpPr>
          <p:cNvPr id="20" name="Text 14"/>
          <p:cNvSpPr/>
          <p:nvPr/>
        </p:nvSpPr>
        <p:spPr>
          <a:xfrm>
            <a:off x="530352" y="2898648"/>
            <a:ext cx="6499296" cy="5013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0000"/>
              </a:lnSpc>
              <a:buNone/>
            </a:pPr>
            <a:r>
              <a:rPr lang="en-US" sz="1320" dirty="0">
                <a:solidFill>
                  <a:srgbClr val="DDDED9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LOOP 的 MEME 交易税不分配给团队或个人。适用分配规则的交易税收入用于两项</a:t>
            </a:r>
            <a:endParaRPr lang="en-US" sz="1320" dirty="0"/>
          </a:p>
          <a:p>
            <a:pPr indent="0" marL="0">
              <a:lnSpc>
                <a:spcPct val="110000"/>
              </a:lnSpc>
              <a:buNone/>
            </a:pPr>
            <a:r>
              <a:rPr lang="en-US" sz="1320" dirty="0">
                <a:solidFill>
                  <a:srgbClr val="DDDED9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公共用途：社区公益与 LOOP 平台币流动性。</a:t>
            </a:r>
            <a:endParaRPr lang="en-US" sz="1320" dirty="0"/>
          </a:p>
        </p:txBody>
      </p:sp>
      <p:sp>
        <p:nvSpPr>
          <p:cNvPr id="21" name="Shape 15"/>
          <p:cNvSpPr/>
          <p:nvPr/>
        </p:nvSpPr>
        <p:spPr>
          <a:xfrm>
            <a:off x="530352" y="3749040"/>
            <a:ext cx="3149064" cy="2066544"/>
          </a:xfrm>
          <a:prstGeom prst="rect">
            <a:avLst/>
          </a:prstGeom>
          <a:solidFill>
            <a:srgbClr val="E6F600"/>
          </a:solidFill>
          <a:ln w="12700">
            <a:solidFill>
              <a:srgbClr val="E6F600"/>
            </a:solidFill>
            <a:prstDash val="solid"/>
          </a:ln>
        </p:spPr>
      </p:sp>
      <p:sp>
        <p:nvSpPr>
          <p:cNvPr id="22" name="Text 16"/>
          <p:cNvSpPr/>
          <p:nvPr/>
        </p:nvSpPr>
        <p:spPr>
          <a:xfrm>
            <a:off x="704088" y="3867912"/>
            <a:ext cx="2801592" cy="8961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4000"/>
              </a:lnSpc>
              <a:buNone/>
            </a:pPr>
            <a:r>
              <a:rPr lang="en-US" sz="5800" b="1" dirty="0">
                <a:solidFill>
                  <a:srgbClr val="101113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20%</a:t>
            </a:r>
            <a:endParaRPr lang="en-US" sz="5800" dirty="0"/>
          </a:p>
        </p:txBody>
      </p:sp>
      <p:sp>
        <p:nvSpPr>
          <p:cNvPr id="23" name="Text 17"/>
          <p:cNvSpPr/>
          <p:nvPr/>
        </p:nvSpPr>
        <p:spPr>
          <a:xfrm>
            <a:off x="722376" y="4983480"/>
            <a:ext cx="2765016" cy="35661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4000"/>
              </a:lnSpc>
              <a:buNone/>
            </a:pPr>
            <a:r>
              <a:rPr lang="en-US" sz="2000" b="1" dirty="0">
                <a:solidFill>
                  <a:srgbClr val="101113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社区公益慈善</a:t>
            </a:r>
            <a:endParaRPr lang="en-US" sz="2000" dirty="0"/>
          </a:p>
        </p:txBody>
      </p:sp>
      <p:sp>
        <p:nvSpPr>
          <p:cNvPr id="24" name="Text 18"/>
          <p:cNvSpPr/>
          <p:nvPr/>
        </p:nvSpPr>
        <p:spPr>
          <a:xfrm>
            <a:off x="722376" y="5477256"/>
            <a:ext cx="2765016" cy="2103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4000"/>
              </a:lnSpc>
              <a:buNone/>
            </a:pPr>
            <a:r>
              <a:rPr lang="en-US" sz="1120" dirty="0">
                <a:solidFill>
                  <a:srgbClr val="101113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由社区推动公益行动</a:t>
            </a:r>
            <a:endParaRPr lang="en-US" sz="1120" dirty="0"/>
          </a:p>
        </p:txBody>
      </p:sp>
      <p:sp>
        <p:nvSpPr>
          <p:cNvPr id="25" name="Shape 19"/>
          <p:cNvSpPr/>
          <p:nvPr/>
        </p:nvSpPr>
        <p:spPr>
          <a:xfrm>
            <a:off x="3880584" y="3749040"/>
            <a:ext cx="3149064" cy="2066544"/>
          </a:xfrm>
          <a:prstGeom prst="rect">
            <a:avLst/>
          </a:prstGeom>
          <a:solidFill>
            <a:srgbClr val="B442F5"/>
          </a:solidFill>
          <a:ln w="12700">
            <a:solidFill>
              <a:srgbClr val="B442F5"/>
            </a:solidFill>
            <a:prstDash val="solid"/>
          </a:ln>
        </p:spPr>
      </p:sp>
      <p:sp>
        <p:nvSpPr>
          <p:cNvPr id="26" name="Text 20"/>
          <p:cNvSpPr/>
          <p:nvPr/>
        </p:nvSpPr>
        <p:spPr>
          <a:xfrm>
            <a:off x="4054320" y="3867912"/>
            <a:ext cx="2801592" cy="8961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4000"/>
              </a:lnSpc>
              <a:buNone/>
            </a:pPr>
            <a:r>
              <a:rPr lang="en-US" sz="5800" b="1" dirty="0">
                <a:solidFill>
                  <a:srgbClr val="F4F4EC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80%</a:t>
            </a:r>
            <a:endParaRPr lang="en-US" sz="5800" dirty="0"/>
          </a:p>
        </p:txBody>
      </p:sp>
      <p:sp>
        <p:nvSpPr>
          <p:cNvPr id="27" name="Text 21"/>
          <p:cNvSpPr/>
          <p:nvPr/>
        </p:nvSpPr>
        <p:spPr>
          <a:xfrm>
            <a:off x="4072608" y="4983480"/>
            <a:ext cx="2765016" cy="35661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4000"/>
              </a:lnSpc>
              <a:buNone/>
            </a:pPr>
            <a:r>
              <a:rPr lang="en-US" sz="2000" b="1" dirty="0">
                <a:solidFill>
                  <a:srgbClr val="F4F4EC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平台币流动性</a:t>
            </a:r>
            <a:endParaRPr lang="en-US" sz="2000" dirty="0"/>
          </a:p>
        </p:txBody>
      </p:sp>
      <p:sp>
        <p:nvSpPr>
          <p:cNvPr id="28" name="Text 22"/>
          <p:cNvSpPr/>
          <p:nvPr/>
        </p:nvSpPr>
        <p:spPr>
          <a:xfrm>
            <a:off x="4072608" y="5477256"/>
            <a:ext cx="2765016" cy="2103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4000"/>
              </a:lnSpc>
              <a:buNone/>
            </a:pPr>
            <a:r>
              <a:rPr lang="en-US" sz="1120" dirty="0">
                <a:solidFill>
                  <a:srgbClr val="F4F4EC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用于添加 LOOP 流动性</a:t>
            </a:r>
            <a:endParaRPr lang="en-US" sz="1120" dirty="0"/>
          </a:p>
        </p:txBody>
      </p:sp>
      <p:sp>
        <p:nvSpPr>
          <p:cNvPr id="29" name="Text 23"/>
          <p:cNvSpPr/>
          <p:nvPr/>
        </p:nvSpPr>
        <p:spPr>
          <a:xfrm>
            <a:off x="530352" y="6089904"/>
            <a:ext cx="484632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4000"/>
              </a:lnSpc>
              <a:buNone/>
            </a:pPr>
            <a:r>
              <a:rPr lang="en-US" sz="1330" b="1" dirty="0">
                <a:solidFill>
                  <a:srgbClr val="E6F6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6.2</a:t>
            </a:r>
            <a:endParaRPr lang="en-US" sz="1330" dirty="0"/>
          </a:p>
        </p:txBody>
      </p:sp>
      <p:sp>
        <p:nvSpPr>
          <p:cNvPr id="30" name="Text 24"/>
          <p:cNvSpPr/>
          <p:nvPr/>
        </p:nvSpPr>
        <p:spPr>
          <a:xfrm>
            <a:off x="1088136" y="6089904"/>
            <a:ext cx="5941512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4000"/>
              </a:lnSpc>
              <a:buNone/>
            </a:pPr>
            <a:r>
              <a:rPr lang="en-US" sz="1500" b="1" dirty="0">
                <a:solidFill>
                  <a:srgbClr val="F4F4EC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社区公益机制</a:t>
            </a:r>
            <a:endParaRPr lang="en-US" sz="1500" dirty="0"/>
          </a:p>
        </p:txBody>
      </p:sp>
      <p:sp>
        <p:nvSpPr>
          <p:cNvPr id="31" name="Text 25"/>
          <p:cNvSpPr/>
          <p:nvPr/>
        </p:nvSpPr>
        <p:spPr>
          <a:xfrm>
            <a:off x="530352" y="6501384"/>
            <a:ext cx="6499296" cy="462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0000"/>
              </a:lnSpc>
              <a:buNone/>
            </a:pPr>
            <a:r>
              <a:rPr lang="en-US" sz="1210" dirty="0">
                <a:solidFill>
                  <a:srgbClr val="DDDED9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公益由社区推动，围绕具体项目、预算、执行与凭证形成公开记录。公益协作方向包含</a:t>
            </a:r>
            <a:endParaRPr lang="en-US" sz="1210" dirty="0"/>
          </a:p>
          <a:p>
            <a:pPr indent="0" marL="0">
              <a:lnSpc>
                <a:spcPct val="110000"/>
              </a:lnSpc>
              <a:buNone/>
            </a:pPr>
            <a:r>
              <a:rPr lang="en-US" sz="1210" dirty="0">
                <a:solidFill>
                  <a:srgbClr val="DDDED9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Binance Charity；具体合作事项及项目执行按公告披露。预算分配与实际支出分别记录。</a:t>
            </a:r>
            <a:endParaRPr lang="en-US" sz="1210" dirty="0"/>
          </a:p>
        </p:txBody>
      </p:sp>
      <p:sp>
        <p:nvSpPr>
          <p:cNvPr id="32" name="Text 26"/>
          <p:cNvSpPr/>
          <p:nvPr/>
        </p:nvSpPr>
        <p:spPr>
          <a:xfrm>
            <a:off x="530352" y="7164832"/>
            <a:ext cx="484632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4000"/>
              </a:lnSpc>
              <a:buNone/>
            </a:pPr>
            <a:r>
              <a:rPr lang="en-US" sz="1330" b="1" dirty="0">
                <a:solidFill>
                  <a:srgbClr val="E6F6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6.3</a:t>
            </a:r>
            <a:endParaRPr lang="en-US" sz="1330" dirty="0"/>
          </a:p>
        </p:txBody>
      </p:sp>
      <p:sp>
        <p:nvSpPr>
          <p:cNvPr id="33" name="Text 27"/>
          <p:cNvSpPr/>
          <p:nvPr/>
        </p:nvSpPr>
        <p:spPr>
          <a:xfrm>
            <a:off x="1088136" y="7164832"/>
            <a:ext cx="5941512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4000"/>
              </a:lnSpc>
              <a:buNone/>
            </a:pPr>
            <a:r>
              <a:rPr lang="en-US" sz="1500" b="1" dirty="0">
                <a:solidFill>
                  <a:srgbClr val="F4F4EC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平台币流动性建设</a:t>
            </a:r>
            <a:endParaRPr lang="en-US" sz="1500" dirty="0"/>
          </a:p>
        </p:txBody>
      </p:sp>
      <p:sp>
        <p:nvSpPr>
          <p:cNvPr id="34" name="Text 28"/>
          <p:cNvSpPr/>
          <p:nvPr/>
        </p:nvSpPr>
        <p:spPr>
          <a:xfrm>
            <a:off x="530352" y="7576312"/>
            <a:ext cx="6499296" cy="67741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0000"/>
              </a:lnSpc>
              <a:buNone/>
            </a:pPr>
            <a:r>
              <a:rPr lang="en-US" sz="1210" dirty="0">
                <a:solidFill>
                  <a:srgbClr val="DDDED9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流动性资金从收到、兑换或配对，到实际添加与凭证管理，构成完整执行链。交易对、配对</a:t>
            </a:r>
            <a:endParaRPr lang="en-US" sz="1210" dirty="0"/>
          </a:p>
          <a:p>
            <a:pPr indent="0" marL="0">
              <a:lnSpc>
                <a:spcPct val="110000"/>
              </a:lnSpc>
              <a:buNone/>
            </a:pPr>
            <a:r>
              <a:rPr lang="en-US" sz="1210" dirty="0">
                <a:solidFill>
                  <a:srgbClr val="DDDED9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资产来源、执行时间和管理权限应公开。添加流动性不是向持币者直接分红，也不等于回购</a:t>
            </a:r>
            <a:endParaRPr lang="en-US" sz="1210" dirty="0"/>
          </a:p>
          <a:p>
            <a:pPr indent="0" marL="0">
              <a:lnSpc>
                <a:spcPct val="110000"/>
              </a:lnSpc>
              <a:buNone/>
            </a:pPr>
            <a:r>
              <a:rPr lang="en-US" sz="1210" dirty="0">
                <a:solidFill>
                  <a:srgbClr val="DDDED9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销毁。</a:t>
            </a:r>
            <a:endParaRPr lang="en-US" sz="1210" dirty="0"/>
          </a:p>
        </p:txBody>
      </p:sp>
      <p:sp>
        <p:nvSpPr>
          <p:cNvPr id="35" name="Text 29"/>
          <p:cNvSpPr/>
          <p:nvPr/>
        </p:nvSpPr>
        <p:spPr>
          <a:xfrm>
            <a:off x="530352" y="8464042"/>
            <a:ext cx="6499296" cy="4338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0000"/>
              </a:lnSpc>
              <a:buNone/>
            </a:pPr>
            <a:r>
              <a:rPr lang="en-US" sz="1130" b="1" dirty="0">
                <a:solidFill>
                  <a:srgbClr val="E6F600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20% / 80% 是交易税收入的用途分配，不是买卖税率；亦不取消用户的 Mining 或 NFT 等独立参</a:t>
            </a:r>
            <a:endParaRPr lang="en-US" sz="1130" dirty="0"/>
          </a:p>
          <a:p>
            <a:pPr indent="0" marL="0">
              <a:lnSpc>
                <a:spcPct val="110000"/>
              </a:lnSpc>
              <a:buNone/>
            </a:pPr>
            <a:r>
              <a:rPr lang="en-US" sz="1130" b="1" dirty="0">
                <a:solidFill>
                  <a:srgbClr val="E6F600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与权益。</a:t>
            </a:r>
            <a:endParaRPr lang="en-US" sz="113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0E0F1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data/loop_whitepaper_work/assets/body_bg.jp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7560000" cy="10692000"/>
          </a:xfrm>
          <a:prstGeom prst="rect">
            <a:avLst/>
          </a:prstGeom>
        </p:spPr>
      </p:pic>
      <p:pic>
        <p:nvPicPr>
          <p:cNvPr id="3" name="Image 1" descr="/mnt/data/loop_whitepaper_work/assets/infinity_wm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23360" y="7098527"/>
            <a:ext cx="3282696" cy="1914675"/>
          </a:xfrm>
          <a:prstGeom prst="rect">
            <a:avLst/>
          </a:prstGeom>
        </p:spPr>
      </p:pic>
      <p:pic>
        <p:nvPicPr>
          <p:cNvPr id="4" name="Image 2" descr="/mnt/data/loop_whitepaper_work/assets/wordmark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9951" y="228600"/>
            <a:ext cx="688898" cy="484632"/>
          </a:xfrm>
          <a:prstGeom prst="rect">
            <a:avLst/>
          </a:prstGeom>
        </p:spPr>
      </p:pic>
      <p:sp>
        <p:nvSpPr>
          <p:cNvPr id="5" name="Text 0"/>
          <p:cNvSpPr/>
          <p:nvPr/>
        </p:nvSpPr>
        <p:spPr>
          <a:xfrm>
            <a:off x="1517904" y="438912"/>
            <a:ext cx="4389120" cy="1737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4000"/>
              </a:lnSpc>
              <a:buNone/>
            </a:pPr>
            <a:r>
              <a:rPr lang="en-US" sz="840" spc="180" kern="0" dirty="0">
                <a:solidFill>
                  <a:srgbClr val="A2A5A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WHITE PAPER  /  2026.10</a:t>
            </a:r>
            <a:endParaRPr lang="en-US" sz="840" dirty="0"/>
          </a:p>
        </p:txBody>
      </p:sp>
      <p:sp>
        <p:nvSpPr>
          <p:cNvPr id="6" name="Shape 1"/>
          <p:cNvSpPr/>
          <p:nvPr/>
        </p:nvSpPr>
        <p:spPr>
          <a:xfrm>
            <a:off x="530352" y="822960"/>
            <a:ext cx="6499296" cy="0"/>
          </a:xfrm>
          <a:prstGeom prst="line">
            <a:avLst/>
          </a:prstGeom>
          <a:noFill/>
          <a:ln w="8890">
            <a:solidFill>
              <a:srgbClr val="353840"/>
            </a:solidFill>
            <a:prstDash val="solid"/>
            <a:headEnd type="none"/>
            <a:tailEnd type="none"/>
          </a:ln>
        </p:spPr>
      </p:sp>
      <p:sp>
        <p:nvSpPr>
          <p:cNvPr id="7" name="Shape 2"/>
          <p:cNvSpPr/>
          <p:nvPr/>
        </p:nvSpPr>
        <p:spPr>
          <a:xfrm>
            <a:off x="530352" y="987552"/>
            <a:ext cx="1088136" cy="256032"/>
          </a:xfrm>
          <a:prstGeom prst="rect">
            <a:avLst/>
          </a:prstGeom>
          <a:solidFill>
            <a:srgbClr val="E6F600"/>
          </a:solidFill>
          <a:ln w="12700">
            <a:solidFill>
              <a:srgbClr val="E6F600"/>
            </a:solidFill>
            <a:prstDash val="solid"/>
          </a:ln>
        </p:spPr>
      </p:sp>
      <p:sp>
        <p:nvSpPr>
          <p:cNvPr id="8" name="Text 3"/>
          <p:cNvSpPr/>
          <p:nvPr/>
        </p:nvSpPr>
        <p:spPr>
          <a:xfrm>
            <a:off x="603504" y="1022299"/>
            <a:ext cx="941832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4000"/>
              </a:lnSpc>
              <a:buNone/>
            </a:pPr>
            <a:r>
              <a:rPr lang="en-US" sz="850" b="1" dirty="0">
                <a:solidFill>
                  <a:srgbClr val="101113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CHAPTER 06</a:t>
            </a:r>
            <a:endParaRPr lang="en-US" sz="850" dirty="0"/>
          </a:p>
        </p:txBody>
      </p:sp>
      <p:sp>
        <p:nvSpPr>
          <p:cNvPr id="9" name="Text 4"/>
          <p:cNvSpPr/>
          <p:nvPr/>
        </p:nvSpPr>
        <p:spPr>
          <a:xfrm>
            <a:off x="1837944" y="1028700"/>
            <a:ext cx="507492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4000"/>
              </a:lnSpc>
              <a:buNone/>
            </a:pPr>
            <a:r>
              <a:rPr lang="en-US" sz="820" spc="180" kern="0" dirty="0">
                <a:solidFill>
                  <a:srgbClr val="A2A5A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FUNDS &amp; ACCOUNTABILITY</a:t>
            </a:r>
            <a:endParaRPr lang="en-US" sz="820" dirty="0"/>
          </a:p>
        </p:txBody>
      </p:sp>
      <p:sp>
        <p:nvSpPr>
          <p:cNvPr id="10" name="Text 5"/>
          <p:cNvSpPr/>
          <p:nvPr/>
        </p:nvSpPr>
        <p:spPr>
          <a:xfrm>
            <a:off x="530352" y="1444752"/>
            <a:ext cx="6499296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4000"/>
              </a:lnSpc>
              <a:buNone/>
            </a:pPr>
            <a:r>
              <a:rPr lang="en-US" sz="2900" b="1" dirty="0">
                <a:solidFill>
                  <a:srgbClr val="F4F4EC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资金核算与透明记录</a:t>
            </a:r>
            <a:endParaRPr lang="en-US" sz="2900" dirty="0"/>
          </a:p>
        </p:txBody>
      </p:sp>
      <p:sp>
        <p:nvSpPr>
          <p:cNvPr id="11" name="Shape 6"/>
          <p:cNvSpPr/>
          <p:nvPr/>
        </p:nvSpPr>
        <p:spPr>
          <a:xfrm>
            <a:off x="530352" y="2121408"/>
            <a:ext cx="1005840" cy="0"/>
          </a:xfrm>
          <a:prstGeom prst="line">
            <a:avLst/>
          </a:prstGeom>
          <a:noFill/>
          <a:ln w="38100">
            <a:solidFill>
              <a:srgbClr val="E6F600"/>
            </a:solidFill>
            <a:prstDash val="solid"/>
            <a:headEnd type="none"/>
            <a:tailEnd type="none"/>
          </a:ln>
        </p:spPr>
      </p:sp>
      <p:sp>
        <p:nvSpPr>
          <p:cNvPr id="12" name="Shape 7"/>
          <p:cNvSpPr/>
          <p:nvPr/>
        </p:nvSpPr>
        <p:spPr>
          <a:xfrm>
            <a:off x="1335024" y="2185416"/>
            <a:ext cx="676656" cy="0"/>
          </a:xfrm>
          <a:prstGeom prst="line">
            <a:avLst/>
          </a:prstGeom>
          <a:noFill/>
          <a:ln w="25400">
            <a:solidFill>
              <a:srgbClr val="B442F5"/>
            </a:solidFill>
            <a:prstDash val="solid"/>
            <a:headEnd type="none"/>
            <a:tailEnd type="none"/>
          </a:ln>
        </p:spPr>
      </p:sp>
      <p:sp>
        <p:nvSpPr>
          <p:cNvPr id="13" name="Shape 8"/>
          <p:cNvSpPr/>
          <p:nvPr/>
        </p:nvSpPr>
        <p:spPr>
          <a:xfrm>
            <a:off x="530352" y="10106784"/>
            <a:ext cx="6499296" cy="0"/>
          </a:xfrm>
          <a:prstGeom prst="line">
            <a:avLst/>
          </a:prstGeom>
          <a:noFill/>
          <a:ln w="8890">
            <a:solidFill>
              <a:srgbClr val="353840"/>
            </a:solidFill>
            <a:prstDash val="solid"/>
            <a:headEnd type="none"/>
            <a:tailEnd type="none"/>
          </a:ln>
        </p:spPr>
      </p:sp>
      <p:sp>
        <p:nvSpPr>
          <p:cNvPr id="14" name="Text 9">
            <a:hlinkClick r:id="rId4" tooltip=""/>
          </p:cNvPr>
          <p:cNvSpPr/>
          <p:nvPr/>
        </p:nvSpPr>
        <p:spPr>
          <a:xfrm>
            <a:off x="530352" y="10298808"/>
            <a:ext cx="192024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4000"/>
              </a:lnSpc>
              <a:buNone/>
            </a:pPr>
            <a:r>
              <a:rPr lang="en-US" sz="810" u="sng" spc="180" kern="0" dirty="0">
                <a:solidFill>
                  <a:srgbClr val="A2A5AF"/>
                </a:solidFill>
                <a:latin typeface="Inter" pitchFamily="34" charset="0"/>
                <a:ea typeface="Inter" pitchFamily="34" charset="-122"/>
                <a:cs typeface="Inter" pitchFamily="34" charset="-120"/>
                <a:hlinkClick r:id="rId4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LOOPLABS.MEME</a:t>
            </a:r>
            <a:endParaRPr lang="en-US" sz="810" dirty="0"/>
          </a:p>
        </p:txBody>
      </p:sp>
      <p:sp>
        <p:nvSpPr>
          <p:cNvPr id="15" name="Text 10"/>
          <p:cNvSpPr/>
          <p:nvPr/>
        </p:nvSpPr>
        <p:spPr>
          <a:xfrm>
            <a:off x="2679192" y="10298808"/>
            <a:ext cx="356616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4000"/>
              </a:lnSpc>
              <a:buNone/>
            </a:pPr>
            <a:r>
              <a:rPr lang="en-US" sz="720" spc="180" kern="0" dirty="0">
                <a:solidFill>
                  <a:srgbClr val="A2A5A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COMMUNITY / CULTURE / INFINITY</a:t>
            </a:r>
            <a:endParaRPr lang="en-US" sz="720" dirty="0"/>
          </a:p>
        </p:txBody>
      </p:sp>
      <p:sp>
        <p:nvSpPr>
          <p:cNvPr id="16" name="Text 11"/>
          <p:cNvSpPr/>
          <p:nvPr/>
        </p:nvSpPr>
        <p:spPr>
          <a:xfrm>
            <a:off x="6627312" y="10253088"/>
            <a:ext cx="402336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24000"/>
              </a:lnSpc>
              <a:buNone/>
            </a:pPr>
            <a:r>
              <a:rPr lang="en-US" sz="1250" b="1" dirty="0">
                <a:solidFill>
                  <a:srgbClr val="E6F6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18</a:t>
            </a:r>
            <a:endParaRPr lang="en-US" sz="1250" dirty="0"/>
          </a:p>
        </p:txBody>
      </p:sp>
      <p:sp>
        <p:nvSpPr>
          <p:cNvPr id="18" name="Text 12"/>
          <p:cNvSpPr/>
          <p:nvPr/>
        </p:nvSpPr>
        <p:spPr>
          <a:xfrm>
            <a:off x="530352" y="2487168"/>
            <a:ext cx="484632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4000"/>
              </a:lnSpc>
              <a:buNone/>
            </a:pPr>
            <a:r>
              <a:rPr lang="en-US" sz="1330" b="1" dirty="0">
                <a:solidFill>
                  <a:srgbClr val="E6F6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6.4</a:t>
            </a:r>
            <a:endParaRPr lang="en-US" sz="1330" dirty="0"/>
          </a:p>
        </p:txBody>
      </p:sp>
      <p:sp>
        <p:nvSpPr>
          <p:cNvPr id="19" name="Text 13"/>
          <p:cNvSpPr/>
          <p:nvPr/>
        </p:nvSpPr>
        <p:spPr>
          <a:xfrm>
            <a:off x="1088136" y="2487168"/>
            <a:ext cx="5941512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4000"/>
              </a:lnSpc>
              <a:buNone/>
            </a:pPr>
            <a:r>
              <a:rPr lang="en-US" sz="1500" b="1" dirty="0">
                <a:solidFill>
                  <a:srgbClr val="F4F4EC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资金账目与权益来源</a:t>
            </a:r>
            <a:endParaRPr lang="en-US" sz="1500" dirty="0"/>
          </a:p>
        </p:txBody>
      </p:sp>
      <p:sp>
        <p:nvSpPr>
          <p:cNvPr id="20" name="Shape 14"/>
          <p:cNvSpPr/>
          <p:nvPr/>
        </p:nvSpPr>
        <p:spPr>
          <a:xfrm>
            <a:off x="530352" y="2898648"/>
            <a:ext cx="1289304" cy="393192"/>
          </a:xfrm>
          <a:prstGeom prst="rect">
            <a:avLst/>
          </a:prstGeom>
          <a:solidFill>
            <a:srgbClr val="B442F5"/>
          </a:solidFill>
          <a:ln w="12700">
            <a:solidFill>
              <a:srgbClr val="B442F5"/>
            </a:solidFill>
            <a:prstDash val="solid"/>
          </a:ln>
        </p:spPr>
      </p:sp>
      <p:sp>
        <p:nvSpPr>
          <p:cNvPr id="21" name="Text 15"/>
          <p:cNvSpPr/>
          <p:nvPr/>
        </p:nvSpPr>
        <p:spPr>
          <a:xfrm>
            <a:off x="640080" y="2994660"/>
            <a:ext cx="1069848" cy="2834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4000"/>
              </a:lnSpc>
              <a:buNone/>
            </a:pPr>
            <a:r>
              <a:rPr lang="en-US" sz="1150" b="1" dirty="0">
                <a:solidFill>
                  <a:srgbClr val="F4F4EC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资金或权益</a:t>
            </a:r>
            <a:endParaRPr lang="en-US" sz="1150" dirty="0"/>
          </a:p>
        </p:txBody>
      </p:sp>
      <p:sp>
        <p:nvSpPr>
          <p:cNvPr id="22" name="Shape 16"/>
          <p:cNvSpPr/>
          <p:nvPr/>
        </p:nvSpPr>
        <p:spPr>
          <a:xfrm>
            <a:off x="1819656" y="2898648"/>
            <a:ext cx="2706624" cy="393192"/>
          </a:xfrm>
          <a:prstGeom prst="rect">
            <a:avLst/>
          </a:prstGeom>
          <a:solidFill>
            <a:srgbClr val="B442F5"/>
          </a:solidFill>
          <a:ln w="12700">
            <a:solidFill>
              <a:srgbClr val="B442F5"/>
            </a:solidFill>
            <a:prstDash val="solid"/>
          </a:ln>
        </p:spPr>
      </p:sp>
      <p:sp>
        <p:nvSpPr>
          <p:cNvPr id="23" name="Text 17"/>
          <p:cNvSpPr/>
          <p:nvPr/>
        </p:nvSpPr>
        <p:spPr>
          <a:xfrm>
            <a:off x="1929384" y="2994660"/>
            <a:ext cx="2487168" cy="2834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4000"/>
              </a:lnSpc>
              <a:buNone/>
            </a:pPr>
            <a:r>
              <a:rPr lang="en-US" sz="1150" b="1" dirty="0">
                <a:solidFill>
                  <a:srgbClr val="F4F4EC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用途与执行框架</a:t>
            </a:r>
            <a:endParaRPr lang="en-US" sz="1150" dirty="0"/>
          </a:p>
        </p:txBody>
      </p:sp>
      <p:sp>
        <p:nvSpPr>
          <p:cNvPr id="24" name="Shape 18"/>
          <p:cNvSpPr/>
          <p:nvPr/>
        </p:nvSpPr>
        <p:spPr>
          <a:xfrm>
            <a:off x="4526280" y="2898648"/>
            <a:ext cx="2503368" cy="393192"/>
          </a:xfrm>
          <a:prstGeom prst="rect">
            <a:avLst/>
          </a:prstGeom>
          <a:solidFill>
            <a:srgbClr val="B442F5"/>
          </a:solidFill>
          <a:ln w="12700">
            <a:solidFill>
              <a:srgbClr val="B442F5"/>
            </a:solidFill>
            <a:prstDash val="solid"/>
          </a:ln>
        </p:spPr>
      </p:sp>
      <p:sp>
        <p:nvSpPr>
          <p:cNvPr id="25" name="Text 19"/>
          <p:cNvSpPr/>
          <p:nvPr/>
        </p:nvSpPr>
        <p:spPr>
          <a:xfrm>
            <a:off x="4636008" y="2994660"/>
            <a:ext cx="2283912" cy="2834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4000"/>
              </a:lnSpc>
              <a:buNone/>
            </a:pPr>
            <a:r>
              <a:rPr lang="en-US" sz="1150" b="1" dirty="0">
                <a:solidFill>
                  <a:srgbClr val="F4F4EC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可核查记录</a:t>
            </a:r>
            <a:endParaRPr lang="en-US" sz="1150" dirty="0"/>
          </a:p>
        </p:txBody>
      </p:sp>
      <p:sp>
        <p:nvSpPr>
          <p:cNvPr id="26" name="Shape 20"/>
          <p:cNvSpPr/>
          <p:nvPr/>
        </p:nvSpPr>
        <p:spPr>
          <a:xfrm>
            <a:off x="530352" y="3291840"/>
            <a:ext cx="1289304" cy="950976"/>
          </a:xfrm>
          <a:prstGeom prst="rect">
            <a:avLst/>
          </a:prstGeom>
          <a:solidFill>
            <a:srgbClr val="17191E"/>
          </a:solidFill>
          <a:ln w="12700">
            <a:solidFill>
              <a:srgbClr val="17191E"/>
            </a:solidFill>
            <a:prstDash val="solid"/>
          </a:ln>
        </p:spPr>
      </p:sp>
      <p:sp>
        <p:nvSpPr>
          <p:cNvPr id="27" name="Text 21"/>
          <p:cNvSpPr/>
          <p:nvPr/>
        </p:nvSpPr>
        <p:spPr>
          <a:xfrm>
            <a:off x="640080" y="3410712"/>
            <a:ext cx="1069848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4000"/>
              </a:lnSpc>
              <a:buNone/>
            </a:pPr>
            <a:r>
              <a:rPr lang="en-US" sz="1150" b="1" dirty="0">
                <a:solidFill>
                  <a:srgbClr val="F4F4EC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MEME 交易税</a:t>
            </a:r>
            <a:endParaRPr lang="en-US" sz="1150" dirty="0"/>
          </a:p>
        </p:txBody>
      </p:sp>
      <p:sp>
        <p:nvSpPr>
          <p:cNvPr id="28" name="Shape 22"/>
          <p:cNvSpPr/>
          <p:nvPr/>
        </p:nvSpPr>
        <p:spPr>
          <a:xfrm>
            <a:off x="1819656" y="3291840"/>
            <a:ext cx="2706624" cy="950976"/>
          </a:xfrm>
          <a:prstGeom prst="rect">
            <a:avLst/>
          </a:prstGeom>
          <a:solidFill>
            <a:srgbClr val="17191E"/>
          </a:solidFill>
          <a:ln w="12700">
            <a:solidFill>
              <a:srgbClr val="17191E"/>
            </a:solidFill>
            <a:prstDash val="solid"/>
          </a:ln>
        </p:spPr>
      </p:sp>
      <p:sp>
        <p:nvSpPr>
          <p:cNvPr id="29" name="Text 23"/>
          <p:cNvSpPr/>
          <p:nvPr/>
        </p:nvSpPr>
        <p:spPr>
          <a:xfrm>
            <a:off x="1929384" y="3410712"/>
            <a:ext cx="2487168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4000"/>
              </a:lnSpc>
              <a:buNone/>
            </a:pPr>
            <a:r>
              <a:rPr lang="en-US" sz="1150" dirty="0">
                <a:solidFill>
                  <a:srgbClr val="DDDED9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20% 社区公益，80% LOOP 平台币</a:t>
            </a:r>
            <a:endParaRPr lang="en-US" sz="1150" dirty="0"/>
          </a:p>
          <a:p>
            <a:pPr indent="0" marL="0">
              <a:lnSpc>
                <a:spcPct val="124000"/>
              </a:lnSpc>
              <a:buNone/>
            </a:pPr>
            <a:r>
              <a:rPr lang="en-US" sz="1150" dirty="0">
                <a:solidFill>
                  <a:srgbClr val="DDDED9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流动性。</a:t>
            </a:r>
            <a:endParaRPr lang="en-US" sz="1150" dirty="0"/>
          </a:p>
        </p:txBody>
      </p:sp>
      <p:sp>
        <p:nvSpPr>
          <p:cNvPr id="30" name="Shape 24"/>
          <p:cNvSpPr/>
          <p:nvPr/>
        </p:nvSpPr>
        <p:spPr>
          <a:xfrm>
            <a:off x="4526280" y="3291840"/>
            <a:ext cx="2503368" cy="950976"/>
          </a:xfrm>
          <a:prstGeom prst="rect">
            <a:avLst/>
          </a:prstGeom>
          <a:solidFill>
            <a:srgbClr val="17191E"/>
          </a:solidFill>
          <a:ln w="12700">
            <a:solidFill>
              <a:srgbClr val="17191E"/>
            </a:solidFill>
            <a:prstDash val="solid"/>
          </a:ln>
        </p:spPr>
      </p:sp>
      <p:sp>
        <p:nvSpPr>
          <p:cNvPr id="31" name="Text 25"/>
          <p:cNvSpPr/>
          <p:nvPr/>
        </p:nvSpPr>
        <p:spPr>
          <a:xfrm>
            <a:off x="4636008" y="3410712"/>
            <a:ext cx="2283912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4000"/>
              </a:lnSpc>
              <a:buNone/>
            </a:pPr>
            <a:r>
              <a:rPr lang="en-US" sz="1150" dirty="0">
                <a:solidFill>
                  <a:srgbClr val="DDDED9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实收、已分配、实际支出和实际添</a:t>
            </a:r>
            <a:endParaRPr lang="en-US" sz="1150" dirty="0"/>
          </a:p>
          <a:p>
            <a:pPr indent="0" marL="0">
              <a:lnSpc>
                <a:spcPct val="124000"/>
              </a:lnSpc>
              <a:buNone/>
            </a:pPr>
            <a:r>
              <a:rPr lang="en-US" sz="1150" dirty="0">
                <a:solidFill>
                  <a:srgbClr val="DDDED9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加。</a:t>
            </a:r>
            <a:endParaRPr lang="en-US" sz="1150" dirty="0"/>
          </a:p>
        </p:txBody>
      </p:sp>
      <p:sp>
        <p:nvSpPr>
          <p:cNvPr id="32" name="Shape 26"/>
          <p:cNvSpPr/>
          <p:nvPr/>
        </p:nvSpPr>
        <p:spPr>
          <a:xfrm>
            <a:off x="530352" y="4242816"/>
            <a:ext cx="6499296" cy="0"/>
          </a:xfrm>
          <a:prstGeom prst="line">
            <a:avLst/>
          </a:prstGeom>
          <a:noFill/>
          <a:ln w="6350">
            <a:solidFill>
              <a:srgbClr val="353840"/>
            </a:solidFill>
            <a:prstDash val="solid"/>
            <a:headEnd type="none"/>
            <a:tailEnd type="none"/>
          </a:ln>
        </p:spPr>
      </p:sp>
      <p:sp>
        <p:nvSpPr>
          <p:cNvPr id="33" name="Shape 27"/>
          <p:cNvSpPr/>
          <p:nvPr/>
        </p:nvSpPr>
        <p:spPr>
          <a:xfrm>
            <a:off x="530352" y="4242816"/>
            <a:ext cx="1289304" cy="950976"/>
          </a:xfrm>
          <a:prstGeom prst="rect">
            <a:avLst/>
          </a:prstGeom>
          <a:solidFill>
            <a:srgbClr val="202229"/>
          </a:solidFill>
          <a:ln w="12700">
            <a:solidFill>
              <a:srgbClr val="202229"/>
            </a:solidFill>
            <a:prstDash val="solid"/>
          </a:ln>
        </p:spPr>
      </p:sp>
      <p:sp>
        <p:nvSpPr>
          <p:cNvPr id="34" name="Text 28"/>
          <p:cNvSpPr/>
          <p:nvPr/>
        </p:nvSpPr>
        <p:spPr>
          <a:xfrm>
            <a:off x="640080" y="4361688"/>
            <a:ext cx="1069848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4000"/>
              </a:lnSpc>
              <a:buNone/>
            </a:pPr>
            <a:r>
              <a:rPr lang="en-US" sz="1150" b="1" dirty="0">
                <a:solidFill>
                  <a:srgbClr val="F4F4EC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共识 NFT 铸造</a:t>
            </a:r>
            <a:endParaRPr lang="en-US" sz="1150" dirty="0"/>
          </a:p>
          <a:p>
            <a:pPr indent="0" marL="0">
              <a:lnSpc>
                <a:spcPct val="124000"/>
              </a:lnSpc>
              <a:buNone/>
            </a:pPr>
            <a:r>
              <a:rPr lang="en-US" sz="1150" b="1" dirty="0">
                <a:solidFill>
                  <a:srgbClr val="F4F4EC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费</a:t>
            </a:r>
            <a:endParaRPr lang="en-US" sz="1150" dirty="0"/>
          </a:p>
        </p:txBody>
      </p:sp>
      <p:sp>
        <p:nvSpPr>
          <p:cNvPr id="35" name="Shape 29"/>
          <p:cNvSpPr/>
          <p:nvPr/>
        </p:nvSpPr>
        <p:spPr>
          <a:xfrm>
            <a:off x="1819656" y="4242816"/>
            <a:ext cx="2706624" cy="950976"/>
          </a:xfrm>
          <a:prstGeom prst="rect">
            <a:avLst/>
          </a:prstGeom>
          <a:solidFill>
            <a:srgbClr val="202229"/>
          </a:solidFill>
          <a:ln w="12700">
            <a:solidFill>
              <a:srgbClr val="202229"/>
            </a:solidFill>
            <a:prstDash val="solid"/>
          </a:ln>
        </p:spPr>
      </p:sp>
      <p:sp>
        <p:nvSpPr>
          <p:cNvPr id="36" name="Text 30"/>
          <p:cNvSpPr/>
          <p:nvPr/>
        </p:nvSpPr>
        <p:spPr>
          <a:xfrm>
            <a:off x="1929384" y="4361688"/>
            <a:ext cx="2487168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4000"/>
              </a:lnSpc>
              <a:buNone/>
            </a:pPr>
            <a:r>
              <a:rPr lang="en-US" sz="1150" dirty="0">
                <a:solidFill>
                  <a:srgbClr val="DDDED9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100% 合约托管，项目迁移后执行共</a:t>
            </a:r>
            <a:endParaRPr lang="en-US" sz="1150" dirty="0"/>
          </a:p>
          <a:p>
            <a:pPr indent="0" marL="0">
              <a:lnSpc>
                <a:spcPct val="124000"/>
              </a:lnSpc>
              <a:buNone/>
            </a:pPr>
            <a:r>
              <a:rPr lang="en-US" sz="1150" dirty="0">
                <a:solidFill>
                  <a:srgbClr val="DDDED9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识买盘。</a:t>
            </a:r>
            <a:endParaRPr lang="en-US" sz="1150" dirty="0"/>
          </a:p>
        </p:txBody>
      </p:sp>
      <p:sp>
        <p:nvSpPr>
          <p:cNvPr id="37" name="Shape 31"/>
          <p:cNvSpPr/>
          <p:nvPr/>
        </p:nvSpPr>
        <p:spPr>
          <a:xfrm>
            <a:off x="4526280" y="4242816"/>
            <a:ext cx="2503368" cy="950976"/>
          </a:xfrm>
          <a:prstGeom prst="rect">
            <a:avLst/>
          </a:prstGeom>
          <a:solidFill>
            <a:srgbClr val="202229"/>
          </a:solidFill>
          <a:ln w="12700">
            <a:solidFill>
              <a:srgbClr val="202229"/>
            </a:solidFill>
            <a:prstDash val="solid"/>
          </a:ln>
        </p:spPr>
      </p:sp>
      <p:sp>
        <p:nvSpPr>
          <p:cNvPr id="38" name="Text 32"/>
          <p:cNvSpPr/>
          <p:nvPr/>
        </p:nvSpPr>
        <p:spPr>
          <a:xfrm>
            <a:off x="4636008" y="4361688"/>
            <a:ext cx="2283912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4000"/>
              </a:lnSpc>
              <a:buNone/>
            </a:pPr>
            <a:r>
              <a:rPr lang="en-US" sz="1150" dirty="0">
                <a:solidFill>
                  <a:srgbClr val="DDDED9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托管余额、迁移状态、买入和发送</a:t>
            </a:r>
            <a:endParaRPr lang="en-US" sz="1150" dirty="0"/>
          </a:p>
          <a:p>
            <a:pPr indent="0" marL="0">
              <a:lnSpc>
                <a:spcPct val="124000"/>
              </a:lnSpc>
              <a:buNone/>
            </a:pPr>
            <a:r>
              <a:rPr lang="en-US" sz="1150" dirty="0">
                <a:solidFill>
                  <a:srgbClr val="DDDED9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记录。</a:t>
            </a:r>
            <a:endParaRPr lang="en-US" sz="1150" dirty="0"/>
          </a:p>
        </p:txBody>
      </p:sp>
      <p:sp>
        <p:nvSpPr>
          <p:cNvPr id="39" name="Shape 33"/>
          <p:cNvSpPr/>
          <p:nvPr/>
        </p:nvSpPr>
        <p:spPr>
          <a:xfrm>
            <a:off x="530352" y="5193792"/>
            <a:ext cx="6499296" cy="0"/>
          </a:xfrm>
          <a:prstGeom prst="line">
            <a:avLst/>
          </a:prstGeom>
          <a:noFill/>
          <a:ln w="6350">
            <a:solidFill>
              <a:srgbClr val="353840"/>
            </a:solidFill>
            <a:prstDash val="solid"/>
            <a:headEnd type="none"/>
            <a:tailEnd type="none"/>
          </a:ln>
        </p:spPr>
      </p:sp>
      <p:sp>
        <p:nvSpPr>
          <p:cNvPr id="40" name="Shape 34"/>
          <p:cNvSpPr/>
          <p:nvPr/>
        </p:nvSpPr>
        <p:spPr>
          <a:xfrm>
            <a:off x="530352" y="5193792"/>
            <a:ext cx="1289304" cy="950976"/>
          </a:xfrm>
          <a:prstGeom prst="rect">
            <a:avLst/>
          </a:prstGeom>
          <a:solidFill>
            <a:srgbClr val="17191E"/>
          </a:solidFill>
          <a:ln w="12700">
            <a:solidFill>
              <a:srgbClr val="17191E"/>
            </a:solidFill>
            <a:prstDash val="solid"/>
          </a:ln>
        </p:spPr>
      </p:sp>
      <p:sp>
        <p:nvSpPr>
          <p:cNvPr id="41" name="Text 35"/>
          <p:cNvSpPr/>
          <p:nvPr/>
        </p:nvSpPr>
        <p:spPr>
          <a:xfrm>
            <a:off x="640080" y="5312664"/>
            <a:ext cx="1069848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4000"/>
              </a:lnSpc>
              <a:buNone/>
            </a:pPr>
            <a:r>
              <a:rPr lang="en-US" sz="1150" b="1" dirty="0">
                <a:solidFill>
                  <a:srgbClr val="F4F4EC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LOOP Mining</a:t>
            </a:r>
            <a:endParaRPr lang="en-US" sz="1150" dirty="0"/>
          </a:p>
          <a:p>
            <a:pPr indent="0" marL="0">
              <a:lnSpc>
                <a:spcPct val="124000"/>
              </a:lnSpc>
              <a:buNone/>
            </a:pPr>
            <a:r>
              <a:rPr lang="en-US" sz="1150" b="1" dirty="0">
                <a:solidFill>
                  <a:srgbClr val="F4F4EC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分配</a:t>
            </a:r>
            <a:endParaRPr lang="en-US" sz="1150" dirty="0"/>
          </a:p>
        </p:txBody>
      </p:sp>
      <p:sp>
        <p:nvSpPr>
          <p:cNvPr id="42" name="Shape 36"/>
          <p:cNvSpPr/>
          <p:nvPr/>
        </p:nvSpPr>
        <p:spPr>
          <a:xfrm>
            <a:off x="1819656" y="5193792"/>
            <a:ext cx="2706624" cy="950976"/>
          </a:xfrm>
          <a:prstGeom prst="rect">
            <a:avLst/>
          </a:prstGeom>
          <a:solidFill>
            <a:srgbClr val="17191E"/>
          </a:solidFill>
          <a:ln w="12700">
            <a:solidFill>
              <a:srgbClr val="17191E"/>
            </a:solidFill>
            <a:prstDash val="solid"/>
          </a:ln>
        </p:spPr>
      </p:sp>
      <p:sp>
        <p:nvSpPr>
          <p:cNvPr id="43" name="Text 37"/>
          <p:cNvSpPr/>
          <p:nvPr/>
        </p:nvSpPr>
        <p:spPr>
          <a:xfrm>
            <a:off x="1929384" y="5312664"/>
            <a:ext cx="2487168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4000"/>
              </a:lnSpc>
              <a:buNone/>
            </a:pPr>
            <a:r>
              <a:rPr lang="en-US" sz="1150" dirty="0">
                <a:solidFill>
                  <a:srgbClr val="DDDED9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按合格资产、NFT 等生效路径参与</a:t>
            </a:r>
            <a:endParaRPr lang="en-US" sz="1150" dirty="0"/>
          </a:p>
          <a:p>
            <a:pPr indent="0" marL="0">
              <a:lnSpc>
                <a:spcPct val="124000"/>
              </a:lnSpc>
              <a:buNone/>
            </a:pPr>
            <a:r>
              <a:rPr lang="en-US" sz="1150" dirty="0">
                <a:solidFill>
                  <a:srgbClr val="DDDED9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奖励分配。</a:t>
            </a:r>
            <a:endParaRPr lang="en-US" sz="1150" dirty="0"/>
          </a:p>
        </p:txBody>
      </p:sp>
      <p:sp>
        <p:nvSpPr>
          <p:cNvPr id="44" name="Shape 38"/>
          <p:cNvSpPr/>
          <p:nvPr/>
        </p:nvSpPr>
        <p:spPr>
          <a:xfrm>
            <a:off x="4526280" y="5193792"/>
            <a:ext cx="2503368" cy="950976"/>
          </a:xfrm>
          <a:prstGeom prst="rect">
            <a:avLst/>
          </a:prstGeom>
          <a:solidFill>
            <a:srgbClr val="17191E"/>
          </a:solidFill>
          <a:ln w="12700">
            <a:solidFill>
              <a:srgbClr val="17191E"/>
            </a:solidFill>
            <a:prstDash val="solid"/>
          </a:ln>
        </p:spPr>
      </p:sp>
      <p:sp>
        <p:nvSpPr>
          <p:cNvPr id="45" name="Text 39"/>
          <p:cNvSpPr/>
          <p:nvPr/>
        </p:nvSpPr>
        <p:spPr>
          <a:xfrm>
            <a:off x="4636008" y="5312664"/>
            <a:ext cx="2283912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4000"/>
              </a:lnSpc>
              <a:buNone/>
            </a:pPr>
            <a:r>
              <a:rPr lang="en-US" sz="1150" dirty="0">
                <a:solidFill>
                  <a:srgbClr val="DDDED9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有效权重、释放额度、结算与领取。
</a:t>
            </a:r>
            <a:endParaRPr lang="en-US" sz="1150" dirty="0"/>
          </a:p>
        </p:txBody>
      </p:sp>
      <p:sp>
        <p:nvSpPr>
          <p:cNvPr id="46" name="Shape 40"/>
          <p:cNvSpPr/>
          <p:nvPr/>
        </p:nvSpPr>
        <p:spPr>
          <a:xfrm>
            <a:off x="530352" y="6144768"/>
            <a:ext cx="6499296" cy="0"/>
          </a:xfrm>
          <a:prstGeom prst="line">
            <a:avLst/>
          </a:prstGeom>
          <a:noFill/>
          <a:ln w="6350">
            <a:solidFill>
              <a:srgbClr val="353840"/>
            </a:solidFill>
            <a:prstDash val="solid"/>
            <a:headEnd type="none"/>
            <a:tailEnd type="none"/>
          </a:ln>
        </p:spPr>
      </p:sp>
      <p:sp>
        <p:nvSpPr>
          <p:cNvPr id="47" name="Shape 41"/>
          <p:cNvSpPr/>
          <p:nvPr/>
        </p:nvSpPr>
        <p:spPr>
          <a:xfrm>
            <a:off x="530352" y="6144768"/>
            <a:ext cx="1289304" cy="950976"/>
          </a:xfrm>
          <a:prstGeom prst="rect">
            <a:avLst/>
          </a:prstGeom>
          <a:solidFill>
            <a:srgbClr val="202229"/>
          </a:solidFill>
          <a:ln w="12700">
            <a:solidFill>
              <a:srgbClr val="202229"/>
            </a:solidFill>
            <a:prstDash val="solid"/>
          </a:ln>
        </p:spPr>
      </p:sp>
      <p:sp>
        <p:nvSpPr>
          <p:cNvPr id="48" name="Text 42"/>
          <p:cNvSpPr/>
          <p:nvPr/>
        </p:nvSpPr>
        <p:spPr>
          <a:xfrm>
            <a:off x="640080" y="6263640"/>
            <a:ext cx="1069848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4000"/>
              </a:lnSpc>
              <a:buNone/>
            </a:pPr>
            <a:r>
              <a:rPr lang="en-US" sz="1150" b="1" dirty="0">
                <a:solidFill>
                  <a:srgbClr val="F4F4EC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悬挂附加费奖池</a:t>
            </a:r>
            <a:endParaRPr lang="en-US" sz="1150" dirty="0"/>
          </a:p>
        </p:txBody>
      </p:sp>
      <p:sp>
        <p:nvSpPr>
          <p:cNvPr id="49" name="Shape 43"/>
          <p:cNvSpPr/>
          <p:nvPr/>
        </p:nvSpPr>
        <p:spPr>
          <a:xfrm>
            <a:off x="1819656" y="6144768"/>
            <a:ext cx="2706624" cy="950976"/>
          </a:xfrm>
          <a:prstGeom prst="rect">
            <a:avLst/>
          </a:prstGeom>
          <a:solidFill>
            <a:srgbClr val="202229"/>
          </a:solidFill>
          <a:ln w="12700">
            <a:solidFill>
              <a:srgbClr val="202229"/>
            </a:solidFill>
            <a:prstDash val="solid"/>
          </a:ln>
        </p:spPr>
      </p:sp>
      <p:sp>
        <p:nvSpPr>
          <p:cNvPr id="50" name="Text 44"/>
          <p:cNvSpPr/>
          <p:nvPr/>
        </p:nvSpPr>
        <p:spPr>
          <a:xfrm>
            <a:off x="1929384" y="6263640"/>
            <a:ext cx="2487168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4000"/>
              </a:lnSpc>
              <a:buNone/>
            </a:pPr>
            <a:r>
              <a:rPr lang="en-US" sz="1150" dirty="0">
                <a:solidFill>
                  <a:srgbClr val="DDDED9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实验框架下，实收额外卖出税分配给</a:t>
            </a:r>
            <a:endParaRPr lang="en-US" sz="1150" dirty="0"/>
          </a:p>
          <a:p>
            <a:pPr indent="0" marL="0">
              <a:lnSpc>
                <a:spcPct val="124000"/>
              </a:lnSpc>
              <a:buNone/>
            </a:pPr>
            <a:r>
              <a:rPr lang="en-US" sz="1150" dirty="0">
                <a:solidFill>
                  <a:srgbClr val="DDDED9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同期合格买家。</a:t>
            </a:r>
            <a:endParaRPr lang="en-US" sz="1150" dirty="0"/>
          </a:p>
        </p:txBody>
      </p:sp>
      <p:sp>
        <p:nvSpPr>
          <p:cNvPr id="51" name="Shape 45"/>
          <p:cNvSpPr/>
          <p:nvPr/>
        </p:nvSpPr>
        <p:spPr>
          <a:xfrm>
            <a:off x="4526280" y="6144768"/>
            <a:ext cx="2503368" cy="950976"/>
          </a:xfrm>
          <a:prstGeom prst="rect">
            <a:avLst/>
          </a:prstGeom>
          <a:solidFill>
            <a:srgbClr val="202229"/>
          </a:solidFill>
          <a:ln w="12700">
            <a:solidFill>
              <a:srgbClr val="202229"/>
            </a:solidFill>
            <a:prstDash val="solid"/>
          </a:ln>
        </p:spPr>
      </p:sp>
      <p:sp>
        <p:nvSpPr>
          <p:cNvPr id="52" name="Text 46"/>
          <p:cNvSpPr/>
          <p:nvPr/>
        </p:nvSpPr>
        <p:spPr>
          <a:xfrm>
            <a:off x="4636008" y="6263640"/>
            <a:ext cx="2283912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4000"/>
              </a:lnSpc>
              <a:buNone/>
            </a:pPr>
            <a:r>
              <a:rPr lang="en-US" sz="1150" dirty="0">
                <a:solidFill>
                  <a:srgbClr val="DDDED9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实收奖池、合格买入分母、个人份</a:t>
            </a:r>
            <a:endParaRPr lang="en-US" sz="1150" dirty="0"/>
          </a:p>
          <a:p>
            <a:pPr indent="0" marL="0">
              <a:lnSpc>
                <a:spcPct val="124000"/>
              </a:lnSpc>
              <a:buNone/>
            </a:pPr>
            <a:r>
              <a:rPr lang="en-US" sz="1150" dirty="0">
                <a:solidFill>
                  <a:srgbClr val="DDDED9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额。</a:t>
            </a:r>
            <a:endParaRPr lang="en-US" sz="1150" dirty="0"/>
          </a:p>
        </p:txBody>
      </p:sp>
      <p:sp>
        <p:nvSpPr>
          <p:cNvPr id="53" name="Shape 47"/>
          <p:cNvSpPr/>
          <p:nvPr/>
        </p:nvSpPr>
        <p:spPr>
          <a:xfrm>
            <a:off x="530352" y="7095744"/>
            <a:ext cx="6499296" cy="0"/>
          </a:xfrm>
          <a:prstGeom prst="line">
            <a:avLst/>
          </a:prstGeom>
          <a:noFill/>
          <a:ln w="6350">
            <a:solidFill>
              <a:srgbClr val="353840"/>
            </a:solidFill>
            <a:prstDash val="solid"/>
            <a:headEnd type="none"/>
            <a:tailEnd type="none"/>
          </a:ln>
        </p:spPr>
      </p:sp>
      <p:sp>
        <p:nvSpPr>
          <p:cNvPr id="54" name="Shape 48"/>
          <p:cNvSpPr/>
          <p:nvPr/>
        </p:nvSpPr>
        <p:spPr>
          <a:xfrm>
            <a:off x="530352" y="7397496"/>
            <a:ext cx="6499296" cy="1051560"/>
          </a:xfrm>
          <a:prstGeom prst="rect">
            <a:avLst/>
          </a:prstGeom>
          <a:solidFill>
            <a:srgbClr val="17191E"/>
          </a:solidFill>
          <a:ln w="6985">
            <a:solidFill>
              <a:srgbClr val="353840"/>
            </a:solidFill>
            <a:prstDash val="solid"/>
          </a:ln>
        </p:spPr>
      </p:sp>
      <p:sp>
        <p:nvSpPr>
          <p:cNvPr id="55" name="Shape 49"/>
          <p:cNvSpPr/>
          <p:nvPr/>
        </p:nvSpPr>
        <p:spPr>
          <a:xfrm>
            <a:off x="530352" y="7397496"/>
            <a:ext cx="36576" cy="1051560"/>
          </a:xfrm>
          <a:prstGeom prst="rect">
            <a:avLst/>
          </a:prstGeom>
          <a:solidFill>
            <a:srgbClr val="E6F600"/>
          </a:solidFill>
          <a:ln w="12700">
            <a:solidFill>
              <a:srgbClr val="E6F600"/>
            </a:solidFill>
            <a:prstDash val="solid"/>
          </a:ln>
        </p:spPr>
      </p:sp>
      <p:sp>
        <p:nvSpPr>
          <p:cNvPr id="56" name="Text 50"/>
          <p:cNvSpPr/>
          <p:nvPr/>
        </p:nvSpPr>
        <p:spPr>
          <a:xfrm>
            <a:off x="713232" y="7516368"/>
            <a:ext cx="6133536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4000"/>
              </a:lnSpc>
              <a:buNone/>
            </a:pPr>
            <a:r>
              <a:rPr lang="en-US" sz="1340" b="1" dirty="0">
                <a:solidFill>
                  <a:srgbClr val="E6F600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分配演算</a:t>
            </a:r>
            <a:endParaRPr lang="en-US" sz="1340" dirty="0"/>
          </a:p>
        </p:txBody>
      </p:sp>
      <p:sp>
        <p:nvSpPr>
          <p:cNvPr id="57" name="Text 51"/>
          <p:cNvSpPr/>
          <p:nvPr/>
        </p:nvSpPr>
        <p:spPr>
          <a:xfrm>
            <a:off x="713232" y="7836408"/>
            <a:ext cx="6133536" cy="44805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0000"/>
              </a:lnSpc>
              <a:buNone/>
            </a:pPr>
            <a:r>
              <a:rPr lang="en-US" sz="1170" dirty="0">
                <a:solidFill>
                  <a:srgbClr val="DDDED9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假设某期实际收到、且适用 20% / 80% 规则的交易税为 10,000 个计价单位，则公益分</a:t>
            </a:r>
            <a:endParaRPr lang="en-US" sz="1170" dirty="0"/>
          </a:p>
          <a:p>
            <a:pPr indent="0" marL="0">
              <a:lnSpc>
                <a:spcPct val="110000"/>
              </a:lnSpc>
              <a:buNone/>
            </a:pPr>
            <a:r>
              <a:rPr lang="en-US" sz="1170" dirty="0">
                <a:solidFill>
                  <a:srgbClr val="DDDED9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配为 2,000，流动性分配为 8,000。该算式不代表实际业务收入。</a:t>
            </a:r>
            <a:endParaRPr lang="en-US" sz="1170" dirty="0"/>
          </a:p>
        </p:txBody>
      </p:sp>
      <p:sp>
        <p:nvSpPr>
          <p:cNvPr id="58" name="Text 52"/>
          <p:cNvSpPr/>
          <p:nvPr/>
        </p:nvSpPr>
        <p:spPr>
          <a:xfrm>
            <a:off x="530352" y="8659368"/>
            <a:ext cx="6499296" cy="462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0000"/>
              </a:lnSpc>
              <a:buNone/>
            </a:pPr>
            <a:r>
              <a:rPr lang="en-US" sz="1210" dirty="0">
                <a:solidFill>
                  <a:srgbClr val="DDDED9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通用交易税与悬挂附加费的适用范围，须在对应实验启用前明确衔接；同一笔资金不得同时</a:t>
            </a:r>
            <a:endParaRPr lang="en-US" sz="1210" dirty="0"/>
          </a:p>
          <a:p>
            <a:pPr indent="0" marL="0">
              <a:lnSpc>
                <a:spcPct val="110000"/>
              </a:lnSpc>
              <a:buNone/>
            </a:pPr>
            <a:r>
              <a:rPr lang="en-US" sz="1210" dirty="0">
                <a:solidFill>
                  <a:srgbClr val="DDDED9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全额用于买方奖励，又重复承诺给公益与流动性。</a:t>
            </a:r>
            <a:endParaRPr lang="en-US" sz="1210" dirty="0"/>
          </a:p>
        </p:txBody>
      </p:sp>
      <p:sp>
        <p:nvSpPr>
          <p:cNvPr id="59" name="Text 53"/>
          <p:cNvSpPr/>
          <p:nvPr/>
        </p:nvSpPr>
        <p:spPr>
          <a:xfrm>
            <a:off x="530352" y="9304528"/>
            <a:ext cx="6499296" cy="44805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0000"/>
              </a:lnSpc>
              <a:buNone/>
            </a:pPr>
            <a:r>
              <a:rPr lang="en-US" sz="1170" dirty="0">
                <a:solidFill>
                  <a:srgbClr val="A2A5AF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已分配、已到账与已执行分开展示。透明记录以实际资金和链上事件为基础，而非仅用累计数</a:t>
            </a:r>
            <a:endParaRPr lang="en-US" sz="1170" dirty="0"/>
          </a:p>
          <a:p>
            <a:pPr indent="0" marL="0">
              <a:lnSpc>
                <a:spcPct val="110000"/>
              </a:lnSpc>
              <a:buNone/>
            </a:pPr>
            <a:r>
              <a:rPr lang="en-US" sz="1170" dirty="0">
                <a:solidFill>
                  <a:srgbClr val="A2A5AF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字解释机制。</a:t>
            </a:r>
            <a:endParaRPr lang="en-US" sz="117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0E0F1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data/loop_whitepaper_work/assets/body_bg.jp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7560000" cy="10692000"/>
          </a:xfrm>
          <a:prstGeom prst="rect">
            <a:avLst/>
          </a:prstGeom>
        </p:spPr>
      </p:pic>
      <p:pic>
        <p:nvPicPr>
          <p:cNvPr id="3" name="Image 1" descr="/mnt/data/loop_whitepaper_work/assets/infinity_wm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23360" y="7098527"/>
            <a:ext cx="3282696" cy="1914675"/>
          </a:xfrm>
          <a:prstGeom prst="rect">
            <a:avLst/>
          </a:prstGeom>
        </p:spPr>
      </p:pic>
      <p:pic>
        <p:nvPicPr>
          <p:cNvPr id="4" name="Image 2" descr="/mnt/data/loop_whitepaper_work/assets/wordmark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9951" y="228600"/>
            <a:ext cx="688898" cy="484632"/>
          </a:xfrm>
          <a:prstGeom prst="rect">
            <a:avLst/>
          </a:prstGeom>
        </p:spPr>
      </p:pic>
      <p:sp>
        <p:nvSpPr>
          <p:cNvPr id="5" name="Text 0"/>
          <p:cNvSpPr/>
          <p:nvPr/>
        </p:nvSpPr>
        <p:spPr>
          <a:xfrm>
            <a:off x="1517904" y="438912"/>
            <a:ext cx="4389120" cy="1737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4000"/>
              </a:lnSpc>
              <a:buNone/>
            </a:pPr>
            <a:r>
              <a:rPr lang="en-US" sz="840" spc="180" kern="0" dirty="0">
                <a:solidFill>
                  <a:srgbClr val="A2A5A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WHITE PAPER  /  2026.10</a:t>
            </a:r>
            <a:endParaRPr lang="en-US" sz="840" dirty="0"/>
          </a:p>
        </p:txBody>
      </p:sp>
      <p:sp>
        <p:nvSpPr>
          <p:cNvPr id="6" name="Shape 1"/>
          <p:cNvSpPr/>
          <p:nvPr/>
        </p:nvSpPr>
        <p:spPr>
          <a:xfrm>
            <a:off x="530352" y="822960"/>
            <a:ext cx="6499296" cy="0"/>
          </a:xfrm>
          <a:prstGeom prst="line">
            <a:avLst/>
          </a:prstGeom>
          <a:noFill/>
          <a:ln w="8890">
            <a:solidFill>
              <a:srgbClr val="353840"/>
            </a:solidFill>
            <a:prstDash val="solid"/>
            <a:headEnd type="none"/>
            <a:tailEnd type="none"/>
          </a:ln>
        </p:spPr>
      </p:sp>
      <p:sp>
        <p:nvSpPr>
          <p:cNvPr id="7" name="Shape 2"/>
          <p:cNvSpPr/>
          <p:nvPr/>
        </p:nvSpPr>
        <p:spPr>
          <a:xfrm>
            <a:off x="530352" y="987552"/>
            <a:ext cx="1088136" cy="256032"/>
          </a:xfrm>
          <a:prstGeom prst="rect">
            <a:avLst/>
          </a:prstGeom>
          <a:solidFill>
            <a:srgbClr val="E6F600"/>
          </a:solidFill>
          <a:ln w="12700">
            <a:solidFill>
              <a:srgbClr val="E6F600"/>
            </a:solidFill>
            <a:prstDash val="solid"/>
          </a:ln>
        </p:spPr>
      </p:sp>
      <p:sp>
        <p:nvSpPr>
          <p:cNvPr id="8" name="Text 3"/>
          <p:cNvSpPr/>
          <p:nvPr/>
        </p:nvSpPr>
        <p:spPr>
          <a:xfrm>
            <a:off x="603504" y="1022299"/>
            <a:ext cx="941832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4000"/>
              </a:lnSpc>
              <a:buNone/>
            </a:pPr>
            <a:r>
              <a:rPr lang="en-US" sz="850" b="1" dirty="0">
                <a:solidFill>
                  <a:srgbClr val="101113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CHAPTER 07</a:t>
            </a:r>
            <a:endParaRPr lang="en-US" sz="850" dirty="0"/>
          </a:p>
        </p:txBody>
      </p:sp>
      <p:sp>
        <p:nvSpPr>
          <p:cNvPr id="9" name="Text 4"/>
          <p:cNvSpPr/>
          <p:nvPr/>
        </p:nvSpPr>
        <p:spPr>
          <a:xfrm>
            <a:off x="1837944" y="1028700"/>
            <a:ext cx="507492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4000"/>
              </a:lnSpc>
              <a:buNone/>
            </a:pPr>
            <a:r>
              <a:rPr lang="en-US" sz="820" spc="180" kern="0" dirty="0">
                <a:solidFill>
                  <a:srgbClr val="A2A5A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MECHANISM RESEARCH &amp; DEVELOPMENT</a:t>
            </a:r>
            <a:endParaRPr lang="en-US" sz="820" dirty="0"/>
          </a:p>
        </p:txBody>
      </p:sp>
      <p:sp>
        <p:nvSpPr>
          <p:cNvPr id="10" name="Text 5"/>
          <p:cNvSpPr/>
          <p:nvPr/>
        </p:nvSpPr>
        <p:spPr>
          <a:xfrm>
            <a:off x="530352" y="1444752"/>
            <a:ext cx="6499296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4000"/>
              </a:lnSpc>
              <a:buNone/>
            </a:pPr>
            <a:r>
              <a:rPr lang="en-US" sz="2900" b="1" dirty="0">
                <a:solidFill>
                  <a:srgbClr val="F4F4EC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HOOK 实验室</a:t>
            </a:r>
            <a:endParaRPr lang="en-US" sz="2900" dirty="0"/>
          </a:p>
        </p:txBody>
      </p:sp>
      <p:sp>
        <p:nvSpPr>
          <p:cNvPr id="11" name="Shape 6"/>
          <p:cNvSpPr/>
          <p:nvPr/>
        </p:nvSpPr>
        <p:spPr>
          <a:xfrm>
            <a:off x="530352" y="2121408"/>
            <a:ext cx="1005840" cy="0"/>
          </a:xfrm>
          <a:prstGeom prst="line">
            <a:avLst/>
          </a:prstGeom>
          <a:noFill/>
          <a:ln w="38100">
            <a:solidFill>
              <a:srgbClr val="E6F600"/>
            </a:solidFill>
            <a:prstDash val="solid"/>
            <a:headEnd type="none"/>
            <a:tailEnd type="none"/>
          </a:ln>
        </p:spPr>
      </p:sp>
      <p:sp>
        <p:nvSpPr>
          <p:cNvPr id="12" name="Shape 7"/>
          <p:cNvSpPr/>
          <p:nvPr/>
        </p:nvSpPr>
        <p:spPr>
          <a:xfrm>
            <a:off x="1335024" y="2185416"/>
            <a:ext cx="676656" cy="0"/>
          </a:xfrm>
          <a:prstGeom prst="line">
            <a:avLst/>
          </a:prstGeom>
          <a:noFill/>
          <a:ln w="25400">
            <a:solidFill>
              <a:srgbClr val="B442F5"/>
            </a:solidFill>
            <a:prstDash val="solid"/>
            <a:headEnd type="none"/>
            <a:tailEnd type="none"/>
          </a:ln>
        </p:spPr>
      </p:sp>
      <p:sp>
        <p:nvSpPr>
          <p:cNvPr id="13" name="Shape 8"/>
          <p:cNvSpPr/>
          <p:nvPr/>
        </p:nvSpPr>
        <p:spPr>
          <a:xfrm>
            <a:off x="530352" y="10106784"/>
            <a:ext cx="6499296" cy="0"/>
          </a:xfrm>
          <a:prstGeom prst="line">
            <a:avLst/>
          </a:prstGeom>
          <a:noFill/>
          <a:ln w="8890">
            <a:solidFill>
              <a:srgbClr val="353840"/>
            </a:solidFill>
            <a:prstDash val="solid"/>
            <a:headEnd type="none"/>
            <a:tailEnd type="none"/>
          </a:ln>
        </p:spPr>
      </p:sp>
      <p:sp>
        <p:nvSpPr>
          <p:cNvPr id="14" name="Text 9">
            <a:hlinkClick r:id="rId4" tooltip=""/>
          </p:cNvPr>
          <p:cNvSpPr/>
          <p:nvPr/>
        </p:nvSpPr>
        <p:spPr>
          <a:xfrm>
            <a:off x="530352" y="10298808"/>
            <a:ext cx="192024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4000"/>
              </a:lnSpc>
              <a:buNone/>
            </a:pPr>
            <a:r>
              <a:rPr lang="en-US" sz="810" u="sng" spc="180" kern="0" dirty="0">
                <a:solidFill>
                  <a:srgbClr val="A2A5AF"/>
                </a:solidFill>
                <a:latin typeface="Inter" pitchFamily="34" charset="0"/>
                <a:ea typeface="Inter" pitchFamily="34" charset="-122"/>
                <a:cs typeface="Inter" pitchFamily="34" charset="-120"/>
                <a:hlinkClick r:id="rId4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LOOPLABS.MEME</a:t>
            </a:r>
            <a:endParaRPr lang="en-US" sz="810" dirty="0"/>
          </a:p>
        </p:txBody>
      </p:sp>
      <p:sp>
        <p:nvSpPr>
          <p:cNvPr id="15" name="Text 10"/>
          <p:cNvSpPr/>
          <p:nvPr/>
        </p:nvSpPr>
        <p:spPr>
          <a:xfrm>
            <a:off x="2679192" y="10298808"/>
            <a:ext cx="356616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4000"/>
              </a:lnSpc>
              <a:buNone/>
            </a:pPr>
            <a:r>
              <a:rPr lang="en-US" sz="720" spc="180" kern="0" dirty="0">
                <a:solidFill>
                  <a:srgbClr val="A2A5A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COMMUNITY / CULTURE / INFINITY</a:t>
            </a:r>
            <a:endParaRPr lang="en-US" sz="720" dirty="0"/>
          </a:p>
        </p:txBody>
      </p:sp>
      <p:sp>
        <p:nvSpPr>
          <p:cNvPr id="16" name="Text 11"/>
          <p:cNvSpPr/>
          <p:nvPr/>
        </p:nvSpPr>
        <p:spPr>
          <a:xfrm>
            <a:off x="6627312" y="10253088"/>
            <a:ext cx="402336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24000"/>
              </a:lnSpc>
              <a:buNone/>
            </a:pPr>
            <a:r>
              <a:rPr lang="en-US" sz="1250" b="1" dirty="0">
                <a:solidFill>
                  <a:srgbClr val="E6F6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19</a:t>
            </a:r>
            <a:endParaRPr lang="en-US" sz="1250" dirty="0"/>
          </a:p>
        </p:txBody>
      </p:sp>
      <p:sp>
        <p:nvSpPr>
          <p:cNvPr id="18" name="Text 12"/>
          <p:cNvSpPr/>
          <p:nvPr/>
        </p:nvSpPr>
        <p:spPr>
          <a:xfrm>
            <a:off x="530352" y="2487168"/>
            <a:ext cx="484632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4000"/>
              </a:lnSpc>
              <a:buNone/>
            </a:pPr>
            <a:r>
              <a:rPr lang="en-US" sz="1330" b="1" dirty="0">
                <a:solidFill>
                  <a:srgbClr val="E6F6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7.1</a:t>
            </a:r>
            <a:endParaRPr lang="en-US" sz="1330" dirty="0"/>
          </a:p>
        </p:txBody>
      </p:sp>
      <p:sp>
        <p:nvSpPr>
          <p:cNvPr id="19" name="Text 13"/>
          <p:cNvSpPr/>
          <p:nvPr/>
        </p:nvSpPr>
        <p:spPr>
          <a:xfrm>
            <a:off x="1088136" y="2487168"/>
            <a:ext cx="5941512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4000"/>
              </a:lnSpc>
              <a:buNone/>
            </a:pPr>
            <a:r>
              <a:rPr lang="en-US" sz="1500" b="1" dirty="0">
                <a:solidFill>
                  <a:srgbClr val="F4F4EC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机制实验仓库</a:t>
            </a:r>
            <a:endParaRPr lang="en-US" sz="1500" dirty="0"/>
          </a:p>
        </p:txBody>
      </p:sp>
      <p:sp>
        <p:nvSpPr>
          <p:cNvPr id="20" name="Text 14"/>
          <p:cNvSpPr/>
          <p:nvPr/>
        </p:nvSpPr>
        <p:spPr>
          <a:xfrm>
            <a:off x="530352" y="2898648"/>
            <a:ext cx="6499296" cy="4942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0000"/>
              </a:lnSpc>
              <a:buNone/>
            </a:pPr>
            <a:r>
              <a:rPr lang="en-US" sz="1300" dirty="0">
                <a:solidFill>
                  <a:srgbClr val="DDDED9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HOOK 实验室是 LOOP 持续积累机制创新的入口。围绕 Uniswap V4 HOOK，实验室</a:t>
            </a:r>
            <a:endParaRPr lang="en-US" sz="1300" dirty="0"/>
          </a:p>
          <a:p>
            <a:pPr indent="0" marL="0">
              <a:lnSpc>
                <a:spcPct val="110000"/>
              </a:lnSpc>
              <a:buNone/>
            </a:pPr>
            <a:r>
              <a:rPr lang="en-US" sz="1300" dirty="0">
                <a:solidFill>
                  <a:srgbClr val="DDDED9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发布玩法说明、更新机制版本并分享开源资料，使研究与社区理解形成连续过程。</a:t>
            </a:r>
            <a:endParaRPr lang="en-US" sz="1300" dirty="0"/>
          </a:p>
        </p:txBody>
      </p:sp>
      <p:sp>
        <p:nvSpPr>
          <p:cNvPr id="21" name="Shape 15"/>
          <p:cNvSpPr/>
          <p:nvPr/>
        </p:nvSpPr>
        <p:spPr>
          <a:xfrm>
            <a:off x="530352" y="3648964"/>
            <a:ext cx="3149064" cy="1517904"/>
          </a:xfrm>
          <a:prstGeom prst="rect">
            <a:avLst/>
          </a:prstGeom>
          <a:solidFill>
            <a:srgbClr val="17191E"/>
          </a:solidFill>
          <a:ln w="6985">
            <a:solidFill>
              <a:srgbClr val="353840"/>
            </a:solidFill>
            <a:prstDash val="solid"/>
          </a:ln>
        </p:spPr>
      </p:sp>
      <p:sp>
        <p:nvSpPr>
          <p:cNvPr id="22" name="Shape 16"/>
          <p:cNvSpPr/>
          <p:nvPr/>
        </p:nvSpPr>
        <p:spPr>
          <a:xfrm>
            <a:off x="530352" y="3648964"/>
            <a:ext cx="41148" cy="438912"/>
          </a:xfrm>
          <a:prstGeom prst="rect">
            <a:avLst/>
          </a:prstGeom>
          <a:solidFill>
            <a:srgbClr val="E6F600"/>
          </a:solidFill>
          <a:ln w="12700">
            <a:solidFill>
              <a:srgbClr val="E6F600"/>
            </a:solidFill>
            <a:prstDash val="solid"/>
          </a:ln>
        </p:spPr>
      </p:sp>
      <p:sp>
        <p:nvSpPr>
          <p:cNvPr id="23" name="Text 17"/>
          <p:cNvSpPr/>
          <p:nvPr/>
        </p:nvSpPr>
        <p:spPr>
          <a:xfrm>
            <a:off x="704088" y="3795268"/>
            <a:ext cx="280159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4000"/>
              </a:lnSpc>
              <a:buNone/>
            </a:pPr>
            <a:r>
              <a:rPr lang="en-US" sz="800" spc="180" kern="0" dirty="0">
                <a:solidFill>
                  <a:srgbClr val="E6F6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SPECIFICATION</a:t>
            </a:r>
            <a:endParaRPr lang="en-US" sz="800" dirty="0"/>
          </a:p>
        </p:txBody>
      </p:sp>
      <p:sp>
        <p:nvSpPr>
          <p:cNvPr id="24" name="Text 18"/>
          <p:cNvSpPr/>
          <p:nvPr/>
        </p:nvSpPr>
        <p:spPr>
          <a:xfrm>
            <a:off x="704088" y="4042156"/>
            <a:ext cx="2801592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4000"/>
              </a:lnSpc>
              <a:buNone/>
            </a:pPr>
            <a:r>
              <a:rPr lang="en-US" sz="1550" b="1" dirty="0">
                <a:solidFill>
                  <a:srgbClr val="F4F4EC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机制说明</a:t>
            </a:r>
            <a:endParaRPr lang="en-US" sz="1550" dirty="0"/>
          </a:p>
        </p:txBody>
      </p:sp>
      <p:sp>
        <p:nvSpPr>
          <p:cNvPr id="25" name="Text 19"/>
          <p:cNvSpPr/>
          <p:nvPr/>
        </p:nvSpPr>
        <p:spPr>
          <a:xfrm>
            <a:off x="704088" y="4435348"/>
            <a:ext cx="2801592" cy="4587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rgbClr val="DDDED9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说明目标、触发条件、计费方式、参与</a:t>
            </a:r>
            <a:endParaRPr lang="en-US" sz="1200" dirty="0"/>
          </a:p>
          <a:p>
            <a:pPr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rgbClr val="DDDED9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资格、资金路径与适用交易池。</a:t>
            </a:r>
            <a:endParaRPr lang="en-US" sz="1200" dirty="0"/>
          </a:p>
        </p:txBody>
      </p:sp>
      <p:sp>
        <p:nvSpPr>
          <p:cNvPr id="26" name="Shape 20"/>
          <p:cNvSpPr/>
          <p:nvPr/>
        </p:nvSpPr>
        <p:spPr>
          <a:xfrm>
            <a:off x="3880584" y="3648964"/>
            <a:ext cx="3149064" cy="1517904"/>
          </a:xfrm>
          <a:prstGeom prst="rect">
            <a:avLst/>
          </a:prstGeom>
          <a:solidFill>
            <a:srgbClr val="17191E"/>
          </a:solidFill>
          <a:ln w="6985">
            <a:solidFill>
              <a:srgbClr val="353840"/>
            </a:solidFill>
            <a:prstDash val="solid"/>
          </a:ln>
        </p:spPr>
      </p:sp>
      <p:sp>
        <p:nvSpPr>
          <p:cNvPr id="27" name="Shape 21"/>
          <p:cNvSpPr/>
          <p:nvPr/>
        </p:nvSpPr>
        <p:spPr>
          <a:xfrm>
            <a:off x="3880584" y="3648964"/>
            <a:ext cx="41148" cy="438912"/>
          </a:xfrm>
          <a:prstGeom prst="rect">
            <a:avLst/>
          </a:prstGeom>
          <a:solidFill>
            <a:srgbClr val="B442F5"/>
          </a:solidFill>
          <a:ln w="12700">
            <a:solidFill>
              <a:srgbClr val="B442F5"/>
            </a:solidFill>
            <a:prstDash val="solid"/>
          </a:ln>
        </p:spPr>
      </p:sp>
      <p:sp>
        <p:nvSpPr>
          <p:cNvPr id="28" name="Text 22"/>
          <p:cNvSpPr/>
          <p:nvPr/>
        </p:nvSpPr>
        <p:spPr>
          <a:xfrm>
            <a:off x="4054320" y="3795268"/>
            <a:ext cx="280159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4000"/>
              </a:lnSpc>
              <a:buNone/>
            </a:pPr>
            <a:r>
              <a:rPr lang="en-US" sz="800" spc="180" kern="0" dirty="0">
                <a:solidFill>
                  <a:srgbClr val="B442F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SOURCE &amp; VERSION</a:t>
            </a:r>
            <a:endParaRPr lang="en-US" sz="800" dirty="0"/>
          </a:p>
        </p:txBody>
      </p:sp>
      <p:sp>
        <p:nvSpPr>
          <p:cNvPr id="29" name="Text 23"/>
          <p:cNvSpPr/>
          <p:nvPr/>
        </p:nvSpPr>
        <p:spPr>
          <a:xfrm>
            <a:off x="4054320" y="4042156"/>
            <a:ext cx="2801592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4000"/>
              </a:lnSpc>
              <a:buNone/>
            </a:pPr>
            <a:r>
              <a:rPr lang="en-US" sz="1550" b="1" dirty="0">
                <a:solidFill>
                  <a:srgbClr val="F4F4EC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开源与版本</a:t>
            </a:r>
            <a:endParaRPr lang="en-US" sz="1550" dirty="0"/>
          </a:p>
        </p:txBody>
      </p:sp>
      <p:sp>
        <p:nvSpPr>
          <p:cNvPr id="30" name="Text 24"/>
          <p:cNvSpPr/>
          <p:nvPr/>
        </p:nvSpPr>
        <p:spPr>
          <a:xfrm>
            <a:off x="4054320" y="4435348"/>
            <a:ext cx="2801592" cy="4587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rgbClr val="DDDED9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关联代码、参数、合约信息及发布阶段，</a:t>
            </a:r>
            <a:endParaRPr lang="en-US" sz="1200" dirty="0"/>
          </a:p>
          <a:p>
            <a:pPr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rgbClr val="DDDED9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区分机制设计、测试与正式运行。</a:t>
            </a:r>
            <a:endParaRPr lang="en-US" sz="1200" dirty="0"/>
          </a:p>
        </p:txBody>
      </p:sp>
      <p:sp>
        <p:nvSpPr>
          <p:cNvPr id="31" name="Shape 25"/>
          <p:cNvSpPr/>
          <p:nvPr/>
        </p:nvSpPr>
        <p:spPr>
          <a:xfrm>
            <a:off x="530352" y="5441188"/>
            <a:ext cx="3149064" cy="1517904"/>
          </a:xfrm>
          <a:prstGeom prst="rect">
            <a:avLst/>
          </a:prstGeom>
          <a:solidFill>
            <a:srgbClr val="17191E"/>
          </a:solidFill>
          <a:ln w="6985">
            <a:solidFill>
              <a:srgbClr val="353840"/>
            </a:solidFill>
            <a:prstDash val="solid"/>
          </a:ln>
        </p:spPr>
      </p:sp>
      <p:sp>
        <p:nvSpPr>
          <p:cNvPr id="32" name="Shape 26"/>
          <p:cNvSpPr/>
          <p:nvPr/>
        </p:nvSpPr>
        <p:spPr>
          <a:xfrm>
            <a:off x="530352" y="5441188"/>
            <a:ext cx="41148" cy="438912"/>
          </a:xfrm>
          <a:prstGeom prst="rect">
            <a:avLst/>
          </a:prstGeom>
          <a:solidFill>
            <a:srgbClr val="E6F600"/>
          </a:solidFill>
          <a:ln w="12700">
            <a:solidFill>
              <a:srgbClr val="E6F600"/>
            </a:solidFill>
            <a:prstDash val="solid"/>
          </a:ln>
        </p:spPr>
      </p:sp>
      <p:sp>
        <p:nvSpPr>
          <p:cNvPr id="33" name="Text 27"/>
          <p:cNvSpPr/>
          <p:nvPr/>
        </p:nvSpPr>
        <p:spPr>
          <a:xfrm>
            <a:off x="704088" y="5587492"/>
            <a:ext cx="280159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4000"/>
              </a:lnSpc>
              <a:buNone/>
            </a:pPr>
            <a:r>
              <a:rPr lang="en-US" sz="800" spc="180" kern="0" dirty="0">
                <a:solidFill>
                  <a:srgbClr val="E6F6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OBSERVATION</a:t>
            </a:r>
            <a:endParaRPr lang="en-US" sz="800" dirty="0"/>
          </a:p>
        </p:txBody>
      </p:sp>
      <p:sp>
        <p:nvSpPr>
          <p:cNvPr id="34" name="Text 28"/>
          <p:cNvSpPr/>
          <p:nvPr/>
        </p:nvSpPr>
        <p:spPr>
          <a:xfrm>
            <a:off x="704088" y="5834380"/>
            <a:ext cx="2801592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4000"/>
              </a:lnSpc>
              <a:buNone/>
            </a:pPr>
            <a:r>
              <a:rPr lang="en-US" sz="1550" b="1" dirty="0">
                <a:solidFill>
                  <a:srgbClr val="F4F4EC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实验反馈</a:t>
            </a:r>
            <a:endParaRPr lang="en-US" sz="1550" dirty="0"/>
          </a:p>
        </p:txBody>
      </p:sp>
      <p:sp>
        <p:nvSpPr>
          <p:cNvPr id="35" name="Text 29"/>
          <p:cNvSpPr/>
          <p:nvPr/>
        </p:nvSpPr>
        <p:spPr>
          <a:xfrm>
            <a:off x="704088" y="6227572"/>
            <a:ext cx="2801592" cy="4587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rgbClr val="DDDED9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围绕交易行为、费用、奖励与异常场景</a:t>
            </a:r>
            <a:endParaRPr lang="en-US" sz="1200" dirty="0"/>
          </a:p>
          <a:p>
            <a:pPr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rgbClr val="DDDED9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形成可复核记录，观察目标是否实现。</a:t>
            </a:r>
            <a:endParaRPr lang="en-US" sz="1200" dirty="0"/>
          </a:p>
        </p:txBody>
      </p:sp>
      <p:sp>
        <p:nvSpPr>
          <p:cNvPr id="36" name="Shape 30"/>
          <p:cNvSpPr/>
          <p:nvPr/>
        </p:nvSpPr>
        <p:spPr>
          <a:xfrm>
            <a:off x="3880584" y="5441188"/>
            <a:ext cx="3149064" cy="1517904"/>
          </a:xfrm>
          <a:prstGeom prst="rect">
            <a:avLst/>
          </a:prstGeom>
          <a:solidFill>
            <a:srgbClr val="17191E"/>
          </a:solidFill>
          <a:ln w="6985">
            <a:solidFill>
              <a:srgbClr val="353840"/>
            </a:solidFill>
            <a:prstDash val="solid"/>
          </a:ln>
        </p:spPr>
      </p:sp>
      <p:sp>
        <p:nvSpPr>
          <p:cNvPr id="37" name="Shape 31"/>
          <p:cNvSpPr/>
          <p:nvPr/>
        </p:nvSpPr>
        <p:spPr>
          <a:xfrm>
            <a:off x="3880584" y="5441188"/>
            <a:ext cx="41148" cy="438912"/>
          </a:xfrm>
          <a:prstGeom prst="rect">
            <a:avLst/>
          </a:prstGeom>
          <a:solidFill>
            <a:srgbClr val="B442F5"/>
          </a:solidFill>
          <a:ln w="12700">
            <a:solidFill>
              <a:srgbClr val="B442F5"/>
            </a:solidFill>
            <a:prstDash val="solid"/>
          </a:ln>
        </p:spPr>
      </p:sp>
      <p:sp>
        <p:nvSpPr>
          <p:cNvPr id="38" name="Text 32"/>
          <p:cNvSpPr/>
          <p:nvPr/>
        </p:nvSpPr>
        <p:spPr>
          <a:xfrm>
            <a:off x="4054320" y="5587492"/>
            <a:ext cx="280159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4000"/>
              </a:lnSpc>
              <a:buNone/>
            </a:pPr>
            <a:r>
              <a:rPr lang="en-US" sz="800" spc="180" kern="0" dirty="0">
                <a:solidFill>
                  <a:srgbClr val="B442F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ITERATION</a:t>
            </a:r>
            <a:endParaRPr lang="en-US" sz="800" dirty="0"/>
          </a:p>
        </p:txBody>
      </p:sp>
      <p:sp>
        <p:nvSpPr>
          <p:cNvPr id="39" name="Text 33"/>
          <p:cNvSpPr/>
          <p:nvPr/>
        </p:nvSpPr>
        <p:spPr>
          <a:xfrm>
            <a:off x="4054320" y="5834380"/>
            <a:ext cx="2801592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4000"/>
              </a:lnSpc>
              <a:buNone/>
            </a:pPr>
            <a:r>
              <a:rPr lang="en-US" sz="1550" b="1" dirty="0">
                <a:solidFill>
                  <a:srgbClr val="F4F4EC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持续迭代</a:t>
            </a:r>
            <a:endParaRPr lang="en-US" sz="1550" dirty="0"/>
          </a:p>
        </p:txBody>
      </p:sp>
      <p:sp>
        <p:nvSpPr>
          <p:cNvPr id="40" name="Text 34"/>
          <p:cNvSpPr/>
          <p:nvPr/>
        </p:nvSpPr>
        <p:spPr>
          <a:xfrm>
            <a:off x="4054320" y="6227572"/>
            <a:ext cx="2801592" cy="4587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rgbClr val="DDDED9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新玩法进入同一仓库，形成可更新的机</a:t>
            </a:r>
            <a:endParaRPr lang="en-US" sz="1200" dirty="0"/>
          </a:p>
          <a:p>
            <a:pPr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rgbClr val="DDDED9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制列表，而非一次性概念展示。</a:t>
            </a:r>
            <a:endParaRPr lang="en-US" sz="1200" dirty="0"/>
          </a:p>
        </p:txBody>
      </p:sp>
      <p:sp>
        <p:nvSpPr>
          <p:cNvPr id="41" name="Shape 35"/>
          <p:cNvSpPr/>
          <p:nvPr/>
        </p:nvSpPr>
        <p:spPr>
          <a:xfrm>
            <a:off x="530352" y="7242556"/>
            <a:ext cx="6499296" cy="1316736"/>
          </a:xfrm>
          <a:prstGeom prst="rect">
            <a:avLst/>
          </a:prstGeom>
          <a:solidFill>
            <a:srgbClr val="17191E"/>
          </a:solidFill>
          <a:ln w="6985">
            <a:solidFill>
              <a:srgbClr val="353840"/>
            </a:solidFill>
            <a:prstDash val="solid"/>
          </a:ln>
        </p:spPr>
      </p:sp>
      <p:sp>
        <p:nvSpPr>
          <p:cNvPr id="42" name="Shape 36"/>
          <p:cNvSpPr/>
          <p:nvPr/>
        </p:nvSpPr>
        <p:spPr>
          <a:xfrm>
            <a:off x="530352" y="7242556"/>
            <a:ext cx="36576" cy="1316736"/>
          </a:xfrm>
          <a:prstGeom prst="rect">
            <a:avLst/>
          </a:prstGeom>
          <a:solidFill>
            <a:srgbClr val="E6F600"/>
          </a:solidFill>
          <a:ln w="12700">
            <a:solidFill>
              <a:srgbClr val="E6F600"/>
            </a:solidFill>
            <a:prstDash val="solid"/>
          </a:ln>
        </p:spPr>
      </p:sp>
      <p:sp>
        <p:nvSpPr>
          <p:cNvPr id="43" name="Text 37"/>
          <p:cNvSpPr/>
          <p:nvPr/>
        </p:nvSpPr>
        <p:spPr>
          <a:xfrm>
            <a:off x="713232" y="7361428"/>
            <a:ext cx="6133536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4000"/>
              </a:lnSpc>
              <a:buNone/>
            </a:pPr>
            <a:r>
              <a:rPr lang="en-US" sz="1340" b="1" dirty="0">
                <a:solidFill>
                  <a:srgbClr val="E6F600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首个实验：MEME 悬挂系统</a:t>
            </a:r>
            <a:endParaRPr lang="en-US" sz="1340" dirty="0"/>
          </a:p>
        </p:txBody>
      </p:sp>
      <p:sp>
        <p:nvSpPr>
          <p:cNvPr id="44" name="Text 38"/>
          <p:cNvSpPr/>
          <p:nvPr/>
        </p:nvSpPr>
        <p:spPr>
          <a:xfrm>
            <a:off x="713232" y="7681468"/>
            <a:ext cx="6133536" cy="44805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0000"/>
              </a:lnSpc>
              <a:buNone/>
            </a:pPr>
            <a:r>
              <a:rPr lang="en-US" sz="1170" dirty="0">
                <a:solidFill>
                  <a:srgbClr val="DDDED9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在短时急跌期间增加动态卖出成本，并将实际归集的附加费用奖励给合格买方。实验的核</a:t>
            </a:r>
            <a:endParaRPr lang="en-US" sz="1170" dirty="0"/>
          </a:p>
          <a:p>
            <a:pPr indent="0" marL="0">
              <a:lnSpc>
                <a:spcPct val="110000"/>
              </a:lnSpc>
              <a:buNone/>
            </a:pPr>
            <a:r>
              <a:rPr lang="en-US" sz="1170" dirty="0">
                <a:solidFill>
                  <a:srgbClr val="DDDED9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心是计费与激励，不是停止交易或保证价格底线。</a:t>
            </a:r>
            <a:endParaRPr lang="en-US" sz="1170" dirty="0"/>
          </a:p>
        </p:txBody>
      </p:sp>
      <p:sp>
        <p:nvSpPr>
          <p:cNvPr id="45" name="Text 39"/>
          <p:cNvSpPr/>
          <p:nvPr/>
        </p:nvSpPr>
        <p:spPr>
          <a:xfrm>
            <a:off x="530352" y="8787892"/>
            <a:ext cx="6499296" cy="44805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0000"/>
              </a:lnSpc>
              <a:buNone/>
            </a:pPr>
            <a:r>
              <a:rPr lang="en-US" sz="1170" dirty="0">
                <a:solidFill>
                  <a:srgbClr val="A2A5AF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作用范围限于接入指定 HOOK 的交易池。机制具有实验属性，启用状态、审计、参数和具体适</a:t>
            </a:r>
            <a:endParaRPr lang="en-US" sz="1170" dirty="0"/>
          </a:p>
          <a:p>
            <a:pPr indent="0" marL="0">
              <a:lnSpc>
                <a:spcPct val="110000"/>
              </a:lnSpc>
              <a:buNone/>
            </a:pPr>
            <a:r>
              <a:rPr lang="en-US" sz="1170" dirty="0">
                <a:solidFill>
                  <a:srgbClr val="A2A5AF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用项目逐项披露。</a:t>
            </a:r>
            <a:endParaRPr lang="en-US" sz="117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0E0F1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data/loop_whitepaper_work/assets/body_bg.jp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7560000" cy="10692000"/>
          </a:xfrm>
          <a:prstGeom prst="rect">
            <a:avLst/>
          </a:prstGeom>
        </p:spPr>
      </p:pic>
      <p:pic>
        <p:nvPicPr>
          <p:cNvPr id="3" name="Image 1" descr="/mnt/data/loop_whitepaper_work/assets/crown_wm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05656" y="1166406"/>
            <a:ext cx="3081528" cy="2604947"/>
          </a:xfrm>
          <a:prstGeom prst="rect">
            <a:avLst/>
          </a:prstGeom>
        </p:spPr>
      </p:pic>
      <p:pic>
        <p:nvPicPr>
          <p:cNvPr id="4" name="Image 2" descr="/mnt/data/loop_whitepaper_work/assets/wordmark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9951" y="228600"/>
            <a:ext cx="688898" cy="484632"/>
          </a:xfrm>
          <a:prstGeom prst="rect">
            <a:avLst/>
          </a:prstGeom>
        </p:spPr>
      </p:pic>
      <p:sp>
        <p:nvSpPr>
          <p:cNvPr id="5" name="Text 0"/>
          <p:cNvSpPr/>
          <p:nvPr/>
        </p:nvSpPr>
        <p:spPr>
          <a:xfrm>
            <a:off x="1517904" y="438912"/>
            <a:ext cx="4389120" cy="1737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4000"/>
              </a:lnSpc>
              <a:buNone/>
            </a:pPr>
            <a:r>
              <a:rPr lang="en-US" sz="840" spc="180" kern="0" dirty="0">
                <a:solidFill>
                  <a:srgbClr val="A2A5A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WHITE PAPER  /  2026.10</a:t>
            </a:r>
            <a:endParaRPr lang="en-US" sz="840" dirty="0"/>
          </a:p>
        </p:txBody>
      </p:sp>
      <p:sp>
        <p:nvSpPr>
          <p:cNvPr id="6" name="Shape 1"/>
          <p:cNvSpPr/>
          <p:nvPr/>
        </p:nvSpPr>
        <p:spPr>
          <a:xfrm>
            <a:off x="530352" y="822960"/>
            <a:ext cx="6499296" cy="0"/>
          </a:xfrm>
          <a:prstGeom prst="line">
            <a:avLst/>
          </a:prstGeom>
          <a:noFill/>
          <a:ln w="8890">
            <a:solidFill>
              <a:srgbClr val="353840"/>
            </a:solidFill>
            <a:prstDash val="solid"/>
            <a:headEnd type="none"/>
            <a:tailEnd type="none"/>
          </a:ln>
        </p:spPr>
      </p:sp>
      <p:sp>
        <p:nvSpPr>
          <p:cNvPr id="7" name="Shape 2"/>
          <p:cNvSpPr/>
          <p:nvPr/>
        </p:nvSpPr>
        <p:spPr>
          <a:xfrm>
            <a:off x="530352" y="987552"/>
            <a:ext cx="1088136" cy="256032"/>
          </a:xfrm>
          <a:prstGeom prst="rect">
            <a:avLst/>
          </a:prstGeom>
          <a:solidFill>
            <a:srgbClr val="E6F600"/>
          </a:solidFill>
          <a:ln w="12700">
            <a:solidFill>
              <a:srgbClr val="E6F600"/>
            </a:solidFill>
            <a:prstDash val="solid"/>
          </a:ln>
        </p:spPr>
      </p:sp>
      <p:sp>
        <p:nvSpPr>
          <p:cNvPr id="8" name="Text 3"/>
          <p:cNvSpPr/>
          <p:nvPr/>
        </p:nvSpPr>
        <p:spPr>
          <a:xfrm>
            <a:off x="603504" y="1022299"/>
            <a:ext cx="941832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4000"/>
              </a:lnSpc>
              <a:buNone/>
            </a:pPr>
            <a:r>
              <a:rPr lang="en-US" sz="850" b="1" dirty="0">
                <a:solidFill>
                  <a:srgbClr val="101113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CHAPTER 07</a:t>
            </a:r>
            <a:endParaRPr lang="en-US" sz="850" dirty="0"/>
          </a:p>
        </p:txBody>
      </p:sp>
      <p:sp>
        <p:nvSpPr>
          <p:cNvPr id="9" name="Text 4"/>
          <p:cNvSpPr/>
          <p:nvPr/>
        </p:nvSpPr>
        <p:spPr>
          <a:xfrm>
            <a:off x="1837944" y="1028700"/>
            <a:ext cx="507492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4000"/>
              </a:lnSpc>
              <a:buNone/>
            </a:pPr>
            <a:r>
              <a:rPr lang="en-US" sz="820" spc="180" kern="0" dirty="0">
                <a:solidFill>
                  <a:srgbClr val="A2A5A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SUSPENSION STATE MACHINE</a:t>
            </a:r>
            <a:endParaRPr lang="en-US" sz="820" dirty="0"/>
          </a:p>
        </p:txBody>
      </p:sp>
      <p:sp>
        <p:nvSpPr>
          <p:cNvPr id="10" name="Text 5"/>
          <p:cNvSpPr/>
          <p:nvPr/>
        </p:nvSpPr>
        <p:spPr>
          <a:xfrm>
            <a:off x="530352" y="1444752"/>
            <a:ext cx="6499296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4000"/>
              </a:lnSpc>
              <a:buNone/>
            </a:pPr>
            <a:r>
              <a:rPr lang="en-US" sz="2900" b="1" dirty="0">
                <a:solidFill>
                  <a:srgbClr val="F4F4EC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悬挂状态与触发规则</a:t>
            </a:r>
            <a:endParaRPr lang="en-US" sz="2900" dirty="0"/>
          </a:p>
        </p:txBody>
      </p:sp>
      <p:sp>
        <p:nvSpPr>
          <p:cNvPr id="11" name="Shape 6"/>
          <p:cNvSpPr/>
          <p:nvPr/>
        </p:nvSpPr>
        <p:spPr>
          <a:xfrm>
            <a:off x="530352" y="2121408"/>
            <a:ext cx="1005840" cy="0"/>
          </a:xfrm>
          <a:prstGeom prst="line">
            <a:avLst/>
          </a:prstGeom>
          <a:noFill/>
          <a:ln w="38100">
            <a:solidFill>
              <a:srgbClr val="E6F600"/>
            </a:solidFill>
            <a:prstDash val="solid"/>
            <a:headEnd type="none"/>
            <a:tailEnd type="none"/>
          </a:ln>
        </p:spPr>
      </p:sp>
      <p:sp>
        <p:nvSpPr>
          <p:cNvPr id="12" name="Shape 7"/>
          <p:cNvSpPr/>
          <p:nvPr/>
        </p:nvSpPr>
        <p:spPr>
          <a:xfrm>
            <a:off x="1335024" y="2185416"/>
            <a:ext cx="676656" cy="0"/>
          </a:xfrm>
          <a:prstGeom prst="line">
            <a:avLst/>
          </a:prstGeom>
          <a:noFill/>
          <a:ln w="25400">
            <a:solidFill>
              <a:srgbClr val="B442F5"/>
            </a:solidFill>
            <a:prstDash val="solid"/>
            <a:headEnd type="none"/>
            <a:tailEnd type="none"/>
          </a:ln>
        </p:spPr>
      </p:sp>
      <p:sp>
        <p:nvSpPr>
          <p:cNvPr id="13" name="Shape 8"/>
          <p:cNvSpPr/>
          <p:nvPr/>
        </p:nvSpPr>
        <p:spPr>
          <a:xfrm>
            <a:off x="530352" y="10106784"/>
            <a:ext cx="6499296" cy="0"/>
          </a:xfrm>
          <a:prstGeom prst="line">
            <a:avLst/>
          </a:prstGeom>
          <a:noFill/>
          <a:ln w="8890">
            <a:solidFill>
              <a:srgbClr val="353840"/>
            </a:solidFill>
            <a:prstDash val="solid"/>
            <a:headEnd type="none"/>
            <a:tailEnd type="none"/>
          </a:ln>
        </p:spPr>
      </p:sp>
      <p:sp>
        <p:nvSpPr>
          <p:cNvPr id="14" name="Text 9">
            <a:hlinkClick r:id="rId4" tooltip=""/>
          </p:cNvPr>
          <p:cNvSpPr/>
          <p:nvPr/>
        </p:nvSpPr>
        <p:spPr>
          <a:xfrm>
            <a:off x="530352" y="10298808"/>
            <a:ext cx="192024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4000"/>
              </a:lnSpc>
              <a:buNone/>
            </a:pPr>
            <a:r>
              <a:rPr lang="en-US" sz="810" u="sng" spc="180" kern="0" dirty="0">
                <a:solidFill>
                  <a:srgbClr val="A2A5AF"/>
                </a:solidFill>
                <a:latin typeface="Inter" pitchFamily="34" charset="0"/>
                <a:ea typeface="Inter" pitchFamily="34" charset="-122"/>
                <a:cs typeface="Inter" pitchFamily="34" charset="-120"/>
                <a:hlinkClick r:id="rId4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LOOPLABS.MEME</a:t>
            </a:r>
            <a:endParaRPr lang="en-US" sz="810" dirty="0"/>
          </a:p>
        </p:txBody>
      </p:sp>
      <p:sp>
        <p:nvSpPr>
          <p:cNvPr id="15" name="Text 10"/>
          <p:cNvSpPr/>
          <p:nvPr/>
        </p:nvSpPr>
        <p:spPr>
          <a:xfrm>
            <a:off x="2679192" y="10298808"/>
            <a:ext cx="356616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4000"/>
              </a:lnSpc>
              <a:buNone/>
            </a:pPr>
            <a:r>
              <a:rPr lang="en-US" sz="720" spc="180" kern="0" dirty="0">
                <a:solidFill>
                  <a:srgbClr val="A2A5A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COMMUNITY / CULTURE / INFINITY</a:t>
            </a:r>
            <a:endParaRPr lang="en-US" sz="720" dirty="0"/>
          </a:p>
        </p:txBody>
      </p:sp>
      <p:sp>
        <p:nvSpPr>
          <p:cNvPr id="16" name="Text 11"/>
          <p:cNvSpPr/>
          <p:nvPr/>
        </p:nvSpPr>
        <p:spPr>
          <a:xfrm>
            <a:off x="6627312" y="10253088"/>
            <a:ext cx="402336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24000"/>
              </a:lnSpc>
              <a:buNone/>
            </a:pPr>
            <a:r>
              <a:rPr lang="en-US" sz="1250" b="1" dirty="0">
                <a:solidFill>
                  <a:srgbClr val="E6F6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20</a:t>
            </a:r>
            <a:endParaRPr lang="en-US" sz="1250" dirty="0"/>
          </a:p>
        </p:txBody>
      </p:sp>
      <p:sp>
        <p:nvSpPr>
          <p:cNvPr id="18" name="Text 12"/>
          <p:cNvSpPr/>
          <p:nvPr/>
        </p:nvSpPr>
        <p:spPr>
          <a:xfrm>
            <a:off x="530352" y="2487168"/>
            <a:ext cx="484632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4000"/>
              </a:lnSpc>
              <a:buNone/>
            </a:pPr>
            <a:r>
              <a:rPr lang="en-US" sz="1330" b="1" dirty="0">
                <a:solidFill>
                  <a:srgbClr val="E6F6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7.2</a:t>
            </a:r>
            <a:endParaRPr lang="en-US" sz="1330" dirty="0"/>
          </a:p>
        </p:txBody>
      </p:sp>
      <p:sp>
        <p:nvSpPr>
          <p:cNvPr id="19" name="Text 13"/>
          <p:cNvSpPr/>
          <p:nvPr/>
        </p:nvSpPr>
        <p:spPr>
          <a:xfrm>
            <a:off x="1088136" y="2487168"/>
            <a:ext cx="5941512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4000"/>
              </a:lnSpc>
              <a:buNone/>
            </a:pPr>
            <a:r>
              <a:rPr lang="en-US" sz="1500" b="1" dirty="0">
                <a:solidFill>
                  <a:srgbClr val="F4F4EC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触发、保持与退出</a:t>
            </a:r>
            <a:endParaRPr lang="en-US" sz="1500" dirty="0"/>
          </a:p>
        </p:txBody>
      </p:sp>
      <p:sp>
        <p:nvSpPr>
          <p:cNvPr id="20" name="Shape 14"/>
          <p:cNvSpPr/>
          <p:nvPr/>
        </p:nvSpPr>
        <p:spPr>
          <a:xfrm>
            <a:off x="530352" y="2898648"/>
            <a:ext cx="2007936" cy="1033272"/>
          </a:xfrm>
          <a:prstGeom prst="rect">
            <a:avLst/>
          </a:prstGeom>
          <a:solidFill>
            <a:srgbClr val="202229"/>
          </a:solidFill>
          <a:ln w="6985">
            <a:solidFill>
              <a:srgbClr val="353840"/>
            </a:solidFill>
            <a:prstDash val="solid"/>
          </a:ln>
        </p:spPr>
      </p:sp>
      <p:sp>
        <p:nvSpPr>
          <p:cNvPr id="21" name="Text 15"/>
          <p:cNvSpPr/>
          <p:nvPr/>
        </p:nvSpPr>
        <p:spPr>
          <a:xfrm>
            <a:off x="658368" y="3044952"/>
            <a:ext cx="1751904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4000"/>
              </a:lnSpc>
              <a:buNone/>
            </a:pPr>
            <a:r>
              <a:rPr lang="en-US" sz="2500" b="1" dirty="0">
                <a:solidFill>
                  <a:srgbClr val="E6F600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5 分钟</a:t>
            </a:r>
            <a:endParaRPr lang="en-US" sz="2500" dirty="0"/>
          </a:p>
        </p:txBody>
      </p:sp>
      <p:sp>
        <p:nvSpPr>
          <p:cNvPr id="22" name="Text 16"/>
          <p:cNvSpPr/>
          <p:nvPr/>
        </p:nvSpPr>
        <p:spPr>
          <a:xfrm>
            <a:off x="658368" y="3630168"/>
            <a:ext cx="1751904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4000"/>
              </a:lnSpc>
              <a:buNone/>
            </a:pPr>
            <a:r>
              <a:rPr lang="en-US" sz="1070" dirty="0">
                <a:solidFill>
                  <a:srgbClr val="DDDED9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连续 K 线周期</a:t>
            </a:r>
            <a:endParaRPr lang="en-US" sz="1070" dirty="0"/>
          </a:p>
        </p:txBody>
      </p:sp>
      <p:sp>
        <p:nvSpPr>
          <p:cNvPr id="23" name="Shape 17"/>
          <p:cNvSpPr/>
          <p:nvPr/>
        </p:nvSpPr>
        <p:spPr>
          <a:xfrm>
            <a:off x="2776032" y="2898648"/>
            <a:ext cx="2007936" cy="1033272"/>
          </a:xfrm>
          <a:prstGeom prst="rect">
            <a:avLst/>
          </a:prstGeom>
          <a:solidFill>
            <a:srgbClr val="202229"/>
          </a:solidFill>
          <a:ln w="6985">
            <a:solidFill>
              <a:srgbClr val="353840"/>
            </a:solidFill>
            <a:prstDash val="solid"/>
          </a:ln>
        </p:spPr>
      </p:sp>
      <p:sp>
        <p:nvSpPr>
          <p:cNvPr id="24" name="Text 18"/>
          <p:cNvSpPr/>
          <p:nvPr/>
        </p:nvSpPr>
        <p:spPr>
          <a:xfrm>
            <a:off x="2904048" y="3044952"/>
            <a:ext cx="1751904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4000"/>
              </a:lnSpc>
              <a:buNone/>
            </a:pPr>
            <a:r>
              <a:rPr lang="en-US" sz="2500" b="1" dirty="0">
                <a:solidFill>
                  <a:srgbClr val="E6F6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&gt;10%</a:t>
            </a:r>
            <a:endParaRPr lang="en-US" sz="2500" dirty="0"/>
          </a:p>
        </p:txBody>
      </p:sp>
      <p:sp>
        <p:nvSpPr>
          <p:cNvPr id="25" name="Text 19"/>
          <p:cNvSpPr/>
          <p:nvPr/>
        </p:nvSpPr>
        <p:spPr>
          <a:xfrm>
            <a:off x="2904048" y="3630168"/>
            <a:ext cx="1751904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4000"/>
              </a:lnSpc>
              <a:buNone/>
            </a:pPr>
            <a:r>
              <a:rPr lang="en-US" sz="1070" dirty="0">
                <a:solidFill>
                  <a:srgbClr val="DDDED9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完整收盘跌幅</a:t>
            </a:r>
            <a:endParaRPr lang="en-US" sz="1070" dirty="0"/>
          </a:p>
        </p:txBody>
      </p:sp>
      <p:sp>
        <p:nvSpPr>
          <p:cNvPr id="26" name="Shape 20"/>
          <p:cNvSpPr/>
          <p:nvPr/>
        </p:nvSpPr>
        <p:spPr>
          <a:xfrm>
            <a:off x="5021712" y="2898648"/>
            <a:ext cx="2007936" cy="1033272"/>
          </a:xfrm>
          <a:prstGeom prst="rect">
            <a:avLst/>
          </a:prstGeom>
          <a:solidFill>
            <a:srgbClr val="202229"/>
          </a:solidFill>
          <a:ln w="6985">
            <a:solidFill>
              <a:srgbClr val="353840"/>
            </a:solidFill>
            <a:prstDash val="solid"/>
          </a:ln>
        </p:spPr>
      </p:sp>
      <p:sp>
        <p:nvSpPr>
          <p:cNvPr id="27" name="Text 21"/>
          <p:cNvSpPr/>
          <p:nvPr/>
        </p:nvSpPr>
        <p:spPr>
          <a:xfrm>
            <a:off x="5149728" y="3044952"/>
            <a:ext cx="1751904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4000"/>
              </a:lnSpc>
              <a:buNone/>
            </a:pPr>
            <a:r>
              <a:rPr lang="en-US" sz="2500" b="1" dirty="0">
                <a:solidFill>
                  <a:srgbClr val="E6F6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C &gt; O</a:t>
            </a:r>
            <a:endParaRPr lang="en-US" sz="2500" dirty="0"/>
          </a:p>
        </p:txBody>
      </p:sp>
      <p:sp>
        <p:nvSpPr>
          <p:cNvPr id="28" name="Text 22"/>
          <p:cNvSpPr/>
          <p:nvPr/>
        </p:nvSpPr>
        <p:spPr>
          <a:xfrm>
            <a:off x="5149728" y="3630168"/>
            <a:ext cx="1751904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4000"/>
              </a:lnSpc>
              <a:buNone/>
            </a:pPr>
            <a:r>
              <a:rPr lang="en-US" sz="1070" dirty="0">
                <a:solidFill>
                  <a:srgbClr val="DDDED9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完整收阳退出</a:t>
            </a:r>
            <a:endParaRPr lang="en-US" sz="1070" dirty="0"/>
          </a:p>
        </p:txBody>
      </p:sp>
      <p:sp>
        <p:nvSpPr>
          <p:cNvPr id="29" name="Shape 23"/>
          <p:cNvSpPr/>
          <p:nvPr/>
        </p:nvSpPr>
        <p:spPr>
          <a:xfrm>
            <a:off x="530352" y="4206240"/>
            <a:ext cx="914400" cy="393192"/>
          </a:xfrm>
          <a:prstGeom prst="rect">
            <a:avLst/>
          </a:prstGeom>
          <a:solidFill>
            <a:srgbClr val="B442F5"/>
          </a:solidFill>
          <a:ln w="12700">
            <a:solidFill>
              <a:srgbClr val="B442F5"/>
            </a:solidFill>
            <a:prstDash val="solid"/>
          </a:ln>
        </p:spPr>
      </p:sp>
      <p:sp>
        <p:nvSpPr>
          <p:cNvPr id="30" name="Text 24"/>
          <p:cNvSpPr/>
          <p:nvPr/>
        </p:nvSpPr>
        <p:spPr>
          <a:xfrm>
            <a:off x="640080" y="4302252"/>
            <a:ext cx="694944" cy="2834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4000"/>
              </a:lnSpc>
              <a:buNone/>
            </a:pPr>
            <a:r>
              <a:rPr lang="en-US" sz="1160" b="1" dirty="0">
                <a:solidFill>
                  <a:srgbClr val="F4F4EC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环节</a:t>
            </a:r>
            <a:endParaRPr lang="en-US" sz="1160" dirty="0"/>
          </a:p>
        </p:txBody>
      </p:sp>
      <p:sp>
        <p:nvSpPr>
          <p:cNvPr id="31" name="Shape 25"/>
          <p:cNvSpPr/>
          <p:nvPr/>
        </p:nvSpPr>
        <p:spPr>
          <a:xfrm>
            <a:off x="1444752" y="4206240"/>
            <a:ext cx="5584896" cy="393192"/>
          </a:xfrm>
          <a:prstGeom prst="rect">
            <a:avLst/>
          </a:prstGeom>
          <a:solidFill>
            <a:srgbClr val="B442F5"/>
          </a:solidFill>
          <a:ln w="12700">
            <a:solidFill>
              <a:srgbClr val="B442F5"/>
            </a:solidFill>
            <a:prstDash val="solid"/>
          </a:ln>
        </p:spPr>
      </p:sp>
      <p:sp>
        <p:nvSpPr>
          <p:cNvPr id="32" name="Text 26"/>
          <p:cNvSpPr/>
          <p:nvPr/>
        </p:nvSpPr>
        <p:spPr>
          <a:xfrm>
            <a:off x="1554480" y="4302252"/>
            <a:ext cx="5365440" cy="2834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4000"/>
              </a:lnSpc>
              <a:buNone/>
            </a:pPr>
            <a:r>
              <a:rPr lang="en-US" sz="1160" b="1" dirty="0">
                <a:solidFill>
                  <a:srgbClr val="F4F4EC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规则定义</a:t>
            </a:r>
            <a:endParaRPr lang="en-US" sz="1160" dirty="0"/>
          </a:p>
        </p:txBody>
      </p:sp>
      <p:sp>
        <p:nvSpPr>
          <p:cNvPr id="33" name="Shape 27"/>
          <p:cNvSpPr/>
          <p:nvPr/>
        </p:nvSpPr>
        <p:spPr>
          <a:xfrm>
            <a:off x="530352" y="4599432"/>
            <a:ext cx="914400" cy="557784"/>
          </a:xfrm>
          <a:prstGeom prst="rect">
            <a:avLst/>
          </a:prstGeom>
          <a:solidFill>
            <a:srgbClr val="17191E"/>
          </a:solidFill>
          <a:ln w="12700">
            <a:solidFill>
              <a:srgbClr val="17191E"/>
            </a:solidFill>
            <a:prstDash val="solid"/>
          </a:ln>
        </p:spPr>
      </p:sp>
      <p:sp>
        <p:nvSpPr>
          <p:cNvPr id="34" name="Text 28"/>
          <p:cNvSpPr/>
          <p:nvPr/>
        </p:nvSpPr>
        <p:spPr>
          <a:xfrm>
            <a:off x="640080" y="4718304"/>
            <a:ext cx="694944" cy="39319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4000"/>
              </a:lnSpc>
              <a:buNone/>
            </a:pPr>
            <a:r>
              <a:rPr lang="en-US" sz="1160" b="1" dirty="0">
                <a:solidFill>
                  <a:srgbClr val="F4F4EC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观察</a:t>
            </a:r>
            <a:endParaRPr lang="en-US" sz="1160" dirty="0"/>
          </a:p>
        </p:txBody>
      </p:sp>
      <p:sp>
        <p:nvSpPr>
          <p:cNvPr id="35" name="Shape 29"/>
          <p:cNvSpPr/>
          <p:nvPr/>
        </p:nvSpPr>
        <p:spPr>
          <a:xfrm>
            <a:off x="1444752" y="4599432"/>
            <a:ext cx="5584896" cy="557784"/>
          </a:xfrm>
          <a:prstGeom prst="rect">
            <a:avLst/>
          </a:prstGeom>
          <a:solidFill>
            <a:srgbClr val="17191E"/>
          </a:solidFill>
          <a:ln w="12700">
            <a:solidFill>
              <a:srgbClr val="17191E"/>
            </a:solidFill>
            <a:prstDash val="solid"/>
          </a:ln>
        </p:spPr>
      </p:sp>
      <p:sp>
        <p:nvSpPr>
          <p:cNvPr id="36" name="Text 30"/>
          <p:cNvSpPr/>
          <p:nvPr/>
        </p:nvSpPr>
        <p:spPr>
          <a:xfrm>
            <a:off x="1554480" y="4718304"/>
            <a:ext cx="5365440" cy="39319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4000"/>
              </a:lnSpc>
              <a:buNone/>
            </a:pPr>
            <a:r>
              <a:rPr lang="en-US" sz="1160" dirty="0">
                <a:solidFill>
                  <a:srgbClr val="DDDED9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O 为本根开盘参考价，C 为完整 K 线收盘价。</a:t>
            </a:r>
            <a:endParaRPr lang="en-US" sz="1160" dirty="0"/>
          </a:p>
        </p:txBody>
      </p:sp>
      <p:sp>
        <p:nvSpPr>
          <p:cNvPr id="37" name="Shape 31"/>
          <p:cNvSpPr/>
          <p:nvPr/>
        </p:nvSpPr>
        <p:spPr>
          <a:xfrm>
            <a:off x="530352" y="5157216"/>
            <a:ext cx="6499296" cy="0"/>
          </a:xfrm>
          <a:prstGeom prst="line">
            <a:avLst/>
          </a:prstGeom>
          <a:noFill/>
          <a:ln w="6350">
            <a:solidFill>
              <a:srgbClr val="353840"/>
            </a:solidFill>
            <a:prstDash val="solid"/>
            <a:headEnd type="none"/>
            <a:tailEnd type="none"/>
          </a:ln>
        </p:spPr>
      </p:sp>
      <p:sp>
        <p:nvSpPr>
          <p:cNvPr id="38" name="Shape 32"/>
          <p:cNvSpPr/>
          <p:nvPr/>
        </p:nvSpPr>
        <p:spPr>
          <a:xfrm>
            <a:off x="530352" y="5157216"/>
            <a:ext cx="914400" cy="557784"/>
          </a:xfrm>
          <a:prstGeom prst="rect">
            <a:avLst/>
          </a:prstGeom>
          <a:solidFill>
            <a:srgbClr val="202229"/>
          </a:solidFill>
          <a:ln w="12700">
            <a:solidFill>
              <a:srgbClr val="202229"/>
            </a:solidFill>
            <a:prstDash val="solid"/>
          </a:ln>
        </p:spPr>
      </p:sp>
      <p:sp>
        <p:nvSpPr>
          <p:cNvPr id="39" name="Text 33"/>
          <p:cNvSpPr/>
          <p:nvPr/>
        </p:nvSpPr>
        <p:spPr>
          <a:xfrm>
            <a:off x="640080" y="5276088"/>
            <a:ext cx="694944" cy="39319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4000"/>
              </a:lnSpc>
              <a:buNone/>
            </a:pPr>
            <a:r>
              <a:rPr lang="en-US" sz="1160" b="1" dirty="0">
                <a:solidFill>
                  <a:srgbClr val="F4F4EC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触发</a:t>
            </a:r>
            <a:endParaRPr lang="en-US" sz="1160" dirty="0"/>
          </a:p>
        </p:txBody>
      </p:sp>
      <p:sp>
        <p:nvSpPr>
          <p:cNvPr id="40" name="Shape 34"/>
          <p:cNvSpPr/>
          <p:nvPr/>
        </p:nvSpPr>
        <p:spPr>
          <a:xfrm>
            <a:off x="1444752" y="5157216"/>
            <a:ext cx="5584896" cy="557784"/>
          </a:xfrm>
          <a:prstGeom prst="rect">
            <a:avLst/>
          </a:prstGeom>
          <a:solidFill>
            <a:srgbClr val="202229"/>
          </a:solidFill>
          <a:ln w="12700">
            <a:solidFill>
              <a:srgbClr val="202229"/>
            </a:solidFill>
            <a:prstDash val="solid"/>
          </a:ln>
        </p:spPr>
      </p:sp>
      <p:sp>
        <p:nvSpPr>
          <p:cNvPr id="41" name="Text 35"/>
          <p:cNvSpPr/>
          <p:nvPr/>
        </p:nvSpPr>
        <p:spPr>
          <a:xfrm>
            <a:off x="1554480" y="5276088"/>
            <a:ext cx="5365440" cy="39319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4000"/>
              </a:lnSpc>
              <a:buNone/>
            </a:pPr>
            <a:r>
              <a:rPr lang="en-US" sz="1160" dirty="0">
                <a:solidFill>
                  <a:srgbClr val="DDDED9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完整 K 线收跌严格超过 10%： (O − C) / O &gt; 10%。</a:t>
            </a:r>
            <a:endParaRPr lang="en-US" sz="1160" dirty="0"/>
          </a:p>
        </p:txBody>
      </p:sp>
      <p:sp>
        <p:nvSpPr>
          <p:cNvPr id="42" name="Shape 36"/>
          <p:cNvSpPr/>
          <p:nvPr/>
        </p:nvSpPr>
        <p:spPr>
          <a:xfrm>
            <a:off x="530352" y="5715000"/>
            <a:ext cx="6499296" cy="0"/>
          </a:xfrm>
          <a:prstGeom prst="line">
            <a:avLst/>
          </a:prstGeom>
          <a:noFill/>
          <a:ln w="6350">
            <a:solidFill>
              <a:srgbClr val="353840"/>
            </a:solidFill>
            <a:prstDash val="solid"/>
            <a:headEnd type="none"/>
            <a:tailEnd type="none"/>
          </a:ln>
        </p:spPr>
      </p:sp>
      <p:sp>
        <p:nvSpPr>
          <p:cNvPr id="43" name="Shape 37"/>
          <p:cNvSpPr/>
          <p:nvPr/>
        </p:nvSpPr>
        <p:spPr>
          <a:xfrm>
            <a:off x="530352" y="5715000"/>
            <a:ext cx="914400" cy="557784"/>
          </a:xfrm>
          <a:prstGeom prst="rect">
            <a:avLst/>
          </a:prstGeom>
          <a:solidFill>
            <a:srgbClr val="17191E"/>
          </a:solidFill>
          <a:ln w="12700">
            <a:solidFill>
              <a:srgbClr val="17191E"/>
            </a:solidFill>
            <a:prstDash val="solid"/>
          </a:ln>
        </p:spPr>
      </p:sp>
      <p:sp>
        <p:nvSpPr>
          <p:cNvPr id="44" name="Text 38"/>
          <p:cNvSpPr/>
          <p:nvPr/>
        </p:nvSpPr>
        <p:spPr>
          <a:xfrm>
            <a:off x="640080" y="5833872"/>
            <a:ext cx="694944" cy="39319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4000"/>
              </a:lnSpc>
              <a:buNone/>
            </a:pPr>
            <a:r>
              <a:rPr lang="en-US" sz="1160" b="1" dirty="0">
                <a:solidFill>
                  <a:srgbClr val="F4F4EC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生效</a:t>
            </a:r>
            <a:endParaRPr lang="en-US" sz="1160" dirty="0"/>
          </a:p>
        </p:txBody>
      </p:sp>
      <p:sp>
        <p:nvSpPr>
          <p:cNvPr id="45" name="Shape 39"/>
          <p:cNvSpPr/>
          <p:nvPr/>
        </p:nvSpPr>
        <p:spPr>
          <a:xfrm>
            <a:off x="1444752" y="5715000"/>
            <a:ext cx="5584896" cy="557784"/>
          </a:xfrm>
          <a:prstGeom prst="rect">
            <a:avLst/>
          </a:prstGeom>
          <a:solidFill>
            <a:srgbClr val="17191E"/>
          </a:solidFill>
          <a:ln w="12700">
            <a:solidFill>
              <a:srgbClr val="17191E"/>
            </a:solidFill>
            <a:prstDash val="solid"/>
          </a:ln>
        </p:spPr>
      </p:sp>
      <p:sp>
        <p:nvSpPr>
          <p:cNvPr id="46" name="Text 40"/>
          <p:cNvSpPr/>
          <p:nvPr/>
        </p:nvSpPr>
        <p:spPr>
          <a:xfrm>
            <a:off x="1554480" y="5833872"/>
            <a:ext cx="5365440" cy="39319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4000"/>
              </a:lnSpc>
              <a:buNone/>
            </a:pPr>
            <a:r>
              <a:rPr lang="en-US" sz="1160" dirty="0">
                <a:solidFill>
                  <a:srgbClr val="DDDED9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从下一根 K 线进入悬挂；触发根原本未悬挂时不追溯征收。</a:t>
            </a:r>
            <a:endParaRPr lang="en-US" sz="1160" dirty="0"/>
          </a:p>
        </p:txBody>
      </p:sp>
      <p:sp>
        <p:nvSpPr>
          <p:cNvPr id="47" name="Shape 41"/>
          <p:cNvSpPr/>
          <p:nvPr/>
        </p:nvSpPr>
        <p:spPr>
          <a:xfrm>
            <a:off x="530352" y="6272784"/>
            <a:ext cx="6499296" cy="0"/>
          </a:xfrm>
          <a:prstGeom prst="line">
            <a:avLst/>
          </a:prstGeom>
          <a:noFill/>
          <a:ln w="6350">
            <a:solidFill>
              <a:srgbClr val="353840"/>
            </a:solidFill>
            <a:prstDash val="solid"/>
            <a:headEnd type="none"/>
            <a:tailEnd type="none"/>
          </a:ln>
        </p:spPr>
      </p:sp>
      <p:sp>
        <p:nvSpPr>
          <p:cNvPr id="48" name="Shape 42"/>
          <p:cNvSpPr/>
          <p:nvPr/>
        </p:nvSpPr>
        <p:spPr>
          <a:xfrm>
            <a:off x="530352" y="6272784"/>
            <a:ext cx="914400" cy="557784"/>
          </a:xfrm>
          <a:prstGeom prst="rect">
            <a:avLst/>
          </a:prstGeom>
          <a:solidFill>
            <a:srgbClr val="202229"/>
          </a:solidFill>
          <a:ln w="12700">
            <a:solidFill>
              <a:srgbClr val="202229"/>
            </a:solidFill>
            <a:prstDash val="solid"/>
          </a:ln>
        </p:spPr>
      </p:sp>
      <p:sp>
        <p:nvSpPr>
          <p:cNvPr id="49" name="Text 43"/>
          <p:cNvSpPr/>
          <p:nvPr/>
        </p:nvSpPr>
        <p:spPr>
          <a:xfrm>
            <a:off x="640080" y="6391656"/>
            <a:ext cx="694944" cy="39319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4000"/>
              </a:lnSpc>
              <a:buNone/>
            </a:pPr>
            <a:r>
              <a:rPr lang="en-US" sz="1160" b="1" dirty="0">
                <a:solidFill>
                  <a:srgbClr val="F4F4EC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保持</a:t>
            </a:r>
            <a:endParaRPr lang="en-US" sz="1160" dirty="0"/>
          </a:p>
        </p:txBody>
      </p:sp>
      <p:sp>
        <p:nvSpPr>
          <p:cNvPr id="50" name="Shape 44"/>
          <p:cNvSpPr/>
          <p:nvPr/>
        </p:nvSpPr>
        <p:spPr>
          <a:xfrm>
            <a:off x="1444752" y="6272784"/>
            <a:ext cx="5584896" cy="557784"/>
          </a:xfrm>
          <a:prstGeom prst="rect">
            <a:avLst/>
          </a:prstGeom>
          <a:solidFill>
            <a:srgbClr val="202229"/>
          </a:solidFill>
          <a:ln w="12700">
            <a:solidFill>
              <a:srgbClr val="202229"/>
            </a:solidFill>
            <a:prstDash val="solid"/>
          </a:ln>
        </p:spPr>
      </p:sp>
      <p:sp>
        <p:nvSpPr>
          <p:cNvPr id="51" name="Text 45"/>
          <p:cNvSpPr/>
          <p:nvPr/>
        </p:nvSpPr>
        <p:spPr>
          <a:xfrm>
            <a:off x="1554480" y="6391656"/>
            <a:ext cx="5365440" cy="39319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4000"/>
              </a:lnSpc>
              <a:buNone/>
            </a:pPr>
            <a:r>
              <a:rPr lang="en-US" sz="1160" dirty="0">
                <a:solidFill>
                  <a:srgbClr val="DDDED9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小阴线与十字线继续悬挂；盘中回升不直接退出。</a:t>
            </a:r>
            <a:endParaRPr lang="en-US" sz="1160" dirty="0"/>
          </a:p>
        </p:txBody>
      </p:sp>
      <p:sp>
        <p:nvSpPr>
          <p:cNvPr id="52" name="Shape 46"/>
          <p:cNvSpPr/>
          <p:nvPr/>
        </p:nvSpPr>
        <p:spPr>
          <a:xfrm>
            <a:off x="530352" y="6830568"/>
            <a:ext cx="6499296" cy="0"/>
          </a:xfrm>
          <a:prstGeom prst="line">
            <a:avLst/>
          </a:prstGeom>
          <a:noFill/>
          <a:ln w="6350">
            <a:solidFill>
              <a:srgbClr val="353840"/>
            </a:solidFill>
            <a:prstDash val="solid"/>
            <a:headEnd type="none"/>
            <a:tailEnd type="none"/>
          </a:ln>
        </p:spPr>
      </p:sp>
      <p:sp>
        <p:nvSpPr>
          <p:cNvPr id="53" name="Shape 47"/>
          <p:cNvSpPr/>
          <p:nvPr/>
        </p:nvSpPr>
        <p:spPr>
          <a:xfrm>
            <a:off x="530352" y="6830568"/>
            <a:ext cx="914400" cy="557784"/>
          </a:xfrm>
          <a:prstGeom prst="rect">
            <a:avLst/>
          </a:prstGeom>
          <a:solidFill>
            <a:srgbClr val="17191E"/>
          </a:solidFill>
          <a:ln w="12700">
            <a:solidFill>
              <a:srgbClr val="17191E"/>
            </a:solidFill>
            <a:prstDash val="solid"/>
          </a:ln>
        </p:spPr>
      </p:sp>
      <p:sp>
        <p:nvSpPr>
          <p:cNvPr id="54" name="Text 48"/>
          <p:cNvSpPr/>
          <p:nvPr/>
        </p:nvSpPr>
        <p:spPr>
          <a:xfrm>
            <a:off x="640080" y="6949440"/>
            <a:ext cx="694944" cy="39319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4000"/>
              </a:lnSpc>
              <a:buNone/>
            </a:pPr>
            <a:r>
              <a:rPr lang="en-US" sz="1160" b="1" dirty="0">
                <a:solidFill>
                  <a:srgbClr val="F4F4EC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退出</a:t>
            </a:r>
            <a:endParaRPr lang="en-US" sz="1160" dirty="0"/>
          </a:p>
        </p:txBody>
      </p:sp>
      <p:sp>
        <p:nvSpPr>
          <p:cNvPr id="55" name="Shape 49"/>
          <p:cNvSpPr/>
          <p:nvPr/>
        </p:nvSpPr>
        <p:spPr>
          <a:xfrm>
            <a:off x="1444752" y="6830568"/>
            <a:ext cx="5584896" cy="557784"/>
          </a:xfrm>
          <a:prstGeom prst="rect">
            <a:avLst/>
          </a:prstGeom>
          <a:solidFill>
            <a:srgbClr val="17191E"/>
          </a:solidFill>
          <a:ln w="12700">
            <a:solidFill>
              <a:srgbClr val="17191E"/>
            </a:solidFill>
            <a:prstDash val="solid"/>
          </a:ln>
        </p:spPr>
      </p:sp>
      <p:sp>
        <p:nvSpPr>
          <p:cNvPr id="56" name="Text 50"/>
          <p:cNvSpPr/>
          <p:nvPr/>
        </p:nvSpPr>
        <p:spPr>
          <a:xfrm>
            <a:off x="1554480" y="6949440"/>
            <a:ext cx="5365440" cy="39319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4000"/>
              </a:lnSpc>
              <a:buNone/>
            </a:pPr>
            <a:r>
              <a:rPr lang="en-US" sz="1160" dirty="0">
                <a:solidFill>
                  <a:srgbClr val="DDDED9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完整 K 线收阳，即 C &gt; O，才退出悬挂。</a:t>
            </a:r>
            <a:endParaRPr lang="en-US" sz="1160" dirty="0"/>
          </a:p>
        </p:txBody>
      </p:sp>
      <p:sp>
        <p:nvSpPr>
          <p:cNvPr id="57" name="Shape 51"/>
          <p:cNvSpPr/>
          <p:nvPr/>
        </p:nvSpPr>
        <p:spPr>
          <a:xfrm>
            <a:off x="530352" y="7388352"/>
            <a:ext cx="6499296" cy="0"/>
          </a:xfrm>
          <a:prstGeom prst="line">
            <a:avLst/>
          </a:prstGeom>
          <a:noFill/>
          <a:ln w="6350">
            <a:solidFill>
              <a:srgbClr val="353840"/>
            </a:solidFill>
            <a:prstDash val="solid"/>
            <a:headEnd type="none"/>
            <a:tailEnd type="none"/>
          </a:ln>
        </p:spPr>
      </p:sp>
      <p:sp>
        <p:nvSpPr>
          <p:cNvPr id="58" name="Shape 52"/>
          <p:cNvSpPr/>
          <p:nvPr/>
        </p:nvSpPr>
        <p:spPr>
          <a:xfrm>
            <a:off x="530352" y="7388352"/>
            <a:ext cx="914400" cy="557784"/>
          </a:xfrm>
          <a:prstGeom prst="rect">
            <a:avLst/>
          </a:prstGeom>
          <a:solidFill>
            <a:srgbClr val="202229"/>
          </a:solidFill>
          <a:ln w="12700">
            <a:solidFill>
              <a:srgbClr val="202229"/>
            </a:solidFill>
            <a:prstDash val="solid"/>
          </a:ln>
        </p:spPr>
      </p:sp>
      <p:sp>
        <p:nvSpPr>
          <p:cNvPr id="59" name="Text 53"/>
          <p:cNvSpPr/>
          <p:nvPr/>
        </p:nvSpPr>
        <p:spPr>
          <a:xfrm>
            <a:off x="640080" y="7507224"/>
            <a:ext cx="694944" cy="39319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4000"/>
              </a:lnSpc>
              <a:buNone/>
            </a:pPr>
            <a:r>
              <a:rPr lang="en-US" sz="1160" b="1" dirty="0">
                <a:solidFill>
                  <a:srgbClr val="F4F4EC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重启</a:t>
            </a:r>
            <a:endParaRPr lang="en-US" sz="1160" dirty="0"/>
          </a:p>
        </p:txBody>
      </p:sp>
      <p:sp>
        <p:nvSpPr>
          <p:cNvPr id="60" name="Shape 54"/>
          <p:cNvSpPr/>
          <p:nvPr/>
        </p:nvSpPr>
        <p:spPr>
          <a:xfrm>
            <a:off x="1444752" y="7388352"/>
            <a:ext cx="5584896" cy="557784"/>
          </a:xfrm>
          <a:prstGeom prst="rect">
            <a:avLst/>
          </a:prstGeom>
          <a:solidFill>
            <a:srgbClr val="202229"/>
          </a:solidFill>
          <a:ln w="12700">
            <a:solidFill>
              <a:srgbClr val="202229"/>
            </a:solidFill>
            <a:prstDash val="solid"/>
          </a:ln>
        </p:spPr>
      </p:sp>
      <p:sp>
        <p:nvSpPr>
          <p:cNvPr id="61" name="Text 55"/>
          <p:cNvSpPr/>
          <p:nvPr/>
        </p:nvSpPr>
        <p:spPr>
          <a:xfrm>
            <a:off x="1554480" y="7507224"/>
            <a:ext cx="5365440" cy="39319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4000"/>
              </a:lnSpc>
              <a:buNone/>
            </a:pPr>
            <a:r>
              <a:rPr lang="en-US" sz="1160" dirty="0">
                <a:solidFill>
                  <a:srgbClr val="DDDED9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退出后重新等待新的完整 K 线跌幅严格超过 10%。</a:t>
            </a:r>
            <a:endParaRPr lang="en-US" sz="1160" dirty="0"/>
          </a:p>
        </p:txBody>
      </p:sp>
      <p:sp>
        <p:nvSpPr>
          <p:cNvPr id="62" name="Shape 56"/>
          <p:cNvSpPr/>
          <p:nvPr/>
        </p:nvSpPr>
        <p:spPr>
          <a:xfrm>
            <a:off x="530352" y="7946136"/>
            <a:ext cx="6499296" cy="0"/>
          </a:xfrm>
          <a:prstGeom prst="line">
            <a:avLst/>
          </a:prstGeom>
          <a:noFill/>
          <a:ln w="6350">
            <a:solidFill>
              <a:srgbClr val="353840"/>
            </a:solidFill>
            <a:prstDash val="solid"/>
            <a:headEnd type="none"/>
            <a:tailEnd type="none"/>
          </a:ln>
        </p:spPr>
      </p:sp>
      <p:sp>
        <p:nvSpPr>
          <p:cNvPr id="63" name="Shape 57"/>
          <p:cNvSpPr/>
          <p:nvPr/>
        </p:nvSpPr>
        <p:spPr>
          <a:xfrm>
            <a:off x="530352" y="8238744"/>
            <a:ext cx="3149064" cy="1225296"/>
          </a:xfrm>
          <a:prstGeom prst="rect">
            <a:avLst/>
          </a:prstGeom>
          <a:solidFill>
            <a:srgbClr val="17191E"/>
          </a:solidFill>
          <a:ln w="6985">
            <a:solidFill>
              <a:srgbClr val="353840"/>
            </a:solidFill>
            <a:prstDash val="solid"/>
          </a:ln>
        </p:spPr>
      </p:sp>
      <p:sp>
        <p:nvSpPr>
          <p:cNvPr id="64" name="Shape 58"/>
          <p:cNvSpPr/>
          <p:nvPr/>
        </p:nvSpPr>
        <p:spPr>
          <a:xfrm>
            <a:off x="530352" y="8238744"/>
            <a:ext cx="41148" cy="438912"/>
          </a:xfrm>
          <a:prstGeom prst="rect">
            <a:avLst/>
          </a:prstGeom>
          <a:solidFill>
            <a:srgbClr val="E6F600"/>
          </a:solidFill>
          <a:ln w="12700">
            <a:solidFill>
              <a:srgbClr val="E6F600"/>
            </a:solidFill>
            <a:prstDash val="solid"/>
          </a:ln>
        </p:spPr>
      </p:sp>
      <p:sp>
        <p:nvSpPr>
          <p:cNvPr id="65" name="Text 59"/>
          <p:cNvSpPr/>
          <p:nvPr/>
        </p:nvSpPr>
        <p:spPr>
          <a:xfrm>
            <a:off x="704088" y="8385048"/>
            <a:ext cx="2801592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4000"/>
              </a:lnSpc>
              <a:buNone/>
            </a:pPr>
            <a:r>
              <a:rPr lang="en-US" sz="1550" b="1" dirty="0">
                <a:solidFill>
                  <a:srgbClr val="F4F4EC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不构成触发</a:t>
            </a:r>
            <a:endParaRPr lang="en-US" sz="1550" dirty="0"/>
          </a:p>
        </p:txBody>
      </p:sp>
      <p:sp>
        <p:nvSpPr>
          <p:cNvPr id="66" name="Text 60"/>
          <p:cNvSpPr/>
          <p:nvPr/>
        </p:nvSpPr>
        <p:spPr>
          <a:xfrm>
            <a:off x="704088" y="8778240"/>
            <a:ext cx="2801592" cy="4587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rgbClr val="DDDED9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恰好收跌 10%，或盘中曾跌 12% 但收</a:t>
            </a:r>
            <a:endParaRPr lang="en-US" sz="1200" dirty="0"/>
          </a:p>
          <a:p>
            <a:pPr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rgbClr val="DDDED9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盘未超过门槛，均不满足触发条件。</a:t>
            </a:r>
            <a:endParaRPr lang="en-US" sz="1200" dirty="0"/>
          </a:p>
        </p:txBody>
      </p:sp>
      <p:sp>
        <p:nvSpPr>
          <p:cNvPr id="67" name="Shape 61"/>
          <p:cNvSpPr/>
          <p:nvPr/>
        </p:nvSpPr>
        <p:spPr>
          <a:xfrm>
            <a:off x="3880584" y="8238744"/>
            <a:ext cx="3149064" cy="1225296"/>
          </a:xfrm>
          <a:prstGeom prst="rect">
            <a:avLst/>
          </a:prstGeom>
          <a:solidFill>
            <a:srgbClr val="17191E"/>
          </a:solidFill>
          <a:ln w="6985">
            <a:solidFill>
              <a:srgbClr val="353840"/>
            </a:solidFill>
            <a:prstDash val="solid"/>
          </a:ln>
        </p:spPr>
      </p:sp>
      <p:sp>
        <p:nvSpPr>
          <p:cNvPr id="68" name="Shape 62"/>
          <p:cNvSpPr/>
          <p:nvPr/>
        </p:nvSpPr>
        <p:spPr>
          <a:xfrm>
            <a:off x="3880584" y="8238744"/>
            <a:ext cx="41148" cy="438912"/>
          </a:xfrm>
          <a:prstGeom prst="rect">
            <a:avLst/>
          </a:prstGeom>
          <a:solidFill>
            <a:srgbClr val="B442F5"/>
          </a:solidFill>
          <a:ln w="12700">
            <a:solidFill>
              <a:srgbClr val="B442F5"/>
            </a:solidFill>
            <a:prstDash val="solid"/>
          </a:ln>
        </p:spPr>
      </p:sp>
      <p:sp>
        <p:nvSpPr>
          <p:cNvPr id="69" name="Text 63"/>
          <p:cNvSpPr/>
          <p:nvPr/>
        </p:nvSpPr>
        <p:spPr>
          <a:xfrm>
            <a:off x="4054320" y="8385048"/>
            <a:ext cx="2801592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4000"/>
              </a:lnSpc>
              <a:buNone/>
            </a:pPr>
            <a:r>
              <a:rPr lang="en-US" sz="1550" b="1" dirty="0">
                <a:solidFill>
                  <a:srgbClr val="F4F4EC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不等同于退出</a:t>
            </a:r>
            <a:endParaRPr lang="en-US" sz="1550" dirty="0"/>
          </a:p>
        </p:txBody>
      </p:sp>
      <p:sp>
        <p:nvSpPr>
          <p:cNvPr id="70" name="Text 64"/>
          <p:cNvSpPr/>
          <p:nvPr/>
        </p:nvSpPr>
        <p:spPr>
          <a:xfrm>
            <a:off x="4054320" y="8778240"/>
            <a:ext cx="2801592" cy="6720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rgbClr val="DDDED9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盘中附加税率归零可能仍处于悬挂；只</a:t>
            </a:r>
            <a:endParaRPr lang="en-US" sz="1200" dirty="0"/>
          </a:p>
          <a:p>
            <a:pPr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rgbClr val="DDDED9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有完整收阳才退出，无须先回到暴跌前</a:t>
            </a:r>
            <a:endParaRPr lang="en-US" sz="1200" dirty="0"/>
          </a:p>
          <a:p>
            <a:pPr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rgbClr val="DDDED9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价格。</a:t>
            </a:r>
            <a:endParaRPr lang="en-US" sz="1200" dirty="0"/>
          </a:p>
        </p:txBody>
      </p:sp>
      <p:sp>
        <p:nvSpPr>
          <p:cNvPr id="71" name="Text 65"/>
          <p:cNvSpPr/>
          <p:nvPr/>
        </p:nvSpPr>
        <p:spPr>
          <a:xfrm>
            <a:off x="530352" y="9656064"/>
            <a:ext cx="6499296" cy="22936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0000"/>
              </a:lnSpc>
              <a:buNone/>
            </a:pPr>
            <a:r>
              <a:rPr lang="en-US" sz="1110" dirty="0">
                <a:solidFill>
                  <a:srgbClr val="A2A5AF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悬挂不停止交易，也不提供价格保障；缓冲效果取决于参与行为变化。</a:t>
            </a:r>
            <a:endParaRPr lang="en-US" sz="1110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bg>
      <p:bgPr>
        <a:solidFill>
          <a:srgbClr val="0E0F1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data/loop_whitepaper_work/assets/body_bg.jp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7560000" cy="10692000"/>
          </a:xfrm>
          <a:prstGeom prst="rect">
            <a:avLst/>
          </a:prstGeom>
        </p:spPr>
      </p:pic>
      <p:pic>
        <p:nvPicPr>
          <p:cNvPr id="3" name="Image 1" descr="/mnt/data/loop_whitepaper_work/assets/infinity_wm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23360" y="7098527"/>
            <a:ext cx="3282696" cy="1914675"/>
          </a:xfrm>
          <a:prstGeom prst="rect">
            <a:avLst/>
          </a:prstGeom>
        </p:spPr>
      </p:pic>
      <p:pic>
        <p:nvPicPr>
          <p:cNvPr id="4" name="Image 2" descr="/mnt/data/loop_whitepaper_work/assets/wordmark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9951" y="228600"/>
            <a:ext cx="688898" cy="484632"/>
          </a:xfrm>
          <a:prstGeom prst="rect">
            <a:avLst/>
          </a:prstGeom>
        </p:spPr>
      </p:pic>
      <p:sp>
        <p:nvSpPr>
          <p:cNvPr id="5" name="Text 0"/>
          <p:cNvSpPr/>
          <p:nvPr/>
        </p:nvSpPr>
        <p:spPr>
          <a:xfrm>
            <a:off x="1517904" y="438912"/>
            <a:ext cx="4389120" cy="1737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4000"/>
              </a:lnSpc>
              <a:buNone/>
            </a:pPr>
            <a:r>
              <a:rPr lang="en-US" sz="840" spc="180" kern="0" dirty="0">
                <a:solidFill>
                  <a:srgbClr val="A2A5A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WHITE PAPER  /  2026.10</a:t>
            </a:r>
            <a:endParaRPr lang="en-US" sz="840" dirty="0"/>
          </a:p>
        </p:txBody>
      </p:sp>
      <p:sp>
        <p:nvSpPr>
          <p:cNvPr id="6" name="Shape 1"/>
          <p:cNvSpPr/>
          <p:nvPr/>
        </p:nvSpPr>
        <p:spPr>
          <a:xfrm>
            <a:off x="530352" y="822960"/>
            <a:ext cx="6499296" cy="0"/>
          </a:xfrm>
          <a:prstGeom prst="line">
            <a:avLst/>
          </a:prstGeom>
          <a:noFill/>
          <a:ln w="8890">
            <a:solidFill>
              <a:srgbClr val="353840"/>
            </a:solidFill>
            <a:prstDash val="solid"/>
            <a:headEnd type="none"/>
            <a:tailEnd type="none"/>
          </a:ln>
        </p:spPr>
      </p:sp>
      <p:sp>
        <p:nvSpPr>
          <p:cNvPr id="7" name="Shape 2"/>
          <p:cNvSpPr/>
          <p:nvPr/>
        </p:nvSpPr>
        <p:spPr>
          <a:xfrm>
            <a:off x="530352" y="987552"/>
            <a:ext cx="1088136" cy="256032"/>
          </a:xfrm>
          <a:prstGeom prst="rect">
            <a:avLst/>
          </a:prstGeom>
          <a:solidFill>
            <a:srgbClr val="E6F600"/>
          </a:solidFill>
          <a:ln w="12700">
            <a:solidFill>
              <a:srgbClr val="E6F600"/>
            </a:solidFill>
            <a:prstDash val="solid"/>
          </a:ln>
        </p:spPr>
      </p:sp>
      <p:sp>
        <p:nvSpPr>
          <p:cNvPr id="8" name="Text 3"/>
          <p:cNvSpPr/>
          <p:nvPr/>
        </p:nvSpPr>
        <p:spPr>
          <a:xfrm>
            <a:off x="603504" y="1022299"/>
            <a:ext cx="941832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4000"/>
              </a:lnSpc>
              <a:buNone/>
            </a:pPr>
            <a:r>
              <a:rPr lang="en-US" sz="850" b="1" dirty="0">
                <a:solidFill>
                  <a:srgbClr val="101113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CHAPTER 07</a:t>
            </a:r>
            <a:endParaRPr lang="en-US" sz="850" dirty="0"/>
          </a:p>
        </p:txBody>
      </p:sp>
      <p:sp>
        <p:nvSpPr>
          <p:cNvPr id="9" name="Text 4"/>
          <p:cNvSpPr/>
          <p:nvPr/>
        </p:nvSpPr>
        <p:spPr>
          <a:xfrm>
            <a:off x="1837944" y="1028700"/>
            <a:ext cx="507492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4000"/>
              </a:lnSpc>
              <a:buNone/>
            </a:pPr>
            <a:r>
              <a:rPr lang="en-US" sz="820" spc="180" kern="0" dirty="0">
                <a:solidFill>
                  <a:srgbClr val="A2A5A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DYNAMIC FEES</a:t>
            </a:r>
            <a:endParaRPr lang="en-US" sz="820" dirty="0"/>
          </a:p>
        </p:txBody>
      </p:sp>
      <p:sp>
        <p:nvSpPr>
          <p:cNvPr id="10" name="Text 5"/>
          <p:cNvSpPr/>
          <p:nvPr/>
        </p:nvSpPr>
        <p:spPr>
          <a:xfrm>
            <a:off x="530352" y="1444752"/>
            <a:ext cx="6499296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4000"/>
              </a:lnSpc>
              <a:buNone/>
            </a:pPr>
            <a:r>
              <a:rPr lang="en-US" sz="2900" b="1" dirty="0">
                <a:solidFill>
                  <a:srgbClr val="F4F4EC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动态税率与卖出会计</a:t>
            </a:r>
            <a:endParaRPr lang="en-US" sz="2900" dirty="0"/>
          </a:p>
        </p:txBody>
      </p:sp>
      <p:sp>
        <p:nvSpPr>
          <p:cNvPr id="11" name="Shape 6"/>
          <p:cNvSpPr/>
          <p:nvPr/>
        </p:nvSpPr>
        <p:spPr>
          <a:xfrm>
            <a:off x="530352" y="2121408"/>
            <a:ext cx="1005840" cy="0"/>
          </a:xfrm>
          <a:prstGeom prst="line">
            <a:avLst/>
          </a:prstGeom>
          <a:noFill/>
          <a:ln w="38100">
            <a:solidFill>
              <a:srgbClr val="E6F600"/>
            </a:solidFill>
            <a:prstDash val="solid"/>
            <a:headEnd type="none"/>
            <a:tailEnd type="none"/>
          </a:ln>
        </p:spPr>
      </p:sp>
      <p:sp>
        <p:nvSpPr>
          <p:cNvPr id="12" name="Shape 7"/>
          <p:cNvSpPr/>
          <p:nvPr/>
        </p:nvSpPr>
        <p:spPr>
          <a:xfrm>
            <a:off x="1335024" y="2185416"/>
            <a:ext cx="676656" cy="0"/>
          </a:xfrm>
          <a:prstGeom prst="line">
            <a:avLst/>
          </a:prstGeom>
          <a:noFill/>
          <a:ln w="25400">
            <a:solidFill>
              <a:srgbClr val="B442F5"/>
            </a:solidFill>
            <a:prstDash val="solid"/>
            <a:headEnd type="none"/>
            <a:tailEnd type="none"/>
          </a:ln>
        </p:spPr>
      </p:sp>
      <p:sp>
        <p:nvSpPr>
          <p:cNvPr id="13" name="Shape 8"/>
          <p:cNvSpPr/>
          <p:nvPr/>
        </p:nvSpPr>
        <p:spPr>
          <a:xfrm>
            <a:off x="530352" y="10106784"/>
            <a:ext cx="6499296" cy="0"/>
          </a:xfrm>
          <a:prstGeom prst="line">
            <a:avLst/>
          </a:prstGeom>
          <a:noFill/>
          <a:ln w="8890">
            <a:solidFill>
              <a:srgbClr val="353840"/>
            </a:solidFill>
            <a:prstDash val="solid"/>
            <a:headEnd type="none"/>
            <a:tailEnd type="none"/>
          </a:ln>
        </p:spPr>
      </p:sp>
      <p:sp>
        <p:nvSpPr>
          <p:cNvPr id="14" name="Text 9">
            <a:hlinkClick r:id="rId4" tooltip=""/>
          </p:cNvPr>
          <p:cNvSpPr/>
          <p:nvPr/>
        </p:nvSpPr>
        <p:spPr>
          <a:xfrm>
            <a:off x="530352" y="10298808"/>
            <a:ext cx="192024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4000"/>
              </a:lnSpc>
              <a:buNone/>
            </a:pPr>
            <a:r>
              <a:rPr lang="en-US" sz="810" u="sng" spc="180" kern="0" dirty="0">
                <a:solidFill>
                  <a:srgbClr val="A2A5AF"/>
                </a:solidFill>
                <a:latin typeface="Inter" pitchFamily="34" charset="0"/>
                <a:ea typeface="Inter" pitchFamily="34" charset="-122"/>
                <a:cs typeface="Inter" pitchFamily="34" charset="-120"/>
                <a:hlinkClick r:id="rId4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LOOPLABS.MEME</a:t>
            </a:r>
            <a:endParaRPr lang="en-US" sz="810" dirty="0"/>
          </a:p>
        </p:txBody>
      </p:sp>
      <p:sp>
        <p:nvSpPr>
          <p:cNvPr id="15" name="Text 10"/>
          <p:cNvSpPr/>
          <p:nvPr/>
        </p:nvSpPr>
        <p:spPr>
          <a:xfrm>
            <a:off x="2679192" y="10298808"/>
            <a:ext cx="356616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4000"/>
              </a:lnSpc>
              <a:buNone/>
            </a:pPr>
            <a:r>
              <a:rPr lang="en-US" sz="720" spc="180" kern="0" dirty="0">
                <a:solidFill>
                  <a:srgbClr val="A2A5A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COMMUNITY / CULTURE / INFINITY</a:t>
            </a:r>
            <a:endParaRPr lang="en-US" sz="720" dirty="0"/>
          </a:p>
        </p:txBody>
      </p:sp>
      <p:sp>
        <p:nvSpPr>
          <p:cNvPr id="16" name="Text 11"/>
          <p:cNvSpPr/>
          <p:nvPr/>
        </p:nvSpPr>
        <p:spPr>
          <a:xfrm>
            <a:off x="6627312" y="10253088"/>
            <a:ext cx="402336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24000"/>
              </a:lnSpc>
              <a:buNone/>
            </a:pPr>
            <a:r>
              <a:rPr lang="en-US" sz="1250" b="1" dirty="0">
                <a:solidFill>
                  <a:srgbClr val="E6F6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21</a:t>
            </a:r>
            <a:endParaRPr lang="en-US" sz="1250" dirty="0"/>
          </a:p>
        </p:txBody>
      </p:sp>
      <p:sp>
        <p:nvSpPr>
          <p:cNvPr id="18" name="Text 12"/>
          <p:cNvSpPr/>
          <p:nvPr/>
        </p:nvSpPr>
        <p:spPr>
          <a:xfrm>
            <a:off x="530352" y="2487168"/>
            <a:ext cx="484632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4000"/>
              </a:lnSpc>
              <a:buNone/>
            </a:pPr>
            <a:r>
              <a:rPr lang="en-US" sz="1330" b="1" dirty="0">
                <a:solidFill>
                  <a:srgbClr val="E6F6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7.3</a:t>
            </a:r>
            <a:endParaRPr lang="en-US" sz="1330" dirty="0"/>
          </a:p>
        </p:txBody>
      </p:sp>
      <p:sp>
        <p:nvSpPr>
          <p:cNvPr id="19" name="Text 13"/>
          <p:cNvSpPr/>
          <p:nvPr/>
        </p:nvSpPr>
        <p:spPr>
          <a:xfrm>
            <a:off x="1088136" y="2487168"/>
            <a:ext cx="5941512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4000"/>
              </a:lnSpc>
              <a:buNone/>
            </a:pPr>
            <a:r>
              <a:rPr lang="en-US" sz="1500" b="1" dirty="0">
                <a:solidFill>
                  <a:srgbClr val="F4F4EC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动态税率与卖出净额</a:t>
            </a:r>
            <a:endParaRPr lang="en-US" sz="1500" dirty="0"/>
          </a:p>
        </p:txBody>
      </p:sp>
      <p:sp>
        <p:nvSpPr>
          <p:cNvPr id="20" name="Shape 14"/>
          <p:cNvSpPr/>
          <p:nvPr/>
        </p:nvSpPr>
        <p:spPr>
          <a:xfrm>
            <a:off x="530352" y="2898648"/>
            <a:ext cx="6499296" cy="914400"/>
          </a:xfrm>
          <a:prstGeom prst="rect">
            <a:avLst/>
          </a:prstGeom>
          <a:solidFill>
            <a:srgbClr val="202229"/>
          </a:solidFill>
          <a:ln w="6985">
            <a:solidFill>
              <a:srgbClr val="353840"/>
            </a:solidFill>
            <a:prstDash val="solid"/>
          </a:ln>
        </p:spPr>
      </p:sp>
      <p:sp>
        <p:nvSpPr>
          <p:cNvPr id="21" name="Text 15"/>
          <p:cNvSpPr/>
          <p:nvPr/>
        </p:nvSpPr>
        <p:spPr>
          <a:xfrm>
            <a:off x="722376" y="3054096"/>
            <a:ext cx="6115248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4000"/>
              </a:lnSpc>
              <a:buNone/>
            </a:pPr>
            <a:r>
              <a:rPr lang="en-US" sz="1480" b="1" dirty="0">
                <a:solidFill>
                  <a:srgbClr val="E6F600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悬挂时：d = max(0, 1 − P / O)</a:t>
            </a:r>
            <a:endParaRPr lang="en-US" sz="1480" dirty="0"/>
          </a:p>
        </p:txBody>
      </p:sp>
      <p:sp>
        <p:nvSpPr>
          <p:cNvPr id="22" name="Text 16"/>
          <p:cNvSpPr/>
          <p:nvPr/>
        </p:nvSpPr>
        <p:spPr>
          <a:xfrm>
            <a:off x="722376" y="3447288"/>
            <a:ext cx="6115248" cy="2222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0000"/>
              </a:lnSpc>
              <a:buNone/>
            </a:pPr>
            <a:r>
              <a:rPr lang="en-US" sz="1070" dirty="0">
                <a:solidFill>
                  <a:srgbClr val="A2A5AF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P 为当前计税价格，O 为本根开盘参考价；未悬挂时 d = 0。</a:t>
            </a:r>
            <a:endParaRPr lang="en-US" sz="1070" dirty="0"/>
          </a:p>
        </p:txBody>
      </p:sp>
      <p:sp>
        <p:nvSpPr>
          <p:cNvPr id="23" name="Text 17"/>
          <p:cNvSpPr/>
          <p:nvPr/>
        </p:nvSpPr>
        <p:spPr>
          <a:xfrm>
            <a:off x="530352" y="4032504"/>
            <a:ext cx="6499296" cy="6880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0000"/>
              </a:lnSpc>
              <a:buNone/>
            </a:pPr>
            <a:r>
              <a:rPr lang="en-US" sz="1230" dirty="0">
                <a:solidFill>
                  <a:srgbClr val="DDDED9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悬挂期间，相对本根开盘价跌 3%，额外卖出税率即为 3%；跌幅收窄至 1%，税率降至 1%；</a:t>
            </a:r>
            <a:endParaRPr lang="en-US" sz="1230" dirty="0"/>
          </a:p>
          <a:p>
            <a:pPr indent="0" marL="0">
              <a:lnSpc>
                <a:spcPct val="110000"/>
              </a:lnSpc>
              <a:buNone/>
            </a:pPr>
            <a:r>
              <a:rPr lang="en-US" sz="1230" dirty="0">
                <a:solidFill>
                  <a:srgbClr val="DDDED9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价格达到或超过开盘参考价时，额外税率归零。新 K 线重新设置开盘参考，不累计前几根</a:t>
            </a:r>
            <a:endParaRPr lang="en-US" sz="1230" dirty="0"/>
          </a:p>
          <a:p>
            <a:pPr indent="0" marL="0">
              <a:lnSpc>
                <a:spcPct val="110000"/>
              </a:lnSpc>
              <a:buNone/>
            </a:pPr>
            <a:r>
              <a:rPr lang="en-US" sz="1230" dirty="0">
                <a:solidFill>
                  <a:srgbClr val="DDDED9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跌幅。</a:t>
            </a:r>
            <a:endParaRPr lang="en-US" sz="1230" dirty="0"/>
          </a:p>
        </p:txBody>
      </p:sp>
      <p:sp>
        <p:nvSpPr>
          <p:cNvPr id="24" name="Shape 18"/>
          <p:cNvSpPr/>
          <p:nvPr/>
        </p:nvSpPr>
        <p:spPr>
          <a:xfrm>
            <a:off x="530352" y="4985766"/>
            <a:ext cx="1938528" cy="393192"/>
          </a:xfrm>
          <a:prstGeom prst="rect">
            <a:avLst/>
          </a:prstGeom>
          <a:solidFill>
            <a:srgbClr val="B442F5"/>
          </a:solidFill>
          <a:ln w="12700">
            <a:solidFill>
              <a:srgbClr val="B442F5"/>
            </a:solidFill>
            <a:prstDash val="solid"/>
          </a:ln>
        </p:spPr>
      </p:sp>
      <p:sp>
        <p:nvSpPr>
          <p:cNvPr id="25" name="Text 19"/>
          <p:cNvSpPr/>
          <p:nvPr/>
        </p:nvSpPr>
        <p:spPr>
          <a:xfrm>
            <a:off x="640080" y="5081778"/>
            <a:ext cx="1719072" cy="2834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4000"/>
              </a:lnSpc>
              <a:buNone/>
            </a:pPr>
            <a:r>
              <a:rPr lang="en-US" sz="1290" b="1" dirty="0">
                <a:solidFill>
                  <a:srgbClr val="F4F4EC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卖出会计</a:t>
            </a:r>
            <a:endParaRPr lang="en-US" sz="1290" dirty="0"/>
          </a:p>
        </p:txBody>
      </p:sp>
      <p:sp>
        <p:nvSpPr>
          <p:cNvPr id="26" name="Shape 20"/>
          <p:cNvSpPr/>
          <p:nvPr/>
        </p:nvSpPr>
        <p:spPr>
          <a:xfrm>
            <a:off x="2468880" y="4985766"/>
            <a:ext cx="4560768" cy="393192"/>
          </a:xfrm>
          <a:prstGeom prst="rect">
            <a:avLst/>
          </a:prstGeom>
          <a:solidFill>
            <a:srgbClr val="B442F5"/>
          </a:solidFill>
          <a:ln w="12700">
            <a:solidFill>
              <a:srgbClr val="B442F5"/>
            </a:solidFill>
            <a:prstDash val="solid"/>
          </a:ln>
        </p:spPr>
      </p:sp>
      <p:sp>
        <p:nvSpPr>
          <p:cNvPr id="27" name="Text 21"/>
          <p:cNvSpPr/>
          <p:nvPr/>
        </p:nvSpPr>
        <p:spPr>
          <a:xfrm>
            <a:off x="2578608" y="5081778"/>
            <a:ext cx="4341312" cy="2834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4000"/>
              </a:lnSpc>
              <a:buNone/>
            </a:pPr>
            <a:r>
              <a:rPr lang="en-US" sz="1290" b="1" dirty="0">
                <a:solidFill>
                  <a:srgbClr val="F4F4EC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计算方式</a:t>
            </a:r>
            <a:endParaRPr lang="en-US" sz="1290" dirty="0"/>
          </a:p>
        </p:txBody>
      </p:sp>
      <p:sp>
        <p:nvSpPr>
          <p:cNvPr id="28" name="Shape 22"/>
          <p:cNvSpPr/>
          <p:nvPr/>
        </p:nvSpPr>
        <p:spPr>
          <a:xfrm>
            <a:off x="530352" y="5378958"/>
            <a:ext cx="1938528" cy="539496"/>
          </a:xfrm>
          <a:prstGeom prst="rect">
            <a:avLst/>
          </a:prstGeom>
          <a:solidFill>
            <a:srgbClr val="17191E"/>
          </a:solidFill>
          <a:ln w="12700">
            <a:solidFill>
              <a:srgbClr val="17191E"/>
            </a:solidFill>
            <a:prstDash val="solid"/>
          </a:ln>
        </p:spPr>
      </p:sp>
      <p:sp>
        <p:nvSpPr>
          <p:cNvPr id="29" name="Text 23"/>
          <p:cNvSpPr/>
          <p:nvPr/>
        </p:nvSpPr>
        <p:spPr>
          <a:xfrm>
            <a:off x="640080" y="5497830"/>
            <a:ext cx="1719072" cy="3749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4000"/>
              </a:lnSpc>
              <a:buNone/>
            </a:pPr>
            <a:r>
              <a:rPr lang="en-US" sz="1290" b="1" dirty="0">
                <a:solidFill>
                  <a:srgbClr val="F4F4EC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基础费</a:t>
            </a:r>
            <a:endParaRPr lang="en-US" sz="1290" dirty="0"/>
          </a:p>
        </p:txBody>
      </p:sp>
      <p:sp>
        <p:nvSpPr>
          <p:cNvPr id="30" name="Shape 24"/>
          <p:cNvSpPr/>
          <p:nvPr/>
        </p:nvSpPr>
        <p:spPr>
          <a:xfrm>
            <a:off x="2468880" y="5378958"/>
            <a:ext cx="4560768" cy="539496"/>
          </a:xfrm>
          <a:prstGeom prst="rect">
            <a:avLst/>
          </a:prstGeom>
          <a:solidFill>
            <a:srgbClr val="17191E"/>
          </a:solidFill>
          <a:ln w="12700">
            <a:solidFill>
              <a:srgbClr val="17191E"/>
            </a:solidFill>
            <a:prstDash val="solid"/>
          </a:ln>
        </p:spPr>
      </p:sp>
      <p:sp>
        <p:nvSpPr>
          <p:cNvPr id="31" name="Text 25"/>
          <p:cNvSpPr/>
          <p:nvPr/>
        </p:nvSpPr>
        <p:spPr>
          <a:xfrm>
            <a:off x="2578608" y="5497830"/>
            <a:ext cx="4341312" cy="3749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4000"/>
              </a:lnSpc>
              <a:buNone/>
            </a:pPr>
            <a:r>
              <a:rPr lang="en-US" sz="1290" dirty="0">
                <a:solidFill>
                  <a:srgbClr val="DDDED9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G × b</a:t>
            </a:r>
            <a:endParaRPr lang="en-US" sz="1290" dirty="0"/>
          </a:p>
        </p:txBody>
      </p:sp>
      <p:sp>
        <p:nvSpPr>
          <p:cNvPr id="32" name="Shape 26"/>
          <p:cNvSpPr/>
          <p:nvPr/>
        </p:nvSpPr>
        <p:spPr>
          <a:xfrm>
            <a:off x="530352" y="5918454"/>
            <a:ext cx="6499296" cy="0"/>
          </a:xfrm>
          <a:prstGeom prst="line">
            <a:avLst/>
          </a:prstGeom>
          <a:noFill/>
          <a:ln w="6350">
            <a:solidFill>
              <a:srgbClr val="353840"/>
            </a:solidFill>
            <a:prstDash val="solid"/>
            <a:headEnd type="none"/>
            <a:tailEnd type="none"/>
          </a:ln>
        </p:spPr>
      </p:sp>
      <p:sp>
        <p:nvSpPr>
          <p:cNvPr id="33" name="Shape 27"/>
          <p:cNvSpPr/>
          <p:nvPr/>
        </p:nvSpPr>
        <p:spPr>
          <a:xfrm>
            <a:off x="530352" y="5918454"/>
            <a:ext cx="1938528" cy="539496"/>
          </a:xfrm>
          <a:prstGeom prst="rect">
            <a:avLst/>
          </a:prstGeom>
          <a:solidFill>
            <a:srgbClr val="202229"/>
          </a:solidFill>
          <a:ln w="12700">
            <a:solidFill>
              <a:srgbClr val="202229"/>
            </a:solidFill>
            <a:prstDash val="solid"/>
          </a:ln>
        </p:spPr>
      </p:sp>
      <p:sp>
        <p:nvSpPr>
          <p:cNvPr id="34" name="Text 28"/>
          <p:cNvSpPr/>
          <p:nvPr/>
        </p:nvSpPr>
        <p:spPr>
          <a:xfrm>
            <a:off x="640080" y="6037326"/>
            <a:ext cx="1719072" cy="3749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4000"/>
              </a:lnSpc>
              <a:buNone/>
            </a:pPr>
            <a:r>
              <a:rPr lang="en-US" sz="1290" b="1" dirty="0">
                <a:solidFill>
                  <a:srgbClr val="F4F4EC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额外卖出税</a:t>
            </a:r>
            <a:endParaRPr lang="en-US" sz="1290" dirty="0"/>
          </a:p>
        </p:txBody>
      </p:sp>
      <p:sp>
        <p:nvSpPr>
          <p:cNvPr id="35" name="Shape 29"/>
          <p:cNvSpPr/>
          <p:nvPr/>
        </p:nvSpPr>
        <p:spPr>
          <a:xfrm>
            <a:off x="2468880" y="5918454"/>
            <a:ext cx="4560768" cy="539496"/>
          </a:xfrm>
          <a:prstGeom prst="rect">
            <a:avLst/>
          </a:prstGeom>
          <a:solidFill>
            <a:srgbClr val="202229"/>
          </a:solidFill>
          <a:ln w="12700">
            <a:solidFill>
              <a:srgbClr val="202229"/>
            </a:solidFill>
            <a:prstDash val="solid"/>
          </a:ln>
        </p:spPr>
      </p:sp>
      <p:sp>
        <p:nvSpPr>
          <p:cNvPr id="36" name="Text 30"/>
          <p:cNvSpPr/>
          <p:nvPr/>
        </p:nvSpPr>
        <p:spPr>
          <a:xfrm>
            <a:off x="2578608" y="6037326"/>
            <a:ext cx="4341312" cy="3749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4000"/>
              </a:lnSpc>
              <a:buNone/>
            </a:pPr>
            <a:r>
              <a:rPr lang="en-US" sz="1290" dirty="0">
                <a:solidFill>
                  <a:srgbClr val="DDDED9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G × (1 − b) × d</a:t>
            </a:r>
            <a:endParaRPr lang="en-US" sz="1290" dirty="0"/>
          </a:p>
        </p:txBody>
      </p:sp>
      <p:sp>
        <p:nvSpPr>
          <p:cNvPr id="37" name="Shape 31"/>
          <p:cNvSpPr/>
          <p:nvPr/>
        </p:nvSpPr>
        <p:spPr>
          <a:xfrm>
            <a:off x="530352" y="6457950"/>
            <a:ext cx="6499296" cy="0"/>
          </a:xfrm>
          <a:prstGeom prst="line">
            <a:avLst/>
          </a:prstGeom>
          <a:noFill/>
          <a:ln w="6350">
            <a:solidFill>
              <a:srgbClr val="353840"/>
            </a:solidFill>
            <a:prstDash val="solid"/>
            <a:headEnd type="none"/>
            <a:tailEnd type="none"/>
          </a:ln>
        </p:spPr>
      </p:sp>
      <p:sp>
        <p:nvSpPr>
          <p:cNvPr id="38" name="Shape 32"/>
          <p:cNvSpPr/>
          <p:nvPr/>
        </p:nvSpPr>
        <p:spPr>
          <a:xfrm>
            <a:off x="530352" y="6457950"/>
            <a:ext cx="1938528" cy="539496"/>
          </a:xfrm>
          <a:prstGeom prst="rect">
            <a:avLst/>
          </a:prstGeom>
          <a:solidFill>
            <a:srgbClr val="17191E"/>
          </a:solidFill>
          <a:ln w="12700">
            <a:solidFill>
              <a:srgbClr val="17191E"/>
            </a:solidFill>
            <a:prstDash val="solid"/>
          </a:ln>
        </p:spPr>
      </p:sp>
      <p:sp>
        <p:nvSpPr>
          <p:cNvPr id="39" name="Text 33"/>
          <p:cNvSpPr/>
          <p:nvPr/>
        </p:nvSpPr>
        <p:spPr>
          <a:xfrm>
            <a:off x="640080" y="6576822"/>
            <a:ext cx="1719072" cy="3749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4000"/>
              </a:lnSpc>
              <a:buNone/>
            </a:pPr>
            <a:r>
              <a:rPr lang="en-US" sz="1290" b="1" dirty="0">
                <a:solidFill>
                  <a:srgbClr val="F4F4EC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卖出净额</a:t>
            </a:r>
            <a:endParaRPr lang="en-US" sz="1290" dirty="0"/>
          </a:p>
        </p:txBody>
      </p:sp>
      <p:sp>
        <p:nvSpPr>
          <p:cNvPr id="40" name="Shape 34"/>
          <p:cNvSpPr/>
          <p:nvPr/>
        </p:nvSpPr>
        <p:spPr>
          <a:xfrm>
            <a:off x="2468880" y="6457950"/>
            <a:ext cx="4560768" cy="539496"/>
          </a:xfrm>
          <a:prstGeom prst="rect">
            <a:avLst/>
          </a:prstGeom>
          <a:solidFill>
            <a:srgbClr val="17191E"/>
          </a:solidFill>
          <a:ln w="12700">
            <a:solidFill>
              <a:srgbClr val="17191E"/>
            </a:solidFill>
            <a:prstDash val="solid"/>
          </a:ln>
        </p:spPr>
      </p:sp>
      <p:sp>
        <p:nvSpPr>
          <p:cNvPr id="41" name="Text 35"/>
          <p:cNvSpPr/>
          <p:nvPr/>
        </p:nvSpPr>
        <p:spPr>
          <a:xfrm>
            <a:off x="2578608" y="6576822"/>
            <a:ext cx="4341312" cy="3749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4000"/>
              </a:lnSpc>
              <a:buNone/>
            </a:pPr>
            <a:r>
              <a:rPr lang="en-US" sz="1290" dirty="0">
                <a:solidFill>
                  <a:srgbClr val="DDDED9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G × (1 − b) × (1 − d)</a:t>
            </a:r>
            <a:endParaRPr lang="en-US" sz="1290" dirty="0"/>
          </a:p>
        </p:txBody>
      </p:sp>
      <p:sp>
        <p:nvSpPr>
          <p:cNvPr id="42" name="Shape 36"/>
          <p:cNvSpPr/>
          <p:nvPr/>
        </p:nvSpPr>
        <p:spPr>
          <a:xfrm>
            <a:off x="530352" y="6997446"/>
            <a:ext cx="6499296" cy="0"/>
          </a:xfrm>
          <a:prstGeom prst="line">
            <a:avLst/>
          </a:prstGeom>
          <a:noFill/>
          <a:ln w="6350">
            <a:solidFill>
              <a:srgbClr val="353840"/>
            </a:solidFill>
            <a:prstDash val="solid"/>
            <a:headEnd type="none"/>
            <a:tailEnd type="none"/>
          </a:ln>
        </p:spPr>
      </p:sp>
      <p:sp>
        <p:nvSpPr>
          <p:cNvPr id="43" name="Text 37"/>
          <p:cNvSpPr/>
          <p:nvPr/>
        </p:nvSpPr>
        <p:spPr>
          <a:xfrm>
            <a:off x="530352" y="7162038"/>
            <a:ext cx="6499296" cy="4409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0000"/>
              </a:lnSpc>
              <a:buNone/>
            </a:pPr>
            <a:r>
              <a:rPr lang="en-US" sz="1150" dirty="0">
                <a:solidFill>
                  <a:srgbClr val="A2A5AF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G 为卖出毛成交额，b 为基础费率，d 为额外卖出税率。先计基础费，再对剩余成交金额计算附</a:t>
            </a:r>
            <a:endParaRPr lang="en-US" sz="1150" dirty="0"/>
          </a:p>
          <a:p>
            <a:pPr indent="0" marL="0">
              <a:lnSpc>
                <a:spcPct val="110000"/>
              </a:lnSpc>
              <a:buNone/>
            </a:pPr>
            <a:r>
              <a:rPr lang="en-US" sz="1150" dirty="0">
                <a:solidFill>
                  <a:srgbClr val="A2A5AF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加税。</a:t>
            </a:r>
            <a:endParaRPr lang="en-US" sz="1150" dirty="0"/>
          </a:p>
        </p:txBody>
      </p:sp>
      <p:sp>
        <p:nvSpPr>
          <p:cNvPr id="44" name="Shape 38"/>
          <p:cNvSpPr/>
          <p:nvPr/>
        </p:nvSpPr>
        <p:spPr>
          <a:xfrm>
            <a:off x="530352" y="7868158"/>
            <a:ext cx="6499296" cy="1060704"/>
          </a:xfrm>
          <a:prstGeom prst="rect">
            <a:avLst/>
          </a:prstGeom>
          <a:solidFill>
            <a:srgbClr val="17191E"/>
          </a:solidFill>
          <a:ln w="6985">
            <a:solidFill>
              <a:srgbClr val="353840"/>
            </a:solidFill>
            <a:prstDash val="solid"/>
          </a:ln>
        </p:spPr>
      </p:sp>
      <p:sp>
        <p:nvSpPr>
          <p:cNvPr id="45" name="Shape 39"/>
          <p:cNvSpPr/>
          <p:nvPr/>
        </p:nvSpPr>
        <p:spPr>
          <a:xfrm>
            <a:off x="530352" y="7868158"/>
            <a:ext cx="36576" cy="1060704"/>
          </a:xfrm>
          <a:prstGeom prst="rect">
            <a:avLst/>
          </a:prstGeom>
          <a:solidFill>
            <a:srgbClr val="E6F600"/>
          </a:solidFill>
          <a:ln w="12700">
            <a:solidFill>
              <a:srgbClr val="E6F600"/>
            </a:solidFill>
            <a:prstDash val="solid"/>
          </a:ln>
        </p:spPr>
      </p:sp>
      <p:sp>
        <p:nvSpPr>
          <p:cNvPr id="46" name="Text 40"/>
          <p:cNvSpPr/>
          <p:nvPr/>
        </p:nvSpPr>
        <p:spPr>
          <a:xfrm>
            <a:off x="713232" y="7987030"/>
            <a:ext cx="6133536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4000"/>
              </a:lnSpc>
              <a:buNone/>
            </a:pPr>
            <a:r>
              <a:rPr lang="en-US" sz="1340" b="1" dirty="0">
                <a:solidFill>
                  <a:srgbClr val="E6F600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会计演算</a:t>
            </a:r>
            <a:endParaRPr lang="en-US" sz="1340" dirty="0"/>
          </a:p>
        </p:txBody>
      </p:sp>
      <p:sp>
        <p:nvSpPr>
          <p:cNvPr id="47" name="Text 41"/>
          <p:cNvSpPr/>
          <p:nvPr/>
        </p:nvSpPr>
        <p:spPr>
          <a:xfrm>
            <a:off x="713232" y="8307070"/>
            <a:ext cx="6133536" cy="44805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0000"/>
              </a:lnSpc>
              <a:buNone/>
            </a:pPr>
            <a:r>
              <a:rPr lang="en-US" sz="1170" dirty="0">
                <a:solidFill>
                  <a:srgbClr val="DDDED9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假设 G = 1,000、b = 1%、d = 12%，则基础费为 10，额外税为 118.80，卖出净额为</a:t>
            </a:r>
            <a:endParaRPr lang="en-US" sz="1170" dirty="0"/>
          </a:p>
          <a:p>
            <a:pPr indent="0" marL="0">
              <a:lnSpc>
                <a:spcPct val="110000"/>
              </a:lnSpc>
              <a:buNone/>
            </a:pPr>
            <a:r>
              <a:rPr lang="en-US" sz="1170" dirty="0">
                <a:solidFill>
                  <a:srgbClr val="DDDED9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871.20。1% 是演示参数，示例未计 Gas、其他路由成本和滑点。</a:t>
            </a:r>
            <a:endParaRPr lang="en-US" sz="1170" dirty="0"/>
          </a:p>
        </p:txBody>
      </p:sp>
      <p:sp>
        <p:nvSpPr>
          <p:cNvPr id="48" name="Text 42"/>
          <p:cNvSpPr/>
          <p:nvPr/>
        </p:nvSpPr>
        <p:spPr>
          <a:xfrm>
            <a:off x="530352" y="9102598"/>
            <a:ext cx="6499296" cy="4587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rgbClr val="DDDED9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该实验不设置 50% 的额外税上限。极端下跌时附加费可能很高，卖出净到账可能显著减少；</a:t>
            </a:r>
            <a:endParaRPr lang="en-US" sz="1200" dirty="0"/>
          </a:p>
          <a:p>
            <a:pPr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rgbClr val="DDDED9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报价应同时展示毛成交额、基础费、附加税与预计净到账。</a:t>
            </a:r>
            <a:endParaRPr lang="en-US" sz="1200" dirty="0"/>
          </a:p>
        </p:txBody>
      </p:sp>
      <p:sp>
        <p:nvSpPr>
          <p:cNvPr id="49" name="Text 43"/>
          <p:cNvSpPr/>
          <p:nvPr/>
        </p:nvSpPr>
        <p:spPr>
          <a:xfrm>
            <a:off x="530352" y="9762490"/>
            <a:ext cx="6499296" cy="234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0000"/>
              </a:lnSpc>
              <a:buNone/>
            </a:pPr>
            <a:r>
              <a:rPr lang="en-US" sz="1140" dirty="0">
                <a:solidFill>
                  <a:srgbClr val="A2A5AF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税率归零不等于悬挂退出。计税价格源、取价时点与无交易周期的处理，在实验执行规范中明确。</a:t>
            </a:r>
            <a:endParaRPr lang="en-US" sz="1140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2">
    <p:bg>
      <p:bgPr>
        <a:solidFill>
          <a:srgbClr val="0E0F1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data/loop_whitepaper_work/assets/body_bg.jp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7560000" cy="10692000"/>
          </a:xfrm>
          <a:prstGeom prst="rect">
            <a:avLst/>
          </a:prstGeom>
        </p:spPr>
      </p:pic>
      <p:pic>
        <p:nvPicPr>
          <p:cNvPr id="3" name="Image 1" descr="/mnt/data/loop_whitepaper_work/assets/crown_wm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05656" y="1166406"/>
            <a:ext cx="3081528" cy="2604947"/>
          </a:xfrm>
          <a:prstGeom prst="rect">
            <a:avLst/>
          </a:prstGeom>
        </p:spPr>
      </p:pic>
      <p:pic>
        <p:nvPicPr>
          <p:cNvPr id="4" name="Image 2" descr="/mnt/data/loop_whitepaper_work/assets/wordmark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9951" y="228600"/>
            <a:ext cx="688898" cy="484632"/>
          </a:xfrm>
          <a:prstGeom prst="rect">
            <a:avLst/>
          </a:prstGeom>
        </p:spPr>
      </p:pic>
      <p:sp>
        <p:nvSpPr>
          <p:cNvPr id="5" name="Text 0"/>
          <p:cNvSpPr/>
          <p:nvPr/>
        </p:nvSpPr>
        <p:spPr>
          <a:xfrm>
            <a:off x="1517904" y="438912"/>
            <a:ext cx="4389120" cy="1737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4000"/>
              </a:lnSpc>
              <a:buNone/>
            </a:pPr>
            <a:r>
              <a:rPr lang="en-US" sz="840" spc="180" kern="0" dirty="0">
                <a:solidFill>
                  <a:srgbClr val="A2A5A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WHITE PAPER  /  2026.10</a:t>
            </a:r>
            <a:endParaRPr lang="en-US" sz="840" dirty="0"/>
          </a:p>
        </p:txBody>
      </p:sp>
      <p:sp>
        <p:nvSpPr>
          <p:cNvPr id="6" name="Shape 1"/>
          <p:cNvSpPr/>
          <p:nvPr/>
        </p:nvSpPr>
        <p:spPr>
          <a:xfrm>
            <a:off x="530352" y="822960"/>
            <a:ext cx="6499296" cy="0"/>
          </a:xfrm>
          <a:prstGeom prst="line">
            <a:avLst/>
          </a:prstGeom>
          <a:noFill/>
          <a:ln w="8890">
            <a:solidFill>
              <a:srgbClr val="353840"/>
            </a:solidFill>
            <a:prstDash val="solid"/>
            <a:headEnd type="none"/>
            <a:tailEnd type="none"/>
          </a:ln>
        </p:spPr>
      </p:sp>
      <p:sp>
        <p:nvSpPr>
          <p:cNvPr id="7" name="Shape 2"/>
          <p:cNvSpPr/>
          <p:nvPr/>
        </p:nvSpPr>
        <p:spPr>
          <a:xfrm>
            <a:off x="530352" y="987552"/>
            <a:ext cx="1088136" cy="256032"/>
          </a:xfrm>
          <a:prstGeom prst="rect">
            <a:avLst/>
          </a:prstGeom>
          <a:solidFill>
            <a:srgbClr val="E6F600"/>
          </a:solidFill>
          <a:ln w="12700">
            <a:solidFill>
              <a:srgbClr val="E6F600"/>
            </a:solidFill>
            <a:prstDash val="solid"/>
          </a:ln>
        </p:spPr>
      </p:sp>
      <p:sp>
        <p:nvSpPr>
          <p:cNvPr id="8" name="Text 3"/>
          <p:cNvSpPr/>
          <p:nvPr/>
        </p:nvSpPr>
        <p:spPr>
          <a:xfrm>
            <a:off x="603504" y="1022299"/>
            <a:ext cx="941832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4000"/>
              </a:lnSpc>
              <a:buNone/>
            </a:pPr>
            <a:r>
              <a:rPr lang="en-US" sz="850" b="1" dirty="0">
                <a:solidFill>
                  <a:srgbClr val="101113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CHAPTER 07</a:t>
            </a:r>
            <a:endParaRPr lang="en-US" sz="850" dirty="0"/>
          </a:p>
        </p:txBody>
      </p:sp>
      <p:sp>
        <p:nvSpPr>
          <p:cNvPr id="9" name="Text 4"/>
          <p:cNvSpPr/>
          <p:nvPr/>
        </p:nvSpPr>
        <p:spPr>
          <a:xfrm>
            <a:off x="1837944" y="1028700"/>
            <a:ext cx="507492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4000"/>
              </a:lnSpc>
              <a:buNone/>
            </a:pPr>
            <a:r>
              <a:rPr lang="en-US" sz="820" spc="180" kern="0" dirty="0">
                <a:solidFill>
                  <a:srgbClr val="A2A5A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STATE TRANSITIONS</a:t>
            </a:r>
            <a:endParaRPr lang="en-US" sz="820" dirty="0"/>
          </a:p>
        </p:txBody>
      </p:sp>
      <p:sp>
        <p:nvSpPr>
          <p:cNvPr id="10" name="Text 5"/>
          <p:cNvSpPr/>
          <p:nvPr/>
        </p:nvSpPr>
        <p:spPr>
          <a:xfrm>
            <a:off x="530352" y="1444752"/>
            <a:ext cx="6499296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4000"/>
              </a:lnSpc>
              <a:buNone/>
            </a:pPr>
            <a:r>
              <a:rPr lang="en-US" sz="2900" b="1" dirty="0">
                <a:solidFill>
                  <a:srgbClr val="F4F4EC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悬挂机制状态演算</a:t>
            </a:r>
            <a:endParaRPr lang="en-US" sz="2900" dirty="0"/>
          </a:p>
        </p:txBody>
      </p:sp>
      <p:sp>
        <p:nvSpPr>
          <p:cNvPr id="11" name="Shape 6"/>
          <p:cNvSpPr/>
          <p:nvPr/>
        </p:nvSpPr>
        <p:spPr>
          <a:xfrm>
            <a:off x="530352" y="2121408"/>
            <a:ext cx="1005840" cy="0"/>
          </a:xfrm>
          <a:prstGeom prst="line">
            <a:avLst/>
          </a:prstGeom>
          <a:noFill/>
          <a:ln w="38100">
            <a:solidFill>
              <a:srgbClr val="E6F600"/>
            </a:solidFill>
            <a:prstDash val="solid"/>
            <a:headEnd type="none"/>
            <a:tailEnd type="none"/>
          </a:ln>
        </p:spPr>
      </p:sp>
      <p:sp>
        <p:nvSpPr>
          <p:cNvPr id="12" name="Shape 7"/>
          <p:cNvSpPr/>
          <p:nvPr/>
        </p:nvSpPr>
        <p:spPr>
          <a:xfrm>
            <a:off x="1335024" y="2185416"/>
            <a:ext cx="676656" cy="0"/>
          </a:xfrm>
          <a:prstGeom prst="line">
            <a:avLst/>
          </a:prstGeom>
          <a:noFill/>
          <a:ln w="25400">
            <a:solidFill>
              <a:srgbClr val="B442F5"/>
            </a:solidFill>
            <a:prstDash val="solid"/>
            <a:headEnd type="none"/>
            <a:tailEnd type="none"/>
          </a:ln>
        </p:spPr>
      </p:sp>
      <p:sp>
        <p:nvSpPr>
          <p:cNvPr id="13" name="Shape 8"/>
          <p:cNvSpPr/>
          <p:nvPr/>
        </p:nvSpPr>
        <p:spPr>
          <a:xfrm>
            <a:off x="530352" y="10106784"/>
            <a:ext cx="6499296" cy="0"/>
          </a:xfrm>
          <a:prstGeom prst="line">
            <a:avLst/>
          </a:prstGeom>
          <a:noFill/>
          <a:ln w="8890">
            <a:solidFill>
              <a:srgbClr val="353840"/>
            </a:solidFill>
            <a:prstDash val="solid"/>
            <a:headEnd type="none"/>
            <a:tailEnd type="none"/>
          </a:ln>
        </p:spPr>
      </p:sp>
      <p:sp>
        <p:nvSpPr>
          <p:cNvPr id="14" name="Text 9">
            <a:hlinkClick r:id="rId4" tooltip=""/>
          </p:cNvPr>
          <p:cNvSpPr/>
          <p:nvPr/>
        </p:nvSpPr>
        <p:spPr>
          <a:xfrm>
            <a:off x="530352" y="10298808"/>
            <a:ext cx="192024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4000"/>
              </a:lnSpc>
              <a:buNone/>
            </a:pPr>
            <a:r>
              <a:rPr lang="en-US" sz="810" u="sng" spc="180" kern="0" dirty="0">
                <a:solidFill>
                  <a:srgbClr val="A2A5AF"/>
                </a:solidFill>
                <a:latin typeface="Inter" pitchFamily="34" charset="0"/>
                <a:ea typeface="Inter" pitchFamily="34" charset="-122"/>
                <a:cs typeface="Inter" pitchFamily="34" charset="-120"/>
                <a:hlinkClick r:id="rId4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LOOPLABS.MEME</a:t>
            </a:r>
            <a:endParaRPr lang="en-US" sz="810" dirty="0"/>
          </a:p>
        </p:txBody>
      </p:sp>
      <p:sp>
        <p:nvSpPr>
          <p:cNvPr id="15" name="Text 10"/>
          <p:cNvSpPr/>
          <p:nvPr/>
        </p:nvSpPr>
        <p:spPr>
          <a:xfrm>
            <a:off x="2679192" y="10298808"/>
            <a:ext cx="356616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4000"/>
              </a:lnSpc>
              <a:buNone/>
            </a:pPr>
            <a:r>
              <a:rPr lang="en-US" sz="720" spc="180" kern="0" dirty="0">
                <a:solidFill>
                  <a:srgbClr val="A2A5A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COMMUNITY / CULTURE / INFINITY</a:t>
            </a:r>
            <a:endParaRPr lang="en-US" sz="720" dirty="0"/>
          </a:p>
        </p:txBody>
      </p:sp>
      <p:sp>
        <p:nvSpPr>
          <p:cNvPr id="16" name="Text 11"/>
          <p:cNvSpPr/>
          <p:nvPr/>
        </p:nvSpPr>
        <p:spPr>
          <a:xfrm>
            <a:off x="6627312" y="10253088"/>
            <a:ext cx="402336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24000"/>
              </a:lnSpc>
              <a:buNone/>
            </a:pPr>
            <a:r>
              <a:rPr lang="en-US" sz="1250" b="1" dirty="0">
                <a:solidFill>
                  <a:srgbClr val="E6F6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22</a:t>
            </a:r>
            <a:endParaRPr lang="en-US" sz="1250" dirty="0"/>
          </a:p>
        </p:txBody>
      </p:sp>
      <p:sp>
        <p:nvSpPr>
          <p:cNvPr id="18" name="Text 12"/>
          <p:cNvSpPr/>
          <p:nvPr/>
        </p:nvSpPr>
        <p:spPr>
          <a:xfrm>
            <a:off x="530352" y="2487168"/>
            <a:ext cx="484632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4000"/>
              </a:lnSpc>
              <a:buNone/>
            </a:pPr>
            <a:r>
              <a:rPr lang="en-US" sz="1330" b="1" dirty="0">
                <a:solidFill>
                  <a:srgbClr val="E6F6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7.4</a:t>
            </a:r>
            <a:endParaRPr lang="en-US" sz="1330" dirty="0"/>
          </a:p>
        </p:txBody>
      </p:sp>
      <p:sp>
        <p:nvSpPr>
          <p:cNvPr id="19" name="Text 13"/>
          <p:cNvSpPr/>
          <p:nvPr/>
        </p:nvSpPr>
        <p:spPr>
          <a:xfrm>
            <a:off x="1088136" y="2487168"/>
            <a:ext cx="5941512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4000"/>
              </a:lnSpc>
              <a:buNone/>
            </a:pPr>
            <a:r>
              <a:rPr lang="en-US" sz="1500" b="1" dirty="0">
                <a:solidFill>
                  <a:srgbClr val="F4F4EC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完整状态变化示例</a:t>
            </a:r>
            <a:endParaRPr lang="en-US" sz="1500" dirty="0"/>
          </a:p>
        </p:txBody>
      </p:sp>
      <p:sp>
        <p:nvSpPr>
          <p:cNvPr id="20" name="Text 14"/>
          <p:cNvSpPr/>
          <p:nvPr/>
        </p:nvSpPr>
        <p:spPr>
          <a:xfrm>
            <a:off x="530352" y="2898648"/>
            <a:ext cx="6499296" cy="4765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0000"/>
              </a:lnSpc>
              <a:buNone/>
            </a:pPr>
            <a:r>
              <a:rPr lang="en-US" sz="1250" dirty="0">
                <a:solidFill>
                  <a:srgbClr val="DDDED9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以下价格序列仅用于说明状态判定，不对应任何 MEME 的历史成交。每根 K 线使用自己</a:t>
            </a:r>
            <a:endParaRPr lang="en-US" sz="1250" dirty="0"/>
          </a:p>
          <a:p>
            <a:pPr indent="0" marL="0">
              <a:lnSpc>
                <a:spcPct val="110000"/>
              </a:lnSpc>
              <a:buNone/>
            </a:pPr>
            <a:r>
              <a:rPr lang="en-US" sz="1250" dirty="0">
                <a:solidFill>
                  <a:srgbClr val="DDDED9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的开盘参考价，状态与动态税率分别计算。</a:t>
            </a:r>
            <a:endParaRPr lang="en-US" sz="1250" dirty="0"/>
          </a:p>
        </p:txBody>
      </p:sp>
      <p:sp>
        <p:nvSpPr>
          <p:cNvPr id="21" name="Shape 15"/>
          <p:cNvSpPr/>
          <p:nvPr/>
        </p:nvSpPr>
        <p:spPr>
          <a:xfrm>
            <a:off x="530352" y="3649472"/>
            <a:ext cx="6499296" cy="1481328"/>
          </a:xfrm>
          <a:prstGeom prst="rect">
            <a:avLst/>
          </a:prstGeom>
          <a:solidFill>
            <a:srgbClr val="17191E"/>
          </a:solidFill>
          <a:ln w="6985">
            <a:solidFill>
              <a:srgbClr val="353840"/>
            </a:solidFill>
            <a:prstDash val="solid"/>
          </a:ln>
        </p:spPr>
      </p:sp>
      <p:sp>
        <p:nvSpPr>
          <p:cNvPr id="22" name="Shape 16"/>
          <p:cNvSpPr/>
          <p:nvPr/>
        </p:nvSpPr>
        <p:spPr>
          <a:xfrm>
            <a:off x="685800" y="3795776"/>
            <a:ext cx="1609344" cy="256032"/>
          </a:xfrm>
          <a:prstGeom prst="rect">
            <a:avLst/>
          </a:prstGeom>
          <a:solidFill>
            <a:srgbClr val="E6F600"/>
          </a:solidFill>
          <a:ln w="12700">
            <a:solidFill>
              <a:srgbClr val="E6F600"/>
            </a:solidFill>
            <a:prstDash val="solid"/>
          </a:ln>
        </p:spPr>
      </p:sp>
      <p:sp>
        <p:nvSpPr>
          <p:cNvPr id="23" name="Text 17"/>
          <p:cNvSpPr/>
          <p:nvPr/>
        </p:nvSpPr>
        <p:spPr>
          <a:xfrm>
            <a:off x="758952" y="3830523"/>
            <a:ext cx="146304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4000"/>
              </a:lnSpc>
              <a:buNone/>
            </a:pPr>
            <a:r>
              <a:rPr lang="en-US" sz="850" b="1" dirty="0">
                <a:solidFill>
                  <a:srgbClr val="101113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01 / 0–5 分钟</a:t>
            </a:r>
            <a:endParaRPr lang="en-US" sz="850" dirty="0"/>
          </a:p>
        </p:txBody>
      </p:sp>
      <p:sp>
        <p:nvSpPr>
          <p:cNvPr id="24" name="Text 18"/>
          <p:cNvSpPr/>
          <p:nvPr/>
        </p:nvSpPr>
        <p:spPr>
          <a:xfrm>
            <a:off x="713232" y="4252976"/>
            <a:ext cx="6133536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4000"/>
              </a:lnSpc>
              <a:buNone/>
            </a:pPr>
            <a:r>
              <a:rPr lang="en-US" sz="1900" b="1" dirty="0">
                <a:solidFill>
                  <a:srgbClr val="F4F4EC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O = 100 → C = 88</a:t>
            </a:r>
            <a:endParaRPr lang="en-US" sz="1900" dirty="0"/>
          </a:p>
        </p:txBody>
      </p:sp>
      <p:sp>
        <p:nvSpPr>
          <p:cNvPr id="25" name="Text 19"/>
          <p:cNvSpPr/>
          <p:nvPr/>
        </p:nvSpPr>
        <p:spPr>
          <a:xfrm>
            <a:off x="713232" y="4637024"/>
            <a:ext cx="6133536" cy="2418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0000"/>
              </a:lnSpc>
              <a:buNone/>
            </a:pPr>
            <a:r>
              <a:rPr lang="en-US" sz="1180" dirty="0">
                <a:solidFill>
                  <a:srgbClr val="DDDED9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收跌 12%。本根原本未悬挂，不追溯征收；从下一根起激活。</a:t>
            </a:r>
            <a:endParaRPr lang="en-US" sz="1180" dirty="0"/>
          </a:p>
        </p:txBody>
      </p:sp>
      <p:sp>
        <p:nvSpPr>
          <p:cNvPr id="26" name="Text 20"/>
          <p:cNvSpPr/>
          <p:nvPr/>
        </p:nvSpPr>
        <p:spPr>
          <a:xfrm>
            <a:off x="4800600" y="3868928"/>
            <a:ext cx="1993392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24000"/>
              </a:lnSpc>
              <a:buNone/>
            </a:pPr>
            <a:r>
              <a:rPr lang="en-US" sz="860" dirty="0">
                <a:solidFill>
                  <a:srgbClr val="A2A5AF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未悬挂 → 待激活</a:t>
            </a:r>
            <a:endParaRPr lang="en-US" sz="860" dirty="0"/>
          </a:p>
        </p:txBody>
      </p:sp>
      <p:sp>
        <p:nvSpPr>
          <p:cNvPr id="27" name="Shape 21"/>
          <p:cNvSpPr/>
          <p:nvPr/>
        </p:nvSpPr>
        <p:spPr>
          <a:xfrm>
            <a:off x="530352" y="5331968"/>
            <a:ext cx="6499296" cy="1773936"/>
          </a:xfrm>
          <a:prstGeom prst="rect">
            <a:avLst/>
          </a:prstGeom>
          <a:solidFill>
            <a:srgbClr val="17191E"/>
          </a:solidFill>
          <a:ln w="6985">
            <a:solidFill>
              <a:srgbClr val="353840"/>
            </a:solidFill>
            <a:prstDash val="solid"/>
          </a:ln>
        </p:spPr>
      </p:sp>
      <p:sp>
        <p:nvSpPr>
          <p:cNvPr id="28" name="Shape 22"/>
          <p:cNvSpPr/>
          <p:nvPr/>
        </p:nvSpPr>
        <p:spPr>
          <a:xfrm>
            <a:off x="685800" y="5478272"/>
            <a:ext cx="1609344" cy="256032"/>
          </a:xfrm>
          <a:prstGeom prst="rect">
            <a:avLst/>
          </a:prstGeom>
          <a:solidFill>
            <a:srgbClr val="B442F5"/>
          </a:solidFill>
          <a:ln w="12700">
            <a:solidFill>
              <a:srgbClr val="B442F5"/>
            </a:solidFill>
            <a:prstDash val="solid"/>
          </a:ln>
        </p:spPr>
      </p:sp>
      <p:sp>
        <p:nvSpPr>
          <p:cNvPr id="29" name="Text 23"/>
          <p:cNvSpPr/>
          <p:nvPr/>
        </p:nvSpPr>
        <p:spPr>
          <a:xfrm>
            <a:off x="758952" y="5513019"/>
            <a:ext cx="146304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4000"/>
              </a:lnSpc>
              <a:buNone/>
            </a:pPr>
            <a:r>
              <a:rPr lang="en-US" sz="850" b="1" dirty="0">
                <a:solidFill>
                  <a:srgbClr val="101113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02 / 5–10 分钟</a:t>
            </a:r>
            <a:endParaRPr lang="en-US" sz="850" dirty="0"/>
          </a:p>
        </p:txBody>
      </p:sp>
      <p:sp>
        <p:nvSpPr>
          <p:cNvPr id="30" name="Text 24"/>
          <p:cNvSpPr/>
          <p:nvPr/>
        </p:nvSpPr>
        <p:spPr>
          <a:xfrm>
            <a:off x="713232" y="5935472"/>
            <a:ext cx="6133536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4000"/>
              </a:lnSpc>
              <a:buNone/>
            </a:pPr>
            <a:r>
              <a:rPr lang="en-US" sz="1900" b="1" dirty="0">
                <a:solidFill>
                  <a:srgbClr val="F4F4EC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O = 88</a:t>
            </a:r>
            <a:endParaRPr lang="en-US" sz="1900" dirty="0"/>
          </a:p>
        </p:txBody>
      </p:sp>
      <p:sp>
        <p:nvSpPr>
          <p:cNvPr id="31" name="Text 25"/>
          <p:cNvSpPr/>
          <p:nvPr/>
        </p:nvSpPr>
        <p:spPr>
          <a:xfrm>
            <a:off x="713232" y="6319520"/>
            <a:ext cx="6133536" cy="66141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0000"/>
              </a:lnSpc>
              <a:buNone/>
            </a:pPr>
            <a:r>
              <a:rPr lang="en-US" sz="1180" dirty="0">
                <a:solidFill>
                  <a:srgbClr val="DDDED9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P：85.36 → 87.12 → 88.44 → 87.56</a:t>
            </a:r>
            <a:endParaRPr lang="en-US" sz="1180" dirty="0"/>
          </a:p>
          <a:p>
            <a:pPr indent="0" marL="0">
              <a:lnSpc>
                <a:spcPct val="110000"/>
              </a:lnSpc>
              <a:buNone/>
            </a:pPr>
            <a:r>
              <a:rPr lang="en-US" sz="1180" dirty="0">
                <a:solidFill>
                  <a:srgbClr val="DDDED9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税率：3% → 1% → 0% → 0.5%。</a:t>
            </a:r>
            <a:endParaRPr lang="en-US" sz="1180" dirty="0"/>
          </a:p>
          <a:p>
            <a:pPr indent="0" marL="0">
              <a:lnSpc>
                <a:spcPct val="110000"/>
              </a:lnSpc>
              <a:buNone/>
            </a:pPr>
            <a:r>
              <a:rPr lang="en-US" sz="1180" dirty="0">
                <a:solidFill>
                  <a:srgbClr val="DDDED9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最终收阴，继续悬挂。</a:t>
            </a:r>
            <a:endParaRPr lang="en-US" sz="1180" dirty="0"/>
          </a:p>
        </p:txBody>
      </p:sp>
      <p:sp>
        <p:nvSpPr>
          <p:cNvPr id="32" name="Text 26"/>
          <p:cNvSpPr/>
          <p:nvPr/>
        </p:nvSpPr>
        <p:spPr>
          <a:xfrm>
            <a:off x="4800600" y="5551424"/>
            <a:ext cx="1993392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24000"/>
              </a:lnSpc>
              <a:buNone/>
            </a:pPr>
            <a:r>
              <a:rPr lang="en-US" sz="860" dirty="0">
                <a:solidFill>
                  <a:srgbClr val="A2A5AF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悬挂保持</a:t>
            </a:r>
            <a:endParaRPr lang="en-US" sz="860" dirty="0"/>
          </a:p>
        </p:txBody>
      </p:sp>
      <p:sp>
        <p:nvSpPr>
          <p:cNvPr id="33" name="Shape 27"/>
          <p:cNvSpPr/>
          <p:nvPr/>
        </p:nvSpPr>
        <p:spPr>
          <a:xfrm>
            <a:off x="530352" y="7307072"/>
            <a:ext cx="6499296" cy="1481328"/>
          </a:xfrm>
          <a:prstGeom prst="rect">
            <a:avLst/>
          </a:prstGeom>
          <a:solidFill>
            <a:srgbClr val="17191E"/>
          </a:solidFill>
          <a:ln w="6985">
            <a:solidFill>
              <a:srgbClr val="353840"/>
            </a:solidFill>
            <a:prstDash val="solid"/>
          </a:ln>
        </p:spPr>
      </p:sp>
      <p:sp>
        <p:nvSpPr>
          <p:cNvPr id="34" name="Shape 28"/>
          <p:cNvSpPr/>
          <p:nvPr/>
        </p:nvSpPr>
        <p:spPr>
          <a:xfrm>
            <a:off x="685800" y="7453376"/>
            <a:ext cx="1609344" cy="256032"/>
          </a:xfrm>
          <a:prstGeom prst="rect">
            <a:avLst/>
          </a:prstGeom>
          <a:solidFill>
            <a:srgbClr val="E6F600"/>
          </a:solidFill>
          <a:ln w="12700">
            <a:solidFill>
              <a:srgbClr val="E6F600"/>
            </a:solidFill>
            <a:prstDash val="solid"/>
          </a:ln>
        </p:spPr>
      </p:sp>
      <p:sp>
        <p:nvSpPr>
          <p:cNvPr id="35" name="Text 29"/>
          <p:cNvSpPr/>
          <p:nvPr/>
        </p:nvSpPr>
        <p:spPr>
          <a:xfrm>
            <a:off x="758952" y="7488123"/>
            <a:ext cx="146304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4000"/>
              </a:lnSpc>
              <a:buNone/>
            </a:pPr>
            <a:r>
              <a:rPr lang="en-US" sz="850" b="1" dirty="0">
                <a:solidFill>
                  <a:srgbClr val="101113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03 / 10–15 分钟</a:t>
            </a:r>
            <a:endParaRPr lang="en-US" sz="850" dirty="0"/>
          </a:p>
        </p:txBody>
      </p:sp>
      <p:sp>
        <p:nvSpPr>
          <p:cNvPr id="36" name="Text 30"/>
          <p:cNvSpPr/>
          <p:nvPr/>
        </p:nvSpPr>
        <p:spPr>
          <a:xfrm>
            <a:off x="713232" y="7910576"/>
            <a:ext cx="6133536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4000"/>
              </a:lnSpc>
              <a:buNone/>
            </a:pPr>
            <a:r>
              <a:rPr lang="en-US" sz="1900" b="1" dirty="0">
                <a:solidFill>
                  <a:srgbClr val="F4F4EC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O = 87.56 → C = 88.00</a:t>
            </a:r>
            <a:endParaRPr lang="en-US" sz="1900" dirty="0"/>
          </a:p>
        </p:txBody>
      </p:sp>
      <p:sp>
        <p:nvSpPr>
          <p:cNvPr id="37" name="Text 31"/>
          <p:cNvSpPr/>
          <p:nvPr/>
        </p:nvSpPr>
        <p:spPr>
          <a:xfrm>
            <a:off x="713232" y="8294624"/>
            <a:ext cx="6133536" cy="2418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0000"/>
              </a:lnSpc>
              <a:buNone/>
            </a:pPr>
            <a:r>
              <a:rPr lang="en-US" sz="1180" dirty="0">
                <a:solidFill>
                  <a:srgbClr val="DDDED9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开盘参考重置。完整 K 线收阳后退出；不要求先涨回 100。</a:t>
            </a:r>
            <a:endParaRPr lang="en-US" sz="1180" dirty="0"/>
          </a:p>
        </p:txBody>
      </p:sp>
      <p:sp>
        <p:nvSpPr>
          <p:cNvPr id="38" name="Text 32"/>
          <p:cNvSpPr/>
          <p:nvPr/>
        </p:nvSpPr>
        <p:spPr>
          <a:xfrm>
            <a:off x="4800600" y="7526528"/>
            <a:ext cx="1993392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24000"/>
              </a:lnSpc>
              <a:buNone/>
            </a:pPr>
            <a:r>
              <a:rPr lang="en-US" sz="860" dirty="0">
                <a:solidFill>
                  <a:srgbClr val="A2A5AF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悬挂 → 退出</a:t>
            </a:r>
            <a:endParaRPr lang="en-US" sz="860" dirty="0"/>
          </a:p>
        </p:txBody>
      </p:sp>
      <p:sp>
        <p:nvSpPr>
          <p:cNvPr id="39" name="Shape 33"/>
          <p:cNvSpPr/>
          <p:nvPr/>
        </p:nvSpPr>
        <p:spPr>
          <a:xfrm>
            <a:off x="530352" y="9035288"/>
            <a:ext cx="6499296" cy="1051560"/>
          </a:xfrm>
          <a:prstGeom prst="rect">
            <a:avLst/>
          </a:prstGeom>
          <a:solidFill>
            <a:srgbClr val="17191E"/>
          </a:solidFill>
          <a:ln w="6985">
            <a:solidFill>
              <a:srgbClr val="353840"/>
            </a:solidFill>
            <a:prstDash val="solid"/>
          </a:ln>
        </p:spPr>
      </p:sp>
      <p:sp>
        <p:nvSpPr>
          <p:cNvPr id="40" name="Shape 34"/>
          <p:cNvSpPr/>
          <p:nvPr/>
        </p:nvSpPr>
        <p:spPr>
          <a:xfrm>
            <a:off x="530352" y="9035288"/>
            <a:ext cx="36576" cy="1051560"/>
          </a:xfrm>
          <a:prstGeom prst="rect">
            <a:avLst/>
          </a:prstGeom>
          <a:solidFill>
            <a:srgbClr val="B442F5"/>
          </a:solidFill>
          <a:ln w="12700">
            <a:solidFill>
              <a:srgbClr val="B442F5"/>
            </a:solidFill>
            <a:prstDash val="solid"/>
          </a:ln>
        </p:spPr>
      </p:sp>
      <p:sp>
        <p:nvSpPr>
          <p:cNvPr id="41" name="Text 35"/>
          <p:cNvSpPr/>
          <p:nvPr/>
        </p:nvSpPr>
        <p:spPr>
          <a:xfrm>
            <a:off x="713232" y="9154160"/>
            <a:ext cx="6133536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4000"/>
              </a:lnSpc>
              <a:buNone/>
            </a:pPr>
            <a:r>
              <a:rPr lang="en-US" sz="1340" b="1" dirty="0">
                <a:solidFill>
                  <a:srgbClr val="B442F5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状态判断的核心</a:t>
            </a:r>
            <a:endParaRPr lang="en-US" sz="1340" dirty="0"/>
          </a:p>
        </p:txBody>
      </p:sp>
      <p:sp>
        <p:nvSpPr>
          <p:cNvPr id="42" name="Text 36"/>
          <p:cNvSpPr/>
          <p:nvPr/>
        </p:nvSpPr>
        <p:spPr>
          <a:xfrm>
            <a:off x="713232" y="9474200"/>
            <a:ext cx="6133536" cy="44805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0000"/>
              </a:lnSpc>
              <a:buNone/>
            </a:pPr>
            <a:r>
              <a:rPr lang="en-US" sz="1170" dirty="0">
                <a:solidFill>
                  <a:srgbClr val="DDDED9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完整 K 线决定是否触发或退出；悬挂状态下的当前价格决定额外税率。盘中回升、税率归</a:t>
            </a:r>
            <a:endParaRPr lang="en-US" sz="1170" dirty="0"/>
          </a:p>
          <a:p>
            <a:pPr indent="0" marL="0">
              <a:lnSpc>
                <a:spcPct val="110000"/>
              </a:lnSpc>
              <a:buNone/>
            </a:pPr>
            <a:r>
              <a:rPr lang="en-US" sz="1170" dirty="0">
                <a:solidFill>
                  <a:srgbClr val="DDDED9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零与退出悬挂并不是同一件事。</a:t>
            </a:r>
            <a:endParaRPr lang="en-US" sz="1170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3">
    <p:bg>
      <p:bgPr>
        <a:solidFill>
          <a:srgbClr val="0E0F1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data/loop_whitepaper_work/assets/body_bg.jp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7560000" cy="10692000"/>
          </a:xfrm>
          <a:prstGeom prst="rect">
            <a:avLst/>
          </a:prstGeom>
        </p:spPr>
      </p:pic>
      <p:pic>
        <p:nvPicPr>
          <p:cNvPr id="3" name="Image 1" descr="/mnt/data/loop_whitepaper_work/assets/infinity_wm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23360" y="7098527"/>
            <a:ext cx="3282696" cy="1914675"/>
          </a:xfrm>
          <a:prstGeom prst="rect">
            <a:avLst/>
          </a:prstGeom>
        </p:spPr>
      </p:pic>
      <p:pic>
        <p:nvPicPr>
          <p:cNvPr id="4" name="Image 2" descr="/mnt/data/loop_whitepaper_work/assets/wordmark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9951" y="228600"/>
            <a:ext cx="688898" cy="484632"/>
          </a:xfrm>
          <a:prstGeom prst="rect">
            <a:avLst/>
          </a:prstGeom>
        </p:spPr>
      </p:pic>
      <p:sp>
        <p:nvSpPr>
          <p:cNvPr id="5" name="Text 0"/>
          <p:cNvSpPr/>
          <p:nvPr/>
        </p:nvSpPr>
        <p:spPr>
          <a:xfrm>
            <a:off x="1517904" y="438912"/>
            <a:ext cx="4389120" cy="1737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4000"/>
              </a:lnSpc>
              <a:buNone/>
            </a:pPr>
            <a:r>
              <a:rPr lang="en-US" sz="840" spc="180" kern="0" dirty="0">
                <a:solidFill>
                  <a:srgbClr val="A2A5A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WHITE PAPER  /  2026.10</a:t>
            </a:r>
            <a:endParaRPr lang="en-US" sz="840" dirty="0"/>
          </a:p>
        </p:txBody>
      </p:sp>
      <p:sp>
        <p:nvSpPr>
          <p:cNvPr id="6" name="Shape 1"/>
          <p:cNvSpPr/>
          <p:nvPr/>
        </p:nvSpPr>
        <p:spPr>
          <a:xfrm>
            <a:off x="530352" y="822960"/>
            <a:ext cx="6499296" cy="0"/>
          </a:xfrm>
          <a:prstGeom prst="line">
            <a:avLst/>
          </a:prstGeom>
          <a:noFill/>
          <a:ln w="8890">
            <a:solidFill>
              <a:srgbClr val="353840"/>
            </a:solidFill>
            <a:prstDash val="solid"/>
            <a:headEnd type="none"/>
            <a:tailEnd type="none"/>
          </a:ln>
        </p:spPr>
      </p:sp>
      <p:sp>
        <p:nvSpPr>
          <p:cNvPr id="7" name="Shape 2"/>
          <p:cNvSpPr/>
          <p:nvPr/>
        </p:nvSpPr>
        <p:spPr>
          <a:xfrm>
            <a:off x="530352" y="987552"/>
            <a:ext cx="1088136" cy="256032"/>
          </a:xfrm>
          <a:prstGeom prst="rect">
            <a:avLst/>
          </a:prstGeom>
          <a:solidFill>
            <a:srgbClr val="E6F600"/>
          </a:solidFill>
          <a:ln w="12700">
            <a:solidFill>
              <a:srgbClr val="E6F600"/>
            </a:solidFill>
            <a:prstDash val="solid"/>
          </a:ln>
        </p:spPr>
      </p:sp>
      <p:sp>
        <p:nvSpPr>
          <p:cNvPr id="8" name="Text 3"/>
          <p:cNvSpPr/>
          <p:nvPr/>
        </p:nvSpPr>
        <p:spPr>
          <a:xfrm>
            <a:off x="603504" y="1022299"/>
            <a:ext cx="941832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4000"/>
              </a:lnSpc>
              <a:buNone/>
            </a:pPr>
            <a:r>
              <a:rPr lang="en-US" sz="850" b="1" dirty="0">
                <a:solidFill>
                  <a:srgbClr val="101113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CHAPTER 07</a:t>
            </a:r>
            <a:endParaRPr lang="en-US" sz="850" dirty="0"/>
          </a:p>
        </p:txBody>
      </p:sp>
      <p:sp>
        <p:nvSpPr>
          <p:cNvPr id="9" name="Text 4"/>
          <p:cNvSpPr/>
          <p:nvPr/>
        </p:nvSpPr>
        <p:spPr>
          <a:xfrm>
            <a:off x="1837944" y="1028700"/>
            <a:ext cx="507492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4000"/>
              </a:lnSpc>
              <a:buNone/>
            </a:pPr>
            <a:r>
              <a:rPr lang="en-US" sz="820" spc="180" kern="0" dirty="0">
                <a:solidFill>
                  <a:srgbClr val="A2A5A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BUYER REWARDS</a:t>
            </a:r>
            <a:endParaRPr lang="en-US" sz="820" dirty="0"/>
          </a:p>
        </p:txBody>
      </p:sp>
      <p:sp>
        <p:nvSpPr>
          <p:cNvPr id="10" name="Text 5"/>
          <p:cNvSpPr/>
          <p:nvPr/>
        </p:nvSpPr>
        <p:spPr>
          <a:xfrm>
            <a:off x="530352" y="1444752"/>
            <a:ext cx="6499296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4000"/>
              </a:lnSpc>
              <a:buNone/>
            </a:pPr>
            <a:r>
              <a:rPr lang="en-US" sz="2900" b="1" dirty="0">
                <a:solidFill>
                  <a:srgbClr val="F4F4EC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买方奖励与结算</a:t>
            </a:r>
            <a:endParaRPr lang="en-US" sz="2900" dirty="0"/>
          </a:p>
        </p:txBody>
      </p:sp>
      <p:sp>
        <p:nvSpPr>
          <p:cNvPr id="11" name="Shape 6"/>
          <p:cNvSpPr/>
          <p:nvPr/>
        </p:nvSpPr>
        <p:spPr>
          <a:xfrm>
            <a:off x="530352" y="2121408"/>
            <a:ext cx="1005840" cy="0"/>
          </a:xfrm>
          <a:prstGeom prst="line">
            <a:avLst/>
          </a:prstGeom>
          <a:noFill/>
          <a:ln w="38100">
            <a:solidFill>
              <a:srgbClr val="E6F600"/>
            </a:solidFill>
            <a:prstDash val="solid"/>
            <a:headEnd type="none"/>
            <a:tailEnd type="none"/>
          </a:ln>
        </p:spPr>
      </p:sp>
      <p:sp>
        <p:nvSpPr>
          <p:cNvPr id="12" name="Shape 7"/>
          <p:cNvSpPr/>
          <p:nvPr/>
        </p:nvSpPr>
        <p:spPr>
          <a:xfrm>
            <a:off x="1335024" y="2185416"/>
            <a:ext cx="676656" cy="0"/>
          </a:xfrm>
          <a:prstGeom prst="line">
            <a:avLst/>
          </a:prstGeom>
          <a:noFill/>
          <a:ln w="25400">
            <a:solidFill>
              <a:srgbClr val="B442F5"/>
            </a:solidFill>
            <a:prstDash val="solid"/>
            <a:headEnd type="none"/>
            <a:tailEnd type="none"/>
          </a:ln>
        </p:spPr>
      </p:sp>
      <p:sp>
        <p:nvSpPr>
          <p:cNvPr id="13" name="Shape 8"/>
          <p:cNvSpPr/>
          <p:nvPr/>
        </p:nvSpPr>
        <p:spPr>
          <a:xfrm>
            <a:off x="530352" y="10106784"/>
            <a:ext cx="6499296" cy="0"/>
          </a:xfrm>
          <a:prstGeom prst="line">
            <a:avLst/>
          </a:prstGeom>
          <a:noFill/>
          <a:ln w="8890">
            <a:solidFill>
              <a:srgbClr val="353840"/>
            </a:solidFill>
            <a:prstDash val="solid"/>
            <a:headEnd type="none"/>
            <a:tailEnd type="none"/>
          </a:ln>
        </p:spPr>
      </p:sp>
      <p:sp>
        <p:nvSpPr>
          <p:cNvPr id="14" name="Text 9">
            <a:hlinkClick r:id="rId4" tooltip=""/>
          </p:cNvPr>
          <p:cNvSpPr/>
          <p:nvPr/>
        </p:nvSpPr>
        <p:spPr>
          <a:xfrm>
            <a:off x="530352" y="10298808"/>
            <a:ext cx="192024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4000"/>
              </a:lnSpc>
              <a:buNone/>
            </a:pPr>
            <a:r>
              <a:rPr lang="en-US" sz="810" u="sng" spc="180" kern="0" dirty="0">
                <a:solidFill>
                  <a:srgbClr val="A2A5AF"/>
                </a:solidFill>
                <a:latin typeface="Inter" pitchFamily="34" charset="0"/>
                <a:ea typeface="Inter" pitchFamily="34" charset="-122"/>
                <a:cs typeface="Inter" pitchFamily="34" charset="-120"/>
                <a:hlinkClick r:id="rId4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LOOPLABS.MEME</a:t>
            </a:r>
            <a:endParaRPr lang="en-US" sz="810" dirty="0"/>
          </a:p>
        </p:txBody>
      </p:sp>
      <p:sp>
        <p:nvSpPr>
          <p:cNvPr id="15" name="Text 10"/>
          <p:cNvSpPr/>
          <p:nvPr/>
        </p:nvSpPr>
        <p:spPr>
          <a:xfrm>
            <a:off x="2679192" y="10298808"/>
            <a:ext cx="356616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4000"/>
              </a:lnSpc>
              <a:buNone/>
            </a:pPr>
            <a:r>
              <a:rPr lang="en-US" sz="720" spc="180" kern="0" dirty="0">
                <a:solidFill>
                  <a:srgbClr val="A2A5A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COMMUNITY / CULTURE / INFINITY</a:t>
            </a:r>
            <a:endParaRPr lang="en-US" sz="720" dirty="0"/>
          </a:p>
        </p:txBody>
      </p:sp>
      <p:sp>
        <p:nvSpPr>
          <p:cNvPr id="16" name="Text 11"/>
          <p:cNvSpPr/>
          <p:nvPr/>
        </p:nvSpPr>
        <p:spPr>
          <a:xfrm>
            <a:off x="6627312" y="10253088"/>
            <a:ext cx="402336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24000"/>
              </a:lnSpc>
              <a:buNone/>
            </a:pPr>
            <a:r>
              <a:rPr lang="en-US" sz="1250" b="1" dirty="0">
                <a:solidFill>
                  <a:srgbClr val="E6F6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23</a:t>
            </a:r>
            <a:endParaRPr lang="en-US" sz="1250" dirty="0"/>
          </a:p>
        </p:txBody>
      </p:sp>
      <p:sp>
        <p:nvSpPr>
          <p:cNvPr id="18" name="Text 12"/>
          <p:cNvSpPr/>
          <p:nvPr/>
        </p:nvSpPr>
        <p:spPr>
          <a:xfrm>
            <a:off x="530352" y="2487168"/>
            <a:ext cx="484632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4000"/>
              </a:lnSpc>
              <a:buNone/>
            </a:pPr>
            <a:r>
              <a:rPr lang="en-US" sz="1330" b="1" dirty="0">
                <a:solidFill>
                  <a:srgbClr val="E6F6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7.5</a:t>
            </a:r>
            <a:endParaRPr lang="en-US" sz="1330" dirty="0"/>
          </a:p>
        </p:txBody>
      </p:sp>
      <p:sp>
        <p:nvSpPr>
          <p:cNvPr id="19" name="Text 13"/>
          <p:cNvSpPr/>
          <p:nvPr/>
        </p:nvSpPr>
        <p:spPr>
          <a:xfrm>
            <a:off x="1088136" y="2487168"/>
            <a:ext cx="5941512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4000"/>
              </a:lnSpc>
              <a:buNone/>
            </a:pPr>
            <a:r>
              <a:rPr lang="en-US" sz="1500" b="1" dirty="0">
                <a:solidFill>
                  <a:srgbClr val="F4F4EC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买方奖励计算与分配</a:t>
            </a:r>
            <a:endParaRPr lang="en-US" sz="1500" dirty="0"/>
          </a:p>
        </p:txBody>
      </p:sp>
      <p:sp>
        <p:nvSpPr>
          <p:cNvPr id="20" name="Text 14"/>
          <p:cNvSpPr/>
          <p:nvPr/>
        </p:nvSpPr>
        <p:spPr>
          <a:xfrm>
            <a:off x="530352" y="2898648"/>
            <a:ext cx="6499296" cy="4871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0000"/>
              </a:lnSpc>
              <a:buNone/>
            </a:pPr>
            <a:r>
              <a:rPr lang="en-US" sz="1280" dirty="0">
                <a:solidFill>
                  <a:srgbClr val="DDDED9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悬挂实验将对应周期实际收到的额外卖出税归集到奖励池，按合格买方的买入金额权重</a:t>
            </a:r>
            <a:endParaRPr lang="en-US" sz="1280" dirty="0"/>
          </a:p>
          <a:p>
            <a:pPr indent="0" marL="0">
              <a:lnSpc>
                <a:spcPct val="110000"/>
              </a:lnSpc>
              <a:buNone/>
            </a:pPr>
            <a:r>
              <a:rPr lang="en-US" sz="1280" dirty="0">
                <a:solidFill>
                  <a:srgbClr val="DDDED9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分配。奖励来自已归集资金，不是凭空生成的回报。</a:t>
            </a:r>
            <a:endParaRPr lang="en-US" sz="1280" dirty="0"/>
          </a:p>
        </p:txBody>
      </p:sp>
      <p:sp>
        <p:nvSpPr>
          <p:cNvPr id="21" name="Shape 15"/>
          <p:cNvSpPr/>
          <p:nvPr/>
        </p:nvSpPr>
        <p:spPr>
          <a:xfrm>
            <a:off x="530352" y="3550412"/>
            <a:ext cx="6499296" cy="850392"/>
          </a:xfrm>
          <a:prstGeom prst="rect">
            <a:avLst/>
          </a:prstGeom>
          <a:solidFill>
            <a:srgbClr val="202229"/>
          </a:solidFill>
          <a:ln w="6985">
            <a:solidFill>
              <a:srgbClr val="353840"/>
            </a:solidFill>
            <a:prstDash val="solid"/>
          </a:ln>
        </p:spPr>
      </p:sp>
      <p:sp>
        <p:nvSpPr>
          <p:cNvPr id="22" name="Text 16"/>
          <p:cNvSpPr/>
          <p:nvPr/>
        </p:nvSpPr>
        <p:spPr>
          <a:xfrm>
            <a:off x="722376" y="3705860"/>
            <a:ext cx="6115248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4000"/>
              </a:lnSpc>
              <a:buNone/>
            </a:pPr>
            <a:r>
              <a:rPr lang="en-US" sz="1480" b="1" dirty="0">
                <a:solidFill>
                  <a:srgbClr val="E6F600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个人奖励 = R × 个人合格买入金额 ÷ 合格买入总额</a:t>
            </a:r>
            <a:endParaRPr lang="en-US" sz="1480" dirty="0"/>
          </a:p>
        </p:txBody>
      </p:sp>
      <p:sp>
        <p:nvSpPr>
          <p:cNvPr id="23" name="Text 17"/>
          <p:cNvSpPr/>
          <p:nvPr/>
        </p:nvSpPr>
        <p:spPr>
          <a:xfrm>
            <a:off x="722376" y="4099052"/>
            <a:ext cx="6115248" cy="2222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0000"/>
              </a:lnSpc>
              <a:buNone/>
            </a:pPr>
            <a:r>
              <a:rPr lang="en-US" sz="1070" dirty="0">
                <a:solidFill>
                  <a:srgbClr val="A2A5AF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R 为当期实际归集奖池；合格买入总额大于零时适用。</a:t>
            </a:r>
            <a:endParaRPr lang="en-US" sz="1070" dirty="0"/>
          </a:p>
        </p:txBody>
      </p:sp>
      <p:sp>
        <p:nvSpPr>
          <p:cNvPr id="24" name="Shape 18"/>
          <p:cNvSpPr/>
          <p:nvPr/>
        </p:nvSpPr>
        <p:spPr>
          <a:xfrm>
            <a:off x="530352" y="4565396"/>
            <a:ext cx="941832" cy="393192"/>
          </a:xfrm>
          <a:prstGeom prst="rect">
            <a:avLst/>
          </a:prstGeom>
          <a:solidFill>
            <a:srgbClr val="B442F5"/>
          </a:solidFill>
          <a:ln w="12700">
            <a:solidFill>
              <a:srgbClr val="B442F5"/>
            </a:solidFill>
            <a:prstDash val="solid"/>
          </a:ln>
        </p:spPr>
      </p:sp>
      <p:sp>
        <p:nvSpPr>
          <p:cNvPr id="25" name="Text 19"/>
          <p:cNvSpPr/>
          <p:nvPr/>
        </p:nvSpPr>
        <p:spPr>
          <a:xfrm>
            <a:off x="640080" y="4661408"/>
            <a:ext cx="722376" cy="2834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4000"/>
              </a:lnSpc>
              <a:buNone/>
            </a:pPr>
            <a:r>
              <a:rPr lang="en-US" sz="1220" b="1" dirty="0">
                <a:solidFill>
                  <a:srgbClr val="F4F4EC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买家</a:t>
            </a:r>
            <a:endParaRPr lang="en-US" sz="1220" dirty="0"/>
          </a:p>
        </p:txBody>
      </p:sp>
      <p:sp>
        <p:nvSpPr>
          <p:cNvPr id="26" name="Shape 20"/>
          <p:cNvSpPr/>
          <p:nvPr/>
        </p:nvSpPr>
        <p:spPr>
          <a:xfrm>
            <a:off x="1472184" y="4565396"/>
            <a:ext cx="2066544" cy="393192"/>
          </a:xfrm>
          <a:prstGeom prst="rect">
            <a:avLst/>
          </a:prstGeom>
          <a:solidFill>
            <a:srgbClr val="B442F5"/>
          </a:solidFill>
          <a:ln w="12700">
            <a:solidFill>
              <a:srgbClr val="B442F5"/>
            </a:solidFill>
            <a:prstDash val="solid"/>
          </a:ln>
        </p:spPr>
      </p:sp>
      <p:sp>
        <p:nvSpPr>
          <p:cNvPr id="27" name="Text 21"/>
          <p:cNvSpPr/>
          <p:nvPr/>
        </p:nvSpPr>
        <p:spPr>
          <a:xfrm>
            <a:off x="1581912" y="4661408"/>
            <a:ext cx="1847088" cy="2834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4000"/>
              </a:lnSpc>
              <a:buNone/>
            </a:pPr>
            <a:r>
              <a:rPr lang="en-US" sz="1220" b="1" dirty="0">
                <a:solidFill>
                  <a:srgbClr val="F4F4EC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合格买入金额</a:t>
            </a:r>
            <a:endParaRPr lang="en-US" sz="1220" dirty="0"/>
          </a:p>
        </p:txBody>
      </p:sp>
      <p:sp>
        <p:nvSpPr>
          <p:cNvPr id="28" name="Shape 22"/>
          <p:cNvSpPr/>
          <p:nvPr/>
        </p:nvSpPr>
        <p:spPr>
          <a:xfrm>
            <a:off x="3538728" y="4565396"/>
            <a:ext cx="1645920" cy="393192"/>
          </a:xfrm>
          <a:prstGeom prst="rect">
            <a:avLst/>
          </a:prstGeom>
          <a:solidFill>
            <a:srgbClr val="B442F5"/>
          </a:solidFill>
          <a:ln w="12700">
            <a:solidFill>
              <a:srgbClr val="B442F5"/>
            </a:solidFill>
            <a:prstDash val="solid"/>
          </a:ln>
        </p:spPr>
      </p:sp>
      <p:sp>
        <p:nvSpPr>
          <p:cNvPr id="29" name="Text 23"/>
          <p:cNvSpPr/>
          <p:nvPr/>
        </p:nvSpPr>
        <p:spPr>
          <a:xfrm>
            <a:off x="3648456" y="4661408"/>
            <a:ext cx="1426464" cy="2834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4000"/>
              </a:lnSpc>
              <a:buNone/>
            </a:pPr>
            <a:r>
              <a:rPr lang="en-US" sz="1220" b="1" dirty="0">
                <a:solidFill>
                  <a:srgbClr val="F4F4EC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奖励份额</a:t>
            </a:r>
            <a:endParaRPr lang="en-US" sz="1220" dirty="0"/>
          </a:p>
        </p:txBody>
      </p:sp>
      <p:sp>
        <p:nvSpPr>
          <p:cNvPr id="30" name="Shape 24"/>
          <p:cNvSpPr/>
          <p:nvPr/>
        </p:nvSpPr>
        <p:spPr>
          <a:xfrm>
            <a:off x="5184648" y="4565396"/>
            <a:ext cx="1845000" cy="393192"/>
          </a:xfrm>
          <a:prstGeom prst="rect">
            <a:avLst/>
          </a:prstGeom>
          <a:solidFill>
            <a:srgbClr val="B442F5"/>
          </a:solidFill>
          <a:ln w="12700">
            <a:solidFill>
              <a:srgbClr val="B442F5"/>
            </a:solidFill>
            <a:prstDash val="solid"/>
          </a:ln>
        </p:spPr>
      </p:sp>
      <p:sp>
        <p:nvSpPr>
          <p:cNvPr id="31" name="Text 25"/>
          <p:cNvSpPr/>
          <p:nvPr/>
        </p:nvSpPr>
        <p:spPr>
          <a:xfrm>
            <a:off x="5294376" y="4661408"/>
            <a:ext cx="1625544" cy="2834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4000"/>
              </a:lnSpc>
              <a:buNone/>
            </a:pPr>
            <a:r>
              <a:rPr lang="en-US" sz="1220" b="1" dirty="0">
                <a:solidFill>
                  <a:srgbClr val="F4F4EC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示例奖励</a:t>
            </a:r>
            <a:endParaRPr lang="en-US" sz="1220" dirty="0"/>
          </a:p>
        </p:txBody>
      </p:sp>
      <p:sp>
        <p:nvSpPr>
          <p:cNvPr id="32" name="Shape 26"/>
          <p:cNvSpPr/>
          <p:nvPr/>
        </p:nvSpPr>
        <p:spPr>
          <a:xfrm>
            <a:off x="530352" y="4958588"/>
            <a:ext cx="941832" cy="448056"/>
          </a:xfrm>
          <a:prstGeom prst="rect">
            <a:avLst/>
          </a:prstGeom>
          <a:solidFill>
            <a:srgbClr val="17191E"/>
          </a:solidFill>
          <a:ln w="12700">
            <a:solidFill>
              <a:srgbClr val="17191E"/>
            </a:solidFill>
            <a:prstDash val="solid"/>
          </a:ln>
        </p:spPr>
      </p:sp>
      <p:sp>
        <p:nvSpPr>
          <p:cNvPr id="33" name="Text 27"/>
          <p:cNvSpPr/>
          <p:nvPr/>
        </p:nvSpPr>
        <p:spPr>
          <a:xfrm>
            <a:off x="640080" y="5077460"/>
            <a:ext cx="722376" cy="2834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4000"/>
              </a:lnSpc>
              <a:buNone/>
            </a:pPr>
            <a:r>
              <a:rPr lang="en-US" sz="1220" b="1" dirty="0">
                <a:solidFill>
                  <a:srgbClr val="F4F4EC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A</a:t>
            </a:r>
            <a:endParaRPr lang="en-US" sz="1220" dirty="0"/>
          </a:p>
        </p:txBody>
      </p:sp>
      <p:sp>
        <p:nvSpPr>
          <p:cNvPr id="34" name="Shape 28"/>
          <p:cNvSpPr/>
          <p:nvPr/>
        </p:nvSpPr>
        <p:spPr>
          <a:xfrm>
            <a:off x="1472184" y="4958588"/>
            <a:ext cx="2066544" cy="448056"/>
          </a:xfrm>
          <a:prstGeom prst="rect">
            <a:avLst/>
          </a:prstGeom>
          <a:solidFill>
            <a:srgbClr val="17191E"/>
          </a:solidFill>
          <a:ln w="12700">
            <a:solidFill>
              <a:srgbClr val="17191E"/>
            </a:solidFill>
            <a:prstDash val="solid"/>
          </a:ln>
        </p:spPr>
      </p:sp>
      <p:sp>
        <p:nvSpPr>
          <p:cNvPr id="35" name="Text 29"/>
          <p:cNvSpPr/>
          <p:nvPr/>
        </p:nvSpPr>
        <p:spPr>
          <a:xfrm>
            <a:off x="1581912" y="5077460"/>
            <a:ext cx="1847088" cy="2834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4000"/>
              </a:lnSpc>
              <a:buNone/>
            </a:pPr>
            <a:r>
              <a:rPr lang="en-US" sz="1220" dirty="0">
                <a:solidFill>
                  <a:srgbClr val="DDDED9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1,000</a:t>
            </a:r>
            <a:endParaRPr lang="en-US" sz="1220" dirty="0"/>
          </a:p>
        </p:txBody>
      </p:sp>
      <p:sp>
        <p:nvSpPr>
          <p:cNvPr id="36" name="Shape 30"/>
          <p:cNvSpPr/>
          <p:nvPr/>
        </p:nvSpPr>
        <p:spPr>
          <a:xfrm>
            <a:off x="3538728" y="4958588"/>
            <a:ext cx="1645920" cy="448056"/>
          </a:xfrm>
          <a:prstGeom prst="rect">
            <a:avLst/>
          </a:prstGeom>
          <a:solidFill>
            <a:srgbClr val="17191E"/>
          </a:solidFill>
          <a:ln w="12700">
            <a:solidFill>
              <a:srgbClr val="17191E"/>
            </a:solidFill>
            <a:prstDash val="solid"/>
          </a:ln>
        </p:spPr>
      </p:sp>
      <p:sp>
        <p:nvSpPr>
          <p:cNvPr id="37" name="Text 31"/>
          <p:cNvSpPr/>
          <p:nvPr/>
        </p:nvSpPr>
        <p:spPr>
          <a:xfrm>
            <a:off x="3648456" y="5077460"/>
            <a:ext cx="1426464" cy="2834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4000"/>
              </a:lnSpc>
              <a:buNone/>
            </a:pPr>
            <a:r>
              <a:rPr lang="en-US" sz="1220" dirty="0">
                <a:solidFill>
                  <a:srgbClr val="DDDED9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10%</a:t>
            </a:r>
            <a:endParaRPr lang="en-US" sz="1220" dirty="0"/>
          </a:p>
        </p:txBody>
      </p:sp>
      <p:sp>
        <p:nvSpPr>
          <p:cNvPr id="38" name="Shape 32"/>
          <p:cNvSpPr/>
          <p:nvPr/>
        </p:nvSpPr>
        <p:spPr>
          <a:xfrm>
            <a:off x="5184648" y="4958588"/>
            <a:ext cx="1845000" cy="448056"/>
          </a:xfrm>
          <a:prstGeom prst="rect">
            <a:avLst/>
          </a:prstGeom>
          <a:solidFill>
            <a:srgbClr val="17191E"/>
          </a:solidFill>
          <a:ln w="12700">
            <a:solidFill>
              <a:srgbClr val="17191E"/>
            </a:solidFill>
            <a:prstDash val="solid"/>
          </a:ln>
        </p:spPr>
      </p:sp>
      <p:sp>
        <p:nvSpPr>
          <p:cNvPr id="39" name="Text 33"/>
          <p:cNvSpPr/>
          <p:nvPr/>
        </p:nvSpPr>
        <p:spPr>
          <a:xfrm>
            <a:off x="5294376" y="5077460"/>
            <a:ext cx="1625544" cy="2834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4000"/>
              </a:lnSpc>
              <a:buNone/>
            </a:pPr>
            <a:r>
              <a:rPr lang="en-US" sz="1220" dirty="0">
                <a:solidFill>
                  <a:srgbClr val="DDDED9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100</a:t>
            </a:r>
            <a:endParaRPr lang="en-US" sz="1220" dirty="0"/>
          </a:p>
        </p:txBody>
      </p:sp>
      <p:sp>
        <p:nvSpPr>
          <p:cNvPr id="40" name="Shape 34"/>
          <p:cNvSpPr/>
          <p:nvPr/>
        </p:nvSpPr>
        <p:spPr>
          <a:xfrm>
            <a:off x="530352" y="5406644"/>
            <a:ext cx="6499296" cy="0"/>
          </a:xfrm>
          <a:prstGeom prst="line">
            <a:avLst/>
          </a:prstGeom>
          <a:noFill/>
          <a:ln w="6350">
            <a:solidFill>
              <a:srgbClr val="353840"/>
            </a:solidFill>
            <a:prstDash val="solid"/>
            <a:headEnd type="none"/>
            <a:tailEnd type="none"/>
          </a:ln>
        </p:spPr>
      </p:sp>
      <p:sp>
        <p:nvSpPr>
          <p:cNvPr id="41" name="Shape 35"/>
          <p:cNvSpPr/>
          <p:nvPr/>
        </p:nvSpPr>
        <p:spPr>
          <a:xfrm>
            <a:off x="530352" y="5406644"/>
            <a:ext cx="941832" cy="448056"/>
          </a:xfrm>
          <a:prstGeom prst="rect">
            <a:avLst/>
          </a:prstGeom>
          <a:solidFill>
            <a:srgbClr val="202229"/>
          </a:solidFill>
          <a:ln w="12700">
            <a:solidFill>
              <a:srgbClr val="202229"/>
            </a:solidFill>
            <a:prstDash val="solid"/>
          </a:ln>
        </p:spPr>
      </p:sp>
      <p:sp>
        <p:nvSpPr>
          <p:cNvPr id="42" name="Text 36"/>
          <p:cNvSpPr/>
          <p:nvPr/>
        </p:nvSpPr>
        <p:spPr>
          <a:xfrm>
            <a:off x="640080" y="5525516"/>
            <a:ext cx="722376" cy="2834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4000"/>
              </a:lnSpc>
              <a:buNone/>
            </a:pPr>
            <a:r>
              <a:rPr lang="en-US" sz="1220" b="1" dirty="0">
                <a:solidFill>
                  <a:srgbClr val="F4F4EC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B</a:t>
            </a:r>
            <a:endParaRPr lang="en-US" sz="1220" dirty="0"/>
          </a:p>
        </p:txBody>
      </p:sp>
      <p:sp>
        <p:nvSpPr>
          <p:cNvPr id="43" name="Shape 37"/>
          <p:cNvSpPr/>
          <p:nvPr/>
        </p:nvSpPr>
        <p:spPr>
          <a:xfrm>
            <a:off x="1472184" y="5406644"/>
            <a:ext cx="2066544" cy="448056"/>
          </a:xfrm>
          <a:prstGeom prst="rect">
            <a:avLst/>
          </a:prstGeom>
          <a:solidFill>
            <a:srgbClr val="202229"/>
          </a:solidFill>
          <a:ln w="12700">
            <a:solidFill>
              <a:srgbClr val="202229"/>
            </a:solidFill>
            <a:prstDash val="solid"/>
          </a:ln>
        </p:spPr>
      </p:sp>
      <p:sp>
        <p:nvSpPr>
          <p:cNvPr id="44" name="Text 38"/>
          <p:cNvSpPr/>
          <p:nvPr/>
        </p:nvSpPr>
        <p:spPr>
          <a:xfrm>
            <a:off x="1581912" y="5525516"/>
            <a:ext cx="1847088" cy="2834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4000"/>
              </a:lnSpc>
              <a:buNone/>
            </a:pPr>
            <a:r>
              <a:rPr lang="en-US" sz="1220" dirty="0">
                <a:solidFill>
                  <a:srgbClr val="DDDED9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3,000</a:t>
            </a:r>
            <a:endParaRPr lang="en-US" sz="1220" dirty="0"/>
          </a:p>
        </p:txBody>
      </p:sp>
      <p:sp>
        <p:nvSpPr>
          <p:cNvPr id="45" name="Shape 39"/>
          <p:cNvSpPr/>
          <p:nvPr/>
        </p:nvSpPr>
        <p:spPr>
          <a:xfrm>
            <a:off x="3538728" y="5406644"/>
            <a:ext cx="1645920" cy="448056"/>
          </a:xfrm>
          <a:prstGeom prst="rect">
            <a:avLst/>
          </a:prstGeom>
          <a:solidFill>
            <a:srgbClr val="202229"/>
          </a:solidFill>
          <a:ln w="12700">
            <a:solidFill>
              <a:srgbClr val="202229"/>
            </a:solidFill>
            <a:prstDash val="solid"/>
          </a:ln>
        </p:spPr>
      </p:sp>
      <p:sp>
        <p:nvSpPr>
          <p:cNvPr id="46" name="Text 40"/>
          <p:cNvSpPr/>
          <p:nvPr/>
        </p:nvSpPr>
        <p:spPr>
          <a:xfrm>
            <a:off x="3648456" y="5525516"/>
            <a:ext cx="1426464" cy="2834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4000"/>
              </a:lnSpc>
              <a:buNone/>
            </a:pPr>
            <a:r>
              <a:rPr lang="en-US" sz="1220" dirty="0">
                <a:solidFill>
                  <a:srgbClr val="DDDED9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30%</a:t>
            </a:r>
            <a:endParaRPr lang="en-US" sz="1220" dirty="0"/>
          </a:p>
        </p:txBody>
      </p:sp>
      <p:sp>
        <p:nvSpPr>
          <p:cNvPr id="47" name="Shape 41"/>
          <p:cNvSpPr/>
          <p:nvPr/>
        </p:nvSpPr>
        <p:spPr>
          <a:xfrm>
            <a:off x="5184648" y="5406644"/>
            <a:ext cx="1845000" cy="448056"/>
          </a:xfrm>
          <a:prstGeom prst="rect">
            <a:avLst/>
          </a:prstGeom>
          <a:solidFill>
            <a:srgbClr val="202229"/>
          </a:solidFill>
          <a:ln w="12700">
            <a:solidFill>
              <a:srgbClr val="202229"/>
            </a:solidFill>
            <a:prstDash val="solid"/>
          </a:ln>
        </p:spPr>
      </p:sp>
      <p:sp>
        <p:nvSpPr>
          <p:cNvPr id="48" name="Text 42"/>
          <p:cNvSpPr/>
          <p:nvPr/>
        </p:nvSpPr>
        <p:spPr>
          <a:xfrm>
            <a:off x="5294376" y="5525516"/>
            <a:ext cx="1625544" cy="2834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4000"/>
              </a:lnSpc>
              <a:buNone/>
            </a:pPr>
            <a:r>
              <a:rPr lang="en-US" sz="1220" dirty="0">
                <a:solidFill>
                  <a:srgbClr val="DDDED9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300</a:t>
            </a:r>
            <a:endParaRPr lang="en-US" sz="1220" dirty="0"/>
          </a:p>
        </p:txBody>
      </p:sp>
      <p:sp>
        <p:nvSpPr>
          <p:cNvPr id="49" name="Shape 43"/>
          <p:cNvSpPr/>
          <p:nvPr/>
        </p:nvSpPr>
        <p:spPr>
          <a:xfrm>
            <a:off x="530352" y="5854700"/>
            <a:ext cx="6499296" cy="0"/>
          </a:xfrm>
          <a:prstGeom prst="line">
            <a:avLst/>
          </a:prstGeom>
          <a:noFill/>
          <a:ln w="6350">
            <a:solidFill>
              <a:srgbClr val="353840"/>
            </a:solidFill>
            <a:prstDash val="solid"/>
            <a:headEnd type="none"/>
            <a:tailEnd type="none"/>
          </a:ln>
        </p:spPr>
      </p:sp>
      <p:sp>
        <p:nvSpPr>
          <p:cNvPr id="50" name="Shape 44"/>
          <p:cNvSpPr/>
          <p:nvPr/>
        </p:nvSpPr>
        <p:spPr>
          <a:xfrm>
            <a:off x="530352" y="5854700"/>
            <a:ext cx="941832" cy="448056"/>
          </a:xfrm>
          <a:prstGeom prst="rect">
            <a:avLst/>
          </a:prstGeom>
          <a:solidFill>
            <a:srgbClr val="17191E"/>
          </a:solidFill>
          <a:ln w="12700">
            <a:solidFill>
              <a:srgbClr val="17191E"/>
            </a:solidFill>
            <a:prstDash val="solid"/>
          </a:ln>
        </p:spPr>
      </p:sp>
      <p:sp>
        <p:nvSpPr>
          <p:cNvPr id="51" name="Text 45"/>
          <p:cNvSpPr/>
          <p:nvPr/>
        </p:nvSpPr>
        <p:spPr>
          <a:xfrm>
            <a:off x="640080" y="5973572"/>
            <a:ext cx="722376" cy="2834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4000"/>
              </a:lnSpc>
              <a:buNone/>
            </a:pPr>
            <a:r>
              <a:rPr lang="en-US" sz="1220" b="1" dirty="0">
                <a:solidFill>
                  <a:srgbClr val="F4F4EC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C</a:t>
            </a:r>
            <a:endParaRPr lang="en-US" sz="1220" dirty="0"/>
          </a:p>
        </p:txBody>
      </p:sp>
      <p:sp>
        <p:nvSpPr>
          <p:cNvPr id="52" name="Shape 46"/>
          <p:cNvSpPr/>
          <p:nvPr/>
        </p:nvSpPr>
        <p:spPr>
          <a:xfrm>
            <a:off x="1472184" y="5854700"/>
            <a:ext cx="2066544" cy="448056"/>
          </a:xfrm>
          <a:prstGeom prst="rect">
            <a:avLst/>
          </a:prstGeom>
          <a:solidFill>
            <a:srgbClr val="17191E"/>
          </a:solidFill>
          <a:ln w="12700">
            <a:solidFill>
              <a:srgbClr val="17191E"/>
            </a:solidFill>
            <a:prstDash val="solid"/>
          </a:ln>
        </p:spPr>
      </p:sp>
      <p:sp>
        <p:nvSpPr>
          <p:cNvPr id="53" name="Text 47"/>
          <p:cNvSpPr/>
          <p:nvPr/>
        </p:nvSpPr>
        <p:spPr>
          <a:xfrm>
            <a:off x="1581912" y="5973572"/>
            <a:ext cx="1847088" cy="2834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4000"/>
              </a:lnSpc>
              <a:buNone/>
            </a:pPr>
            <a:r>
              <a:rPr lang="en-US" sz="1220" dirty="0">
                <a:solidFill>
                  <a:srgbClr val="DDDED9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6,000</a:t>
            </a:r>
            <a:endParaRPr lang="en-US" sz="1220" dirty="0"/>
          </a:p>
        </p:txBody>
      </p:sp>
      <p:sp>
        <p:nvSpPr>
          <p:cNvPr id="54" name="Shape 48"/>
          <p:cNvSpPr/>
          <p:nvPr/>
        </p:nvSpPr>
        <p:spPr>
          <a:xfrm>
            <a:off x="3538728" y="5854700"/>
            <a:ext cx="1645920" cy="448056"/>
          </a:xfrm>
          <a:prstGeom prst="rect">
            <a:avLst/>
          </a:prstGeom>
          <a:solidFill>
            <a:srgbClr val="17191E"/>
          </a:solidFill>
          <a:ln w="12700">
            <a:solidFill>
              <a:srgbClr val="17191E"/>
            </a:solidFill>
            <a:prstDash val="solid"/>
          </a:ln>
        </p:spPr>
      </p:sp>
      <p:sp>
        <p:nvSpPr>
          <p:cNvPr id="55" name="Text 49"/>
          <p:cNvSpPr/>
          <p:nvPr/>
        </p:nvSpPr>
        <p:spPr>
          <a:xfrm>
            <a:off x="3648456" y="5973572"/>
            <a:ext cx="1426464" cy="2834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4000"/>
              </a:lnSpc>
              <a:buNone/>
            </a:pPr>
            <a:r>
              <a:rPr lang="en-US" sz="1220" dirty="0">
                <a:solidFill>
                  <a:srgbClr val="DDDED9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60%</a:t>
            </a:r>
            <a:endParaRPr lang="en-US" sz="1220" dirty="0"/>
          </a:p>
        </p:txBody>
      </p:sp>
      <p:sp>
        <p:nvSpPr>
          <p:cNvPr id="56" name="Shape 50"/>
          <p:cNvSpPr/>
          <p:nvPr/>
        </p:nvSpPr>
        <p:spPr>
          <a:xfrm>
            <a:off x="5184648" y="5854700"/>
            <a:ext cx="1845000" cy="448056"/>
          </a:xfrm>
          <a:prstGeom prst="rect">
            <a:avLst/>
          </a:prstGeom>
          <a:solidFill>
            <a:srgbClr val="17191E"/>
          </a:solidFill>
          <a:ln w="12700">
            <a:solidFill>
              <a:srgbClr val="17191E"/>
            </a:solidFill>
            <a:prstDash val="solid"/>
          </a:ln>
        </p:spPr>
      </p:sp>
      <p:sp>
        <p:nvSpPr>
          <p:cNvPr id="57" name="Text 51"/>
          <p:cNvSpPr/>
          <p:nvPr/>
        </p:nvSpPr>
        <p:spPr>
          <a:xfrm>
            <a:off x="5294376" y="5973572"/>
            <a:ext cx="1625544" cy="2834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4000"/>
              </a:lnSpc>
              <a:buNone/>
            </a:pPr>
            <a:r>
              <a:rPr lang="en-US" sz="1220" dirty="0">
                <a:solidFill>
                  <a:srgbClr val="DDDED9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600</a:t>
            </a:r>
            <a:endParaRPr lang="en-US" sz="1220" dirty="0"/>
          </a:p>
        </p:txBody>
      </p:sp>
      <p:sp>
        <p:nvSpPr>
          <p:cNvPr id="58" name="Shape 52"/>
          <p:cNvSpPr/>
          <p:nvPr/>
        </p:nvSpPr>
        <p:spPr>
          <a:xfrm>
            <a:off x="530352" y="6302756"/>
            <a:ext cx="6499296" cy="0"/>
          </a:xfrm>
          <a:prstGeom prst="line">
            <a:avLst/>
          </a:prstGeom>
          <a:noFill/>
          <a:ln w="6350">
            <a:solidFill>
              <a:srgbClr val="353840"/>
            </a:solidFill>
            <a:prstDash val="solid"/>
            <a:headEnd type="none"/>
            <a:tailEnd type="none"/>
          </a:ln>
        </p:spPr>
      </p:sp>
      <p:sp>
        <p:nvSpPr>
          <p:cNvPr id="59" name="Shape 53"/>
          <p:cNvSpPr/>
          <p:nvPr/>
        </p:nvSpPr>
        <p:spPr>
          <a:xfrm>
            <a:off x="530352" y="6302756"/>
            <a:ext cx="941832" cy="448056"/>
          </a:xfrm>
          <a:prstGeom prst="rect">
            <a:avLst/>
          </a:prstGeom>
          <a:solidFill>
            <a:srgbClr val="202229"/>
          </a:solidFill>
          <a:ln w="12700">
            <a:solidFill>
              <a:srgbClr val="202229"/>
            </a:solidFill>
            <a:prstDash val="solid"/>
          </a:ln>
        </p:spPr>
      </p:sp>
      <p:sp>
        <p:nvSpPr>
          <p:cNvPr id="60" name="Text 54"/>
          <p:cNvSpPr/>
          <p:nvPr/>
        </p:nvSpPr>
        <p:spPr>
          <a:xfrm>
            <a:off x="640080" y="6421628"/>
            <a:ext cx="722376" cy="2834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4000"/>
              </a:lnSpc>
              <a:buNone/>
            </a:pPr>
            <a:r>
              <a:rPr lang="en-US" sz="1220" b="1" dirty="0">
                <a:solidFill>
                  <a:srgbClr val="F4F4EC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合计</a:t>
            </a:r>
            <a:endParaRPr lang="en-US" sz="1220" dirty="0"/>
          </a:p>
        </p:txBody>
      </p:sp>
      <p:sp>
        <p:nvSpPr>
          <p:cNvPr id="61" name="Shape 55"/>
          <p:cNvSpPr/>
          <p:nvPr/>
        </p:nvSpPr>
        <p:spPr>
          <a:xfrm>
            <a:off x="1472184" y="6302756"/>
            <a:ext cx="2066544" cy="448056"/>
          </a:xfrm>
          <a:prstGeom prst="rect">
            <a:avLst/>
          </a:prstGeom>
          <a:solidFill>
            <a:srgbClr val="202229"/>
          </a:solidFill>
          <a:ln w="12700">
            <a:solidFill>
              <a:srgbClr val="202229"/>
            </a:solidFill>
            <a:prstDash val="solid"/>
          </a:ln>
        </p:spPr>
      </p:sp>
      <p:sp>
        <p:nvSpPr>
          <p:cNvPr id="62" name="Text 56"/>
          <p:cNvSpPr/>
          <p:nvPr/>
        </p:nvSpPr>
        <p:spPr>
          <a:xfrm>
            <a:off x="1581912" y="6421628"/>
            <a:ext cx="1847088" cy="2834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4000"/>
              </a:lnSpc>
              <a:buNone/>
            </a:pPr>
            <a:r>
              <a:rPr lang="en-US" sz="1220" dirty="0">
                <a:solidFill>
                  <a:srgbClr val="DDDED9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10,000</a:t>
            </a:r>
            <a:endParaRPr lang="en-US" sz="1220" dirty="0"/>
          </a:p>
        </p:txBody>
      </p:sp>
      <p:sp>
        <p:nvSpPr>
          <p:cNvPr id="63" name="Shape 57"/>
          <p:cNvSpPr/>
          <p:nvPr/>
        </p:nvSpPr>
        <p:spPr>
          <a:xfrm>
            <a:off x="3538728" y="6302756"/>
            <a:ext cx="1645920" cy="448056"/>
          </a:xfrm>
          <a:prstGeom prst="rect">
            <a:avLst/>
          </a:prstGeom>
          <a:solidFill>
            <a:srgbClr val="202229"/>
          </a:solidFill>
          <a:ln w="12700">
            <a:solidFill>
              <a:srgbClr val="202229"/>
            </a:solidFill>
            <a:prstDash val="solid"/>
          </a:ln>
        </p:spPr>
      </p:sp>
      <p:sp>
        <p:nvSpPr>
          <p:cNvPr id="64" name="Text 58"/>
          <p:cNvSpPr/>
          <p:nvPr/>
        </p:nvSpPr>
        <p:spPr>
          <a:xfrm>
            <a:off x="3648456" y="6421628"/>
            <a:ext cx="1426464" cy="2834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4000"/>
              </a:lnSpc>
              <a:buNone/>
            </a:pPr>
            <a:r>
              <a:rPr lang="en-US" sz="1220" dirty="0">
                <a:solidFill>
                  <a:srgbClr val="DDDED9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100%</a:t>
            </a:r>
            <a:endParaRPr lang="en-US" sz="1220" dirty="0"/>
          </a:p>
        </p:txBody>
      </p:sp>
      <p:sp>
        <p:nvSpPr>
          <p:cNvPr id="65" name="Shape 59"/>
          <p:cNvSpPr/>
          <p:nvPr/>
        </p:nvSpPr>
        <p:spPr>
          <a:xfrm>
            <a:off x="5184648" y="6302756"/>
            <a:ext cx="1845000" cy="448056"/>
          </a:xfrm>
          <a:prstGeom prst="rect">
            <a:avLst/>
          </a:prstGeom>
          <a:solidFill>
            <a:srgbClr val="202229"/>
          </a:solidFill>
          <a:ln w="12700">
            <a:solidFill>
              <a:srgbClr val="202229"/>
            </a:solidFill>
            <a:prstDash val="solid"/>
          </a:ln>
        </p:spPr>
      </p:sp>
      <p:sp>
        <p:nvSpPr>
          <p:cNvPr id="66" name="Text 60"/>
          <p:cNvSpPr/>
          <p:nvPr/>
        </p:nvSpPr>
        <p:spPr>
          <a:xfrm>
            <a:off x="5294376" y="6421628"/>
            <a:ext cx="1625544" cy="2834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4000"/>
              </a:lnSpc>
              <a:buNone/>
            </a:pPr>
            <a:r>
              <a:rPr lang="en-US" sz="1220" dirty="0">
                <a:solidFill>
                  <a:srgbClr val="DDDED9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1,000</a:t>
            </a:r>
            <a:endParaRPr lang="en-US" sz="1220" dirty="0"/>
          </a:p>
        </p:txBody>
      </p:sp>
      <p:sp>
        <p:nvSpPr>
          <p:cNvPr id="67" name="Shape 61"/>
          <p:cNvSpPr/>
          <p:nvPr/>
        </p:nvSpPr>
        <p:spPr>
          <a:xfrm>
            <a:off x="530352" y="6750812"/>
            <a:ext cx="6499296" cy="0"/>
          </a:xfrm>
          <a:prstGeom prst="line">
            <a:avLst/>
          </a:prstGeom>
          <a:noFill/>
          <a:ln w="6350">
            <a:solidFill>
              <a:srgbClr val="353840"/>
            </a:solidFill>
            <a:prstDash val="solid"/>
            <a:headEnd type="none"/>
            <a:tailEnd type="none"/>
          </a:ln>
        </p:spPr>
      </p:sp>
      <p:sp>
        <p:nvSpPr>
          <p:cNvPr id="68" name="Text 62"/>
          <p:cNvSpPr/>
          <p:nvPr/>
        </p:nvSpPr>
        <p:spPr>
          <a:xfrm>
            <a:off x="530352" y="6924548"/>
            <a:ext cx="6499296" cy="4231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0000"/>
              </a:lnSpc>
              <a:buNone/>
            </a:pPr>
            <a:r>
              <a:rPr lang="en-US" sz="1100" dirty="0">
                <a:solidFill>
                  <a:srgbClr val="A2A5AF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示例假设 R = 1,000，所有买入均已合格，且金额使用同一计量单位。只演示比例分配，不预设结算</a:t>
            </a:r>
            <a:endParaRPr lang="en-US" sz="1100" dirty="0"/>
          </a:p>
          <a:p>
            <a:pPr indent="0" marL="0">
              <a:lnSpc>
                <a:spcPct val="110000"/>
              </a:lnSpc>
              <a:buNone/>
            </a:pPr>
            <a:r>
              <a:rPr lang="en-US" sz="1100" dirty="0">
                <a:solidFill>
                  <a:srgbClr val="A2A5AF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币种、实际参与者或收益水平。</a:t>
            </a:r>
            <a:endParaRPr lang="en-US" sz="1100" dirty="0"/>
          </a:p>
        </p:txBody>
      </p:sp>
      <p:sp>
        <p:nvSpPr>
          <p:cNvPr id="69" name="Shape 63"/>
          <p:cNvSpPr/>
          <p:nvPr/>
        </p:nvSpPr>
        <p:spPr>
          <a:xfrm>
            <a:off x="530352" y="7512304"/>
            <a:ext cx="1005840" cy="393192"/>
          </a:xfrm>
          <a:prstGeom prst="rect">
            <a:avLst/>
          </a:prstGeom>
          <a:solidFill>
            <a:srgbClr val="B442F5"/>
          </a:solidFill>
          <a:ln w="12700">
            <a:solidFill>
              <a:srgbClr val="B442F5"/>
            </a:solidFill>
            <a:prstDash val="solid"/>
          </a:ln>
        </p:spPr>
      </p:sp>
      <p:sp>
        <p:nvSpPr>
          <p:cNvPr id="70" name="Text 64"/>
          <p:cNvSpPr/>
          <p:nvPr/>
        </p:nvSpPr>
        <p:spPr>
          <a:xfrm>
            <a:off x="640080" y="7608316"/>
            <a:ext cx="786384" cy="2834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4000"/>
              </a:lnSpc>
              <a:buNone/>
            </a:pPr>
            <a:r>
              <a:rPr lang="en-US" sz="1170" b="1" dirty="0">
                <a:solidFill>
                  <a:srgbClr val="F4F4EC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结算信息</a:t>
            </a:r>
            <a:endParaRPr lang="en-US" sz="1170" dirty="0"/>
          </a:p>
        </p:txBody>
      </p:sp>
      <p:sp>
        <p:nvSpPr>
          <p:cNvPr id="71" name="Shape 65"/>
          <p:cNvSpPr/>
          <p:nvPr/>
        </p:nvSpPr>
        <p:spPr>
          <a:xfrm>
            <a:off x="1536192" y="7512304"/>
            <a:ext cx="5493456" cy="393192"/>
          </a:xfrm>
          <a:prstGeom prst="rect">
            <a:avLst/>
          </a:prstGeom>
          <a:solidFill>
            <a:srgbClr val="B442F5"/>
          </a:solidFill>
          <a:ln w="12700">
            <a:solidFill>
              <a:srgbClr val="B442F5"/>
            </a:solidFill>
            <a:prstDash val="solid"/>
          </a:ln>
        </p:spPr>
      </p:sp>
      <p:sp>
        <p:nvSpPr>
          <p:cNvPr id="72" name="Text 66"/>
          <p:cNvSpPr/>
          <p:nvPr/>
        </p:nvSpPr>
        <p:spPr>
          <a:xfrm>
            <a:off x="1645920" y="7608316"/>
            <a:ext cx="5274000" cy="2834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4000"/>
              </a:lnSpc>
              <a:buNone/>
            </a:pPr>
            <a:r>
              <a:rPr lang="en-US" sz="1170" b="1" dirty="0">
                <a:solidFill>
                  <a:srgbClr val="F4F4EC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必须可核对的内容</a:t>
            </a:r>
            <a:endParaRPr lang="en-US" sz="1170" dirty="0"/>
          </a:p>
        </p:txBody>
      </p:sp>
      <p:sp>
        <p:nvSpPr>
          <p:cNvPr id="73" name="Shape 67"/>
          <p:cNvSpPr/>
          <p:nvPr/>
        </p:nvSpPr>
        <p:spPr>
          <a:xfrm>
            <a:off x="530352" y="7905496"/>
            <a:ext cx="1005840" cy="457200"/>
          </a:xfrm>
          <a:prstGeom prst="rect">
            <a:avLst/>
          </a:prstGeom>
          <a:solidFill>
            <a:srgbClr val="17191E"/>
          </a:solidFill>
          <a:ln w="12700">
            <a:solidFill>
              <a:srgbClr val="17191E"/>
            </a:solidFill>
            <a:prstDash val="solid"/>
          </a:ln>
        </p:spPr>
      </p:sp>
      <p:sp>
        <p:nvSpPr>
          <p:cNvPr id="74" name="Text 68"/>
          <p:cNvSpPr/>
          <p:nvPr/>
        </p:nvSpPr>
        <p:spPr>
          <a:xfrm>
            <a:off x="640080" y="8024368"/>
            <a:ext cx="786384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4000"/>
              </a:lnSpc>
              <a:buNone/>
            </a:pPr>
            <a:r>
              <a:rPr lang="en-US" sz="1170" b="1" dirty="0">
                <a:solidFill>
                  <a:srgbClr val="F4F4EC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资金</a:t>
            </a:r>
            <a:endParaRPr lang="en-US" sz="1170" dirty="0"/>
          </a:p>
        </p:txBody>
      </p:sp>
      <p:sp>
        <p:nvSpPr>
          <p:cNvPr id="75" name="Shape 69"/>
          <p:cNvSpPr/>
          <p:nvPr/>
        </p:nvSpPr>
        <p:spPr>
          <a:xfrm>
            <a:off x="1536192" y="7905496"/>
            <a:ext cx="5493456" cy="457200"/>
          </a:xfrm>
          <a:prstGeom prst="rect">
            <a:avLst/>
          </a:prstGeom>
          <a:solidFill>
            <a:srgbClr val="17191E"/>
          </a:solidFill>
          <a:ln w="12700">
            <a:solidFill>
              <a:srgbClr val="17191E"/>
            </a:solidFill>
            <a:prstDash val="solid"/>
          </a:ln>
        </p:spPr>
      </p:sp>
      <p:sp>
        <p:nvSpPr>
          <p:cNvPr id="76" name="Text 70"/>
          <p:cNvSpPr/>
          <p:nvPr/>
        </p:nvSpPr>
        <p:spPr>
          <a:xfrm>
            <a:off x="1645920" y="8024368"/>
            <a:ext cx="52740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4000"/>
              </a:lnSpc>
              <a:buNone/>
            </a:pPr>
            <a:r>
              <a:rPr lang="en-US" sz="1170" dirty="0">
                <a:solidFill>
                  <a:srgbClr val="DDDED9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当期实收金额与可分配奖励池。</a:t>
            </a:r>
            <a:endParaRPr lang="en-US" sz="1170" dirty="0"/>
          </a:p>
        </p:txBody>
      </p:sp>
      <p:sp>
        <p:nvSpPr>
          <p:cNvPr id="77" name="Shape 71"/>
          <p:cNvSpPr/>
          <p:nvPr/>
        </p:nvSpPr>
        <p:spPr>
          <a:xfrm>
            <a:off x="530352" y="8362696"/>
            <a:ext cx="6499296" cy="0"/>
          </a:xfrm>
          <a:prstGeom prst="line">
            <a:avLst/>
          </a:prstGeom>
          <a:noFill/>
          <a:ln w="6350">
            <a:solidFill>
              <a:srgbClr val="353840"/>
            </a:solidFill>
            <a:prstDash val="solid"/>
            <a:headEnd type="none"/>
            <a:tailEnd type="none"/>
          </a:ln>
        </p:spPr>
      </p:sp>
      <p:sp>
        <p:nvSpPr>
          <p:cNvPr id="78" name="Shape 72"/>
          <p:cNvSpPr/>
          <p:nvPr/>
        </p:nvSpPr>
        <p:spPr>
          <a:xfrm>
            <a:off x="530352" y="8362696"/>
            <a:ext cx="1005840" cy="457200"/>
          </a:xfrm>
          <a:prstGeom prst="rect">
            <a:avLst/>
          </a:prstGeom>
          <a:solidFill>
            <a:srgbClr val="202229"/>
          </a:solidFill>
          <a:ln w="12700">
            <a:solidFill>
              <a:srgbClr val="202229"/>
            </a:solidFill>
            <a:prstDash val="solid"/>
          </a:ln>
        </p:spPr>
      </p:sp>
      <p:sp>
        <p:nvSpPr>
          <p:cNvPr id="79" name="Text 73"/>
          <p:cNvSpPr/>
          <p:nvPr/>
        </p:nvSpPr>
        <p:spPr>
          <a:xfrm>
            <a:off x="640080" y="8481568"/>
            <a:ext cx="786384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4000"/>
              </a:lnSpc>
              <a:buNone/>
            </a:pPr>
            <a:r>
              <a:rPr lang="en-US" sz="1170" b="1" dirty="0">
                <a:solidFill>
                  <a:srgbClr val="F4F4EC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资格</a:t>
            </a:r>
            <a:endParaRPr lang="en-US" sz="1170" dirty="0"/>
          </a:p>
        </p:txBody>
      </p:sp>
      <p:sp>
        <p:nvSpPr>
          <p:cNvPr id="80" name="Shape 74"/>
          <p:cNvSpPr/>
          <p:nvPr/>
        </p:nvSpPr>
        <p:spPr>
          <a:xfrm>
            <a:off x="1536192" y="8362696"/>
            <a:ext cx="5493456" cy="457200"/>
          </a:xfrm>
          <a:prstGeom prst="rect">
            <a:avLst/>
          </a:prstGeom>
          <a:solidFill>
            <a:srgbClr val="202229"/>
          </a:solidFill>
          <a:ln w="12700">
            <a:solidFill>
              <a:srgbClr val="202229"/>
            </a:solidFill>
            <a:prstDash val="solid"/>
          </a:ln>
        </p:spPr>
      </p:sp>
      <p:sp>
        <p:nvSpPr>
          <p:cNvPr id="81" name="Text 75"/>
          <p:cNvSpPr/>
          <p:nvPr/>
        </p:nvSpPr>
        <p:spPr>
          <a:xfrm>
            <a:off x="1645920" y="8481568"/>
            <a:ext cx="52740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4000"/>
              </a:lnSpc>
              <a:buNone/>
            </a:pPr>
            <a:r>
              <a:rPr lang="en-US" sz="1170" dirty="0">
                <a:solidFill>
                  <a:srgbClr val="DDDED9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合格地址、计入买入金额和适用周期。</a:t>
            </a:r>
            <a:endParaRPr lang="en-US" sz="1170" dirty="0"/>
          </a:p>
        </p:txBody>
      </p:sp>
      <p:sp>
        <p:nvSpPr>
          <p:cNvPr id="82" name="Shape 76"/>
          <p:cNvSpPr/>
          <p:nvPr/>
        </p:nvSpPr>
        <p:spPr>
          <a:xfrm>
            <a:off x="530352" y="8819896"/>
            <a:ext cx="6499296" cy="0"/>
          </a:xfrm>
          <a:prstGeom prst="line">
            <a:avLst/>
          </a:prstGeom>
          <a:noFill/>
          <a:ln w="6350">
            <a:solidFill>
              <a:srgbClr val="353840"/>
            </a:solidFill>
            <a:prstDash val="solid"/>
            <a:headEnd type="none"/>
            <a:tailEnd type="none"/>
          </a:ln>
        </p:spPr>
      </p:sp>
      <p:sp>
        <p:nvSpPr>
          <p:cNvPr id="83" name="Shape 77"/>
          <p:cNvSpPr/>
          <p:nvPr/>
        </p:nvSpPr>
        <p:spPr>
          <a:xfrm>
            <a:off x="530352" y="8819896"/>
            <a:ext cx="1005840" cy="457200"/>
          </a:xfrm>
          <a:prstGeom prst="rect">
            <a:avLst/>
          </a:prstGeom>
          <a:solidFill>
            <a:srgbClr val="17191E"/>
          </a:solidFill>
          <a:ln w="12700">
            <a:solidFill>
              <a:srgbClr val="17191E"/>
            </a:solidFill>
            <a:prstDash val="solid"/>
          </a:ln>
        </p:spPr>
      </p:sp>
      <p:sp>
        <p:nvSpPr>
          <p:cNvPr id="84" name="Text 78"/>
          <p:cNvSpPr/>
          <p:nvPr/>
        </p:nvSpPr>
        <p:spPr>
          <a:xfrm>
            <a:off x="640080" y="8938768"/>
            <a:ext cx="786384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4000"/>
              </a:lnSpc>
              <a:buNone/>
            </a:pPr>
            <a:r>
              <a:rPr lang="en-US" sz="1170" b="1" dirty="0">
                <a:solidFill>
                  <a:srgbClr val="F4F4EC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结果</a:t>
            </a:r>
            <a:endParaRPr lang="en-US" sz="1170" dirty="0"/>
          </a:p>
        </p:txBody>
      </p:sp>
      <p:sp>
        <p:nvSpPr>
          <p:cNvPr id="85" name="Shape 79"/>
          <p:cNvSpPr/>
          <p:nvPr/>
        </p:nvSpPr>
        <p:spPr>
          <a:xfrm>
            <a:off x="1536192" y="8819896"/>
            <a:ext cx="5493456" cy="457200"/>
          </a:xfrm>
          <a:prstGeom prst="rect">
            <a:avLst/>
          </a:prstGeom>
          <a:solidFill>
            <a:srgbClr val="17191E"/>
          </a:solidFill>
          <a:ln w="12700">
            <a:solidFill>
              <a:srgbClr val="17191E"/>
            </a:solidFill>
            <a:prstDash val="solid"/>
          </a:ln>
        </p:spPr>
      </p:sp>
      <p:sp>
        <p:nvSpPr>
          <p:cNvPr id="86" name="Text 80"/>
          <p:cNvSpPr/>
          <p:nvPr/>
        </p:nvSpPr>
        <p:spPr>
          <a:xfrm>
            <a:off x="1645920" y="8938768"/>
            <a:ext cx="52740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4000"/>
              </a:lnSpc>
              <a:buNone/>
            </a:pPr>
            <a:r>
              <a:rPr lang="en-US" sz="1170" dirty="0">
                <a:solidFill>
                  <a:srgbClr val="DDDED9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个人份额、舍入结果、已领取与剩余可领取。</a:t>
            </a:r>
            <a:endParaRPr lang="en-US" sz="1170" dirty="0"/>
          </a:p>
        </p:txBody>
      </p:sp>
      <p:sp>
        <p:nvSpPr>
          <p:cNvPr id="87" name="Shape 81"/>
          <p:cNvSpPr/>
          <p:nvPr/>
        </p:nvSpPr>
        <p:spPr>
          <a:xfrm>
            <a:off x="530352" y="9277096"/>
            <a:ext cx="6499296" cy="0"/>
          </a:xfrm>
          <a:prstGeom prst="line">
            <a:avLst/>
          </a:prstGeom>
          <a:noFill/>
          <a:ln w="6350">
            <a:solidFill>
              <a:srgbClr val="353840"/>
            </a:solidFill>
            <a:prstDash val="solid"/>
            <a:headEnd type="none"/>
            <a:tailEnd type="none"/>
          </a:ln>
        </p:spPr>
      </p:sp>
      <p:sp>
        <p:nvSpPr>
          <p:cNvPr id="88" name="Text 82"/>
          <p:cNvSpPr/>
          <p:nvPr/>
        </p:nvSpPr>
        <p:spPr>
          <a:xfrm>
            <a:off x="530352" y="9441688"/>
            <a:ext cx="6499296" cy="4516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0000"/>
              </a:lnSpc>
              <a:buNone/>
            </a:pPr>
            <a:r>
              <a:rPr lang="en-US" sz="1180" dirty="0">
                <a:solidFill>
                  <a:srgbClr val="A2A5AF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奖励周期、零税率期间的买入资格、买入按毛额或净额记账、无合格买家时的资金处理，由实</a:t>
            </a:r>
            <a:endParaRPr lang="en-US" sz="1180" dirty="0"/>
          </a:p>
          <a:p>
            <a:pPr indent="0" marL="0">
              <a:lnSpc>
                <a:spcPct val="110000"/>
              </a:lnSpc>
              <a:buNone/>
            </a:pPr>
            <a:r>
              <a:rPr lang="en-US" sz="1180" dirty="0">
                <a:solidFill>
                  <a:srgbClr val="A2A5AF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验规则公布。奖励可能小于价格下跌、滑点及费用带来的损失。</a:t>
            </a:r>
            <a:endParaRPr lang="en-US" sz="1180" dirty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4">
    <p:bg>
      <p:bgPr>
        <a:solidFill>
          <a:srgbClr val="0E0F1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data/loop_whitepaper_work/assets/body_bg.jp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7560000" cy="10692000"/>
          </a:xfrm>
          <a:prstGeom prst="rect">
            <a:avLst/>
          </a:prstGeom>
        </p:spPr>
      </p:pic>
      <p:pic>
        <p:nvPicPr>
          <p:cNvPr id="3" name="Image 1" descr="/mnt/data/loop_whitepaper_work/assets/mascot_wm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51960" y="6069160"/>
            <a:ext cx="2816352" cy="3059007"/>
          </a:xfrm>
          <a:prstGeom prst="rect">
            <a:avLst/>
          </a:prstGeom>
        </p:spPr>
      </p:pic>
      <p:pic>
        <p:nvPicPr>
          <p:cNvPr id="4" name="Image 2" descr="/mnt/data/loop_whitepaper_work/assets/wordmark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9951" y="228600"/>
            <a:ext cx="688898" cy="484632"/>
          </a:xfrm>
          <a:prstGeom prst="rect">
            <a:avLst/>
          </a:prstGeom>
        </p:spPr>
      </p:pic>
      <p:sp>
        <p:nvSpPr>
          <p:cNvPr id="5" name="Text 0"/>
          <p:cNvSpPr/>
          <p:nvPr/>
        </p:nvSpPr>
        <p:spPr>
          <a:xfrm>
            <a:off x="1517904" y="438912"/>
            <a:ext cx="4389120" cy="1737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4000"/>
              </a:lnSpc>
              <a:buNone/>
            </a:pPr>
            <a:r>
              <a:rPr lang="en-US" sz="840" spc="180" kern="0" dirty="0">
                <a:solidFill>
                  <a:srgbClr val="A2A5A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WHITE PAPER  /  2026.10</a:t>
            </a:r>
            <a:endParaRPr lang="en-US" sz="840" dirty="0"/>
          </a:p>
        </p:txBody>
      </p:sp>
      <p:sp>
        <p:nvSpPr>
          <p:cNvPr id="6" name="Shape 1"/>
          <p:cNvSpPr/>
          <p:nvPr/>
        </p:nvSpPr>
        <p:spPr>
          <a:xfrm>
            <a:off x="530352" y="822960"/>
            <a:ext cx="6499296" cy="0"/>
          </a:xfrm>
          <a:prstGeom prst="line">
            <a:avLst/>
          </a:prstGeom>
          <a:noFill/>
          <a:ln w="8890">
            <a:solidFill>
              <a:srgbClr val="353840"/>
            </a:solidFill>
            <a:prstDash val="solid"/>
            <a:headEnd type="none"/>
            <a:tailEnd type="none"/>
          </a:ln>
        </p:spPr>
      </p:sp>
      <p:sp>
        <p:nvSpPr>
          <p:cNvPr id="7" name="Shape 2"/>
          <p:cNvSpPr/>
          <p:nvPr/>
        </p:nvSpPr>
        <p:spPr>
          <a:xfrm>
            <a:off x="530352" y="987552"/>
            <a:ext cx="1088136" cy="256032"/>
          </a:xfrm>
          <a:prstGeom prst="rect">
            <a:avLst/>
          </a:prstGeom>
          <a:solidFill>
            <a:srgbClr val="E6F600"/>
          </a:solidFill>
          <a:ln w="12700">
            <a:solidFill>
              <a:srgbClr val="E6F600"/>
            </a:solidFill>
            <a:prstDash val="solid"/>
          </a:ln>
        </p:spPr>
      </p:sp>
      <p:sp>
        <p:nvSpPr>
          <p:cNvPr id="8" name="Text 3"/>
          <p:cNvSpPr/>
          <p:nvPr/>
        </p:nvSpPr>
        <p:spPr>
          <a:xfrm>
            <a:off x="603504" y="1022299"/>
            <a:ext cx="941832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4000"/>
              </a:lnSpc>
              <a:buNone/>
            </a:pPr>
            <a:r>
              <a:rPr lang="en-US" sz="850" b="1" dirty="0">
                <a:solidFill>
                  <a:srgbClr val="101113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CHAPTER 07</a:t>
            </a:r>
            <a:endParaRPr lang="en-US" sz="850" dirty="0"/>
          </a:p>
        </p:txBody>
      </p:sp>
      <p:sp>
        <p:nvSpPr>
          <p:cNvPr id="9" name="Text 4"/>
          <p:cNvSpPr/>
          <p:nvPr/>
        </p:nvSpPr>
        <p:spPr>
          <a:xfrm>
            <a:off x="1837944" y="1028700"/>
            <a:ext cx="507492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4000"/>
              </a:lnSpc>
              <a:buNone/>
            </a:pPr>
            <a:r>
              <a:rPr lang="en-US" sz="820" spc="180" kern="0" dirty="0">
                <a:solidFill>
                  <a:srgbClr val="A2A5A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QUERY / SETTLE / CLAIM</a:t>
            </a:r>
            <a:endParaRPr lang="en-US" sz="820" dirty="0"/>
          </a:p>
        </p:txBody>
      </p:sp>
      <p:sp>
        <p:nvSpPr>
          <p:cNvPr id="10" name="Text 5"/>
          <p:cNvSpPr/>
          <p:nvPr/>
        </p:nvSpPr>
        <p:spPr>
          <a:xfrm>
            <a:off x="530352" y="1444752"/>
            <a:ext cx="6499296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4000"/>
              </a:lnSpc>
              <a:buNone/>
            </a:pPr>
            <a:r>
              <a:rPr lang="en-US" sz="2900" b="1" dirty="0">
                <a:solidFill>
                  <a:srgbClr val="F4F4EC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机制查询与奖金领取</a:t>
            </a:r>
            <a:endParaRPr lang="en-US" sz="2900" dirty="0"/>
          </a:p>
        </p:txBody>
      </p:sp>
      <p:sp>
        <p:nvSpPr>
          <p:cNvPr id="11" name="Shape 6"/>
          <p:cNvSpPr/>
          <p:nvPr/>
        </p:nvSpPr>
        <p:spPr>
          <a:xfrm>
            <a:off x="530352" y="2121408"/>
            <a:ext cx="1005840" cy="0"/>
          </a:xfrm>
          <a:prstGeom prst="line">
            <a:avLst/>
          </a:prstGeom>
          <a:noFill/>
          <a:ln w="38100">
            <a:solidFill>
              <a:srgbClr val="E6F600"/>
            </a:solidFill>
            <a:prstDash val="solid"/>
            <a:headEnd type="none"/>
            <a:tailEnd type="none"/>
          </a:ln>
        </p:spPr>
      </p:sp>
      <p:sp>
        <p:nvSpPr>
          <p:cNvPr id="12" name="Shape 7"/>
          <p:cNvSpPr/>
          <p:nvPr/>
        </p:nvSpPr>
        <p:spPr>
          <a:xfrm>
            <a:off x="1335024" y="2185416"/>
            <a:ext cx="676656" cy="0"/>
          </a:xfrm>
          <a:prstGeom prst="line">
            <a:avLst/>
          </a:prstGeom>
          <a:noFill/>
          <a:ln w="25400">
            <a:solidFill>
              <a:srgbClr val="B442F5"/>
            </a:solidFill>
            <a:prstDash val="solid"/>
            <a:headEnd type="none"/>
            <a:tailEnd type="none"/>
          </a:ln>
        </p:spPr>
      </p:sp>
      <p:sp>
        <p:nvSpPr>
          <p:cNvPr id="13" name="Shape 8"/>
          <p:cNvSpPr/>
          <p:nvPr/>
        </p:nvSpPr>
        <p:spPr>
          <a:xfrm>
            <a:off x="530352" y="10106784"/>
            <a:ext cx="6499296" cy="0"/>
          </a:xfrm>
          <a:prstGeom prst="line">
            <a:avLst/>
          </a:prstGeom>
          <a:noFill/>
          <a:ln w="8890">
            <a:solidFill>
              <a:srgbClr val="353840"/>
            </a:solidFill>
            <a:prstDash val="solid"/>
            <a:headEnd type="none"/>
            <a:tailEnd type="none"/>
          </a:ln>
        </p:spPr>
      </p:sp>
      <p:sp>
        <p:nvSpPr>
          <p:cNvPr id="14" name="Text 9">
            <a:hlinkClick r:id="rId4" tooltip=""/>
          </p:cNvPr>
          <p:cNvSpPr/>
          <p:nvPr/>
        </p:nvSpPr>
        <p:spPr>
          <a:xfrm>
            <a:off x="530352" y="10298808"/>
            <a:ext cx="192024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4000"/>
              </a:lnSpc>
              <a:buNone/>
            </a:pPr>
            <a:r>
              <a:rPr lang="en-US" sz="810" u="sng" spc="180" kern="0" dirty="0">
                <a:solidFill>
                  <a:srgbClr val="A2A5AF"/>
                </a:solidFill>
                <a:latin typeface="Inter" pitchFamily="34" charset="0"/>
                <a:ea typeface="Inter" pitchFamily="34" charset="-122"/>
                <a:cs typeface="Inter" pitchFamily="34" charset="-120"/>
                <a:hlinkClick r:id="rId4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LOOPLABS.MEME</a:t>
            </a:r>
            <a:endParaRPr lang="en-US" sz="810" dirty="0"/>
          </a:p>
        </p:txBody>
      </p:sp>
      <p:sp>
        <p:nvSpPr>
          <p:cNvPr id="15" name="Text 10"/>
          <p:cNvSpPr/>
          <p:nvPr/>
        </p:nvSpPr>
        <p:spPr>
          <a:xfrm>
            <a:off x="2679192" y="10298808"/>
            <a:ext cx="356616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4000"/>
              </a:lnSpc>
              <a:buNone/>
            </a:pPr>
            <a:r>
              <a:rPr lang="en-US" sz="720" spc="180" kern="0" dirty="0">
                <a:solidFill>
                  <a:srgbClr val="A2A5A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COMMUNITY / CULTURE / INFINITY</a:t>
            </a:r>
            <a:endParaRPr lang="en-US" sz="720" dirty="0"/>
          </a:p>
        </p:txBody>
      </p:sp>
      <p:sp>
        <p:nvSpPr>
          <p:cNvPr id="16" name="Text 11"/>
          <p:cNvSpPr/>
          <p:nvPr/>
        </p:nvSpPr>
        <p:spPr>
          <a:xfrm>
            <a:off x="6627312" y="10253088"/>
            <a:ext cx="402336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24000"/>
              </a:lnSpc>
              <a:buNone/>
            </a:pPr>
            <a:r>
              <a:rPr lang="en-US" sz="1250" b="1" dirty="0">
                <a:solidFill>
                  <a:srgbClr val="E6F6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24</a:t>
            </a:r>
            <a:endParaRPr lang="en-US" sz="1250" dirty="0"/>
          </a:p>
        </p:txBody>
      </p:sp>
      <p:sp>
        <p:nvSpPr>
          <p:cNvPr id="18" name="Text 12"/>
          <p:cNvSpPr/>
          <p:nvPr/>
        </p:nvSpPr>
        <p:spPr>
          <a:xfrm>
            <a:off x="530352" y="2487168"/>
            <a:ext cx="484632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4000"/>
              </a:lnSpc>
              <a:buNone/>
            </a:pPr>
            <a:r>
              <a:rPr lang="en-US" sz="1330" b="1" dirty="0">
                <a:solidFill>
                  <a:srgbClr val="E6F6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7.6</a:t>
            </a:r>
            <a:endParaRPr lang="en-US" sz="1330" dirty="0"/>
          </a:p>
        </p:txBody>
      </p:sp>
      <p:sp>
        <p:nvSpPr>
          <p:cNvPr id="19" name="Text 13"/>
          <p:cNvSpPr/>
          <p:nvPr/>
        </p:nvSpPr>
        <p:spPr>
          <a:xfrm>
            <a:off x="1088136" y="2487168"/>
            <a:ext cx="5941512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4000"/>
              </a:lnSpc>
              <a:buNone/>
            </a:pPr>
            <a:r>
              <a:rPr lang="en-US" sz="1500" b="1" dirty="0">
                <a:solidFill>
                  <a:srgbClr val="F4F4EC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官网与 APP 查询领取</a:t>
            </a:r>
            <a:endParaRPr lang="en-US" sz="1500" dirty="0"/>
          </a:p>
        </p:txBody>
      </p:sp>
      <p:sp>
        <p:nvSpPr>
          <p:cNvPr id="20" name="Text 14"/>
          <p:cNvSpPr/>
          <p:nvPr/>
        </p:nvSpPr>
        <p:spPr>
          <a:xfrm>
            <a:off x="530352" y="2898648"/>
            <a:ext cx="6499296" cy="4907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0000"/>
              </a:lnSpc>
              <a:buNone/>
            </a:pPr>
            <a:r>
              <a:rPr lang="en-US" sz="1290" dirty="0">
                <a:solidFill>
                  <a:srgbClr val="DDDED9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官网与 LOOP APP 提供同一机制下的查询与领取入口。用户先确认项目、交易池和自</a:t>
            </a:r>
            <a:endParaRPr lang="en-US" sz="1290" dirty="0"/>
          </a:p>
          <a:p>
            <a:pPr indent="0" marL="0">
              <a:lnSpc>
                <a:spcPct val="110000"/>
              </a:lnSpc>
              <a:buNone/>
            </a:pPr>
            <a:r>
              <a:rPr lang="en-US" sz="1290" dirty="0">
                <a:solidFill>
                  <a:srgbClr val="DDDED9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身资格，再根据实际结算状态领取，不把预估余额当成已到账资产。</a:t>
            </a:r>
            <a:endParaRPr lang="en-US" sz="1290" dirty="0"/>
          </a:p>
        </p:txBody>
      </p:sp>
      <p:sp>
        <p:nvSpPr>
          <p:cNvPr id="21" name="Shape 15"/>
          <p:cNvSpPr/>
          <p:nvPr/>
        </p:nvSpPr>
        <p:spPr>
          <a:xfrm>
            <a:off x="530352" y="3739896"/>
            <a:ext cx="365760" cy="365760"/>
          </a:xfrm>
          <a:prstGeom prst="rect">
            <a:avLst/>
          </a:prstGeom>
          <a:solidFill>
            <a:srgbClr val="E6F600"/>
          </a:solidFill>
          <a:ln w="12700">
            <a:solidFill>
              <a:srgbClr val="E6F600"/>
            </a:solidFill>
            <a:prstDash val="solid"/>
          </a:ln>
        </p:spPr>
      </p:sp>
      <p:sp>
        <p:nvSpPr>
          <p:cNvPr id="22" name="Text 16"/>
          <p:cNvSpPr/>
          <p:nvPr/>
        </p:nvSpPr>
        <p:spPr>
          <a:xfrm>
            <a:off x="530352" y="3781044"/>
            <a:ext cx="3657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24000"/>
              </a:lnSpc>
              <a:buNone/>
            </a:pPr>
            <a:r>
              <a:rPr lang="en-US" sz="1200" b="1" dirty="0">
                <a:solidFill>
                  <a:srgbClr val="101113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01</a:t>
            </a:r>
            <a:endParaRPr lang="en-US" sz="1200" dirty="0"/>
          </a:p>
        </p:txBody>
      </p:sp>
      <p:sp>
        <p:nvSpPr>
          <p:cNvPr id="23" name="Text 17"/>
          <p:cNvSpPr/>
          <p:nvPr/>
        </p:nvSpPr>
        <p:spPr>
          <a:xfrm>
            <a:off x="1078992" y="3726180"/>
            <a:ext cx="5950656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4000"/>
              </a:lnSpc>
              <a:buNone/>
            </a:pPr>
            <a:r>
              <a:rPr lang="en-US" sz="1400" b="1" dirty="0">
                <a:solidFill>
                  <a:srgbClr val="F4F4EC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交易前查询</a:t>
            </a:r>
            <a:endParaRPr lang="en-US" sz="1400" dirty="0"/>
          </a:p>
        </p:txBody>
      </p:sp>
      <p:sp>
        <p:nvSpPr>
          <p:cNvPr id="24" name="Text 18"/>
          <p:cNvSpPr/>
          <p:nvPr/>
        </p:nvSpPr>
        <p:spPr>
          <a:xfrm>
            <a:off x="1078992" y="4069080"/>
            <a:ext cx="5950656" cy="462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0000"/>
              </a:lnSpc>
              <a:buNone/>
            </a:pPr>
            <a:r>
              <a:rPr lang="en-US" sz="1210" dirty="0">
                <a:solidFill>
                  <a:srgbClr val="DDDED9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选择 MEME 或交易池，查看悬挂状态、动态税率、奖励周期与资格说明。卖出时核</a:t>
            </a:r>
            <a:endParaRPr lang="en-US" sz="1210" dirty="0"/>
          </a:p>
          <a:p>
            <a:pPr indent="0" marL="0">
              <a:lnSpc>
                <a:spcPct val="110000"/>
              </a:lnSpc>
              <a:buNone/>
            </a:pPr>
            <a:r>
              <a:rPr lang="en-US" sz="1210" dirty="0">
                <a:solidFill>
                  <a:srgbClr val="DDDED9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对预计净到账。</a:t>
            </a:r>
            <a:endParaRPr lang="en-US" sz="1210" dirty="0"/>
          </a:p>
        </p:txBody>
      </p:sp>
      <p:sp>
        <p:nvSpPr>
          <p:cNvPr id="25" name="Shape 19"/>
          <p:cNvSpPr/>
          <p:nvPr/>
        </p:nvSpPr>
        <p:spPr>
          <a:xfrm>
            <a:off x="530352" y="4800600"/>
            <a:ext cx="365760" cy="365760"/>
          </a:xfrm>
          <a:prstGeom prst="rect">
            <a:avLst/>
          </a:prstGeom>
          <a:solidFill>
            <a:srgbClr val="E6F600"/>
          </a:solidFill>
          <a:ln w="12700">
            <a:solidFill>
              <a:srgbClr val="E6F600"/>
            </a:solidFill>
            <a:prstDash val="solid"/>
          </a:ln>
        </p:spPr>
      </p:sp>
      <p:sp>
        <p:nvSpPr>
          <p:cNvPr id="26" name="Text 20"/>
          <p:cNvSpPr/>
          <p:nvPr/>
        </p:nvSpPr>
        <p:spPr>
          <a:xfrm>
            <a:off x="530352" y="4841748"/>
            <a:ext cx="3657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24000"/>
              </a:lnSpc>
              <a:buNone/>
            </a:pPr>
            <a:r>
              <a:rPr lang="en-US" sz="1200" b="1" dirty="0">
                <a:solidFill>
                  <a:srgbClr val="101113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02</a:t>
            </a:r>
            <a:endParaRPr lang="en-US" sz="1200" dirty="0"/>
          </a:p>
        </p:txBody>
      </p:sp>
      <p:sp>
        <p:nvSpPr>
          <p:cNvPr id="27" name="Text 21"/>
          <p:cNvSpPr/>
          <p:nvPr/>
        </p:nvSpPr>
        <p:spPr>
          <a:xfrm>
            <a:off x="1078992" y="4786884"/>
            <a:ext cx="5950656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4000"/>
              </a:lnSpc>
              <a:buNone/>
            </a:pPr>
            <a:r>
              <a:rPr lang="en-US" sz="1400" b="1" dirty="0">
                <a:solidFill>
                  <a:srgbClr val="F4F4EC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买入后核对</a:t>
            </a:r>
            <a:endParaRPr lang="en-US" sz="1400" dirty="0"/>
          </a:p>
        </p:txBody>
      </p:sp>
      <p:sp>
        <p:nvSpPr>
          <p:cNvPr id="28" name="Text 22"/>
          <p:cNvSpPr/>
          <p:nvPr/>
        </p:nvSpPr>
        <p:spPr>
          <a:xfrm>
            <a:off x="1078992" y="5129784"/>
            <a:ext cx="5950656" cy="2471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0000"/>
              </a:lnSpc>
              <a:buNone/>
            </a:pPr>
            <a:r>
              <a:rPr lang="en-US" sz="1210" dirty="0">
                <a:solidFill>
                  <a:srgbClr val="DDDED9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查看成交记录、受益地址、累计合格买入金额、当前奖池和预计份额。</a:t>
            </a:r>
            <a:endParaRPr lang="en-US" sz="1210" dirty="0"/>
          </a:p>
        </p:txBody>
      </p:sp>
      <p:sp>
        <p:nvSpPr>
          <p:cNvPr id="29" name="Shape 23"/>
          <p:cNvSpPr/>
          <p:nvPr/>
        </p:nvSpPr>
        <p:spPr>
          <a:xfrm>
            <a:off x="530352" y="5861304"/>
            <a:ext cx="365760" cy="365760"/>
          </a:xfrm>
          <a:prstGeom prst="rect">
            <a:avLst/>
          </a:prstGeom>
          <a:solidFill>
            <a:srgbClr val="E6F600"/>
          </a:solidFill>
          <a:ln w="12700">
            <a:solidFill>
              <a:srgbClr val="E6F600"/>
            </a:solidFill>
            <a:prstDash val="solid"/>
          </a:ln>
        </p:spPr>
      </p:sp>
      <p:sp>
        <p:nvSpPr>
          <p:cNvPr id="30" name="Text 24"/>
          <p:cNvSpPr/>
          <p:nvPr/>
        </p:nvSpPr>
        <p:spPr>
          <a:xfrm>
            <a:off x="530352" y="5902452"/>
            <a:ext cx="3657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24000"/>
              </a:lnSpc>
              <a:buNone/>
            </a:pPr>
            <a:r>
              <a:rPr lang="en-US" sz="1200" b="1" dirty="0">
                <a:solidFill>
                  <a:srgbClr val="101113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03</a:t>
            </a:r>
            <a:endParaRPr lang="en-US" sz="1200" dirty="0"/>
          </a:p>
        </p:txBody>
      </p:sp>
      <p:sp>
        <p:nvSpPr>
          <p:cNvPr id="31" name="Text 25"/>
          <p:cNvSpPr/>
          <p:nvPr/>
        </p:nvSpPr>
        <p:spPr>
          <a:xfrm>
            <a:off x="1078992" y="5847588"/>
            <a:ext cx="5950656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4000"/>
              </a:lnSpc>
              <a:buNone/>
            </a:pPr>
            <a:r>
              <a:rPr lang="en-US" sz="1400" b="1" dirty="0">
                <a:solidFill>
                  <a:srgbClr val="F4F4EC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结算后确认</a:t>
            </a:r>
            <a:endParaRPr lang="en-US" sz="1400" dirty="0"/>
          </a:p>
        </p:txBody>
      </p:sp>
      <p:sp>
        <p:nvSpPr>
          <p:cNvPr id="32" name="Text 26"/>
          <p:cNvSpPr/>
          <p:nvPr/>
        </p:nvSpPr>
        <p:spPr>
          <a:xfrm>
            <a:off x="1078992" y="6190488"/>
            <a:ext cx="5950656" cy="2471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0000"/>
              </a:lnSpc>
              <a:buNone/>
            </a:pPr>
            <a:r>
              <a:rPr lang="en-US" sz="1210" dirty="0">
                <a:solidFill>
                  <a:srgbClr val="DDDED9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确认本期已完成结算，核对可领取余额、已领取金额与对应账本。</a:t>
            </a:r>
            <a:endParaRPr lang="en-US" sz="1210" dirty="0"/>
          </a:p>
        </p:txBody>
      </p:sp>
      <p:sp>
        <p:nvSpPr>
          <p:cNvPr id="33" name="Shape 27"/>
          <p:cNvSpPr/>
          <p:nvPr/>
        </p:nvSpPr>
        <p:spPr>
          <a:xfrm>
            <a:off x="530352" y="6922008"/>
            <a:ext cx="365760" cy="365760"/>
          </a:xfrm>
          <a:prstGeom prst="rect">
            <a:avLst/>
          </a:prstGeom>
          <a:solidFill>
            <a:srgbClr val="B442F5"/>
          </a:solidFill>
          <a:ln w="12700">
            <a:solidFill>
              <a:srgbClr val="B442F5"/>
            </a:solidFill>
            <a:prstDash val="solid"/>
          </a:ln>
        </p:spPr>
      </p:sp>
      <p:sp>
        <p:nvSpPr>
          <p:cNvPr id="34" name="Text 28"/>
          <p:cNvSpPr/>
          <p:nvPr/>
        </p:nvSpPr>
        <p:spPr>
          <a:xfrm>
            <a:off x="530352" y="6963156"/>
            <a:ext cx="3657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24000"/>
              </a:lnSpc>
              <a:buNone/>
            </a:pPr>
            <a:r>
              <a:rPr lang="en-US" sz="1200" b="1" dirty="0">
                <a:solidFill>
                  <a:srgbClr val="101113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04</a:t>
            </a:r>
            <a:endParaRPr lang="en-US" sz="1200" dirty="0"/>
          </a:p>
        </p:txBody>
      </p:sp>
      <p:sp>
        <p:nvSpPr>
          <p:cNvPr id="35" name="Text 29"/>
          <p:cNvSpPr/>
          <p:nvPr/>
        </p:nvSpPr>
        <p:spPr>
          <a:xfrm>
            <a:off x="1078992" y="6908292"/>
            <a:ext cx="5950656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4000"/>
              </a:lnSpc>
              <a:buNone/>
            </a:pPr>
            <a:r>
              <a:rPr lang="en-US" sz="1400" b="1" dirty="0">
                <a:solidFill>
                  <a:srgbClr val="F4F4EC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提交 Claim</a:t>
            </a:r>
            <a:endParaRPr lang="en-US" sz="1400" dirty="0"/>
          </a:p>
        </p:txBody>
      </p:sp>
      <p:sp>
        <p:nvSpPr>
          <p:cNvPr id="36" name="Text 30"/>
          <p:cNvSpPr/>
          <p:nvPr/>
        </p:nvSpPr>
        <p:spPr>
          <a:xfrm>
            <a:off x="1078992" y="7251192"/>
            <a:ext cx="5950656" cy="2471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0000"/>
              </a:lnSpc>
              <a:buNone/>
            </a:pPr>
            <a:r>
              <a:rPr lang="en-US" sz="1210" dirty="0">
                <a:solidFill>
                  <a:srgbClr val="DDDED9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连接钱包并提交领取交易，核对交易结果；亦可在 LOOP APP 中进入领取页面。</a:t>
            </a:r>
            <a:endParaRPr lang="en-US" sz="1210" dirty="0"/>
          </a:p>
        </p:txBody>
      </p:sp>
      <p:sp>
        <p:nvSpPr>
          <p:cNvPr id="37" name="Shape 31"/>
          <p:cNvSpPr/>
          <p:nvPr/>
        </p:nvSpPr>
        <p:spPr>
          <a:xfrm>
            <a:off x="530352" y="8165592"/>
            <a:ext cx="1501380" cy="658368"/>
          </a:xfrm>
          <a:prstGeom prst="rect">
            <a:avLst/>
          </a:prstGeom>
          <a:solidFill>
            <a:srgbClr val="202229"/>
          </a:solidFill>
          <a:ln w="6985">
            <a:solidFill>
              <a:srgbClr val="353840"/>
            </a:solidFill>
            <a:prstDash val="solid"/>
          </a:ln>
        </p:spPr>
      </p:sp>
      <p:sp>
        <p:nvSpPr>
          <p:cNvPr id="38" name="Text 32"/>
          <p:cNvSpPr/>
          <p:nvPr/>
        </p:nvSpPr>
        <p:spPr>
          <a:xfrm>
            <a:off x="603504" y="8321040"/>
            <a:ext cx="1355076" cy="4663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24000"/>
              </a:lnSpc>
              <a:buNone/>
            </a:pPr>
            <a:r>
              <a:rPr lang="en-US" sz="1170" b="1" dirty="0">
                <a:solidFill>
                  <a:srgbClr val="F4F4EC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预估</a:t>
            </a:r>
            <a:endParaRPr lang="en-US" sz="1170" dirty="0"/>
          </a:p>
        </p:txBody>
      </p:sp>
      <p:sp>
        <p:nvSpPr>
          <p:cNvPr id="39" name="Text 33"/>
          <p:cNvSpPr/>
          <p:nvPr/>
        </p:nvSpPr>
        <p:spPr>
          <a:xfrm>
            <a:off x="2054592" y="8330184"/>
            <a:ext cx="128016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4000"/>
              </a:lnSpc>
              <a:buNone/>
            </a:pPr>
            <a:r>
              <a:rPr lang="en-US" sz="1800" b="1" dirty="0">
                <a:solidFill>
                  <a:srgbClr val="E6F6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›</a:t>
            </a:r>
            <a:endParaRPr lang="en-US" sz="1800" dirty="0"/>
          </a:p>
        </p:txBody>
      </p:sp>
      <p:sp>
        <p:nvSpPr>
          <p:cNvPr id="40" name="Shape 34"/>
          <p:cNvSpPr/>
          <p:nvPr/>
        </p:nvSpPr>
        <p:spPr>
          <a:xfrm>
            <a:off x="2196324" y="8165592"/>
            <a:ext cx="1501380" cy="658368"/>
          </a:xfrm>
          <a:prstGeom prst="rect">
            <a:avLst/>
          </a:prstGeom>
          <a:solidFill>
            <a:srgbClr val="202229"/>
          </a:solidFill>
          <a:ln w="6985">
            <a:solidFill>
              <a:srgbClr val="353840"/>
            </a:solidFill>
            <a:prstDash val="solid"/>
          </a:ln>
        </p:spPr>
      </p:sp>
      <p:sp>
        <p:nvSpPr>
          <p:cNvPr id="41" name="Text 35"/>
          <p:cNvSpPr/>
          <p:nvPr/>
        </p:nvSpPr>
        <p:spPr>
          <a:xfrm>
            <a:off x="2269476" y="8321040"/>
            <a:ext cx="1355076" cy="4663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24000"/>
              </a:lnSpc>
              <a:buNone/>
            </a:pPr>
            <a:r>
              <a:rPr lang="en-US" sz="1170" b="1" dirty="0">
                <a:solidFill>
                  <a:srgbClr val="F4F4EC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已结算</a:t>
            </a:r>
            <a:endParaRPr lang="en-US" sz="1170" dirty="0"/>
          </a:p>
        </p:txBody>
      </p:sp>
      <p:sp>
        <p:nvSpPr>
          <p:cNvPr id="42" name="Text 36"/>
          <p:cNvSpPr/>
          <p:nvPr/>
        </p:nvSpPr>
        <p:spPr>
          <a:xfrm>
            <a:off x="3720564" y="8330184"/>
            <a:ext cx="128016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4000"/>
              </a:lnSpc>
              <a:buNone/>
            </a:pPr>
            <a:r>
              <a:rPr lang="en-US" sz="1800" b="1" dirty="0">
                <a:solidFill>
                  <a:srgbClr val="E6F6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›</a:t>
            </a:r>
            <a:endParaRPr lang="en-US" sz="1800" dirty="0"/>
          </a:p>
        </p:txBody>
      </p:sp>
      <p:sp>
        <p:nvSpPr>
          <p:cNvPr id="43" name="Shape 37"/>
          <p:cNvSpPr/>
          <p:nvPr/>
        </p:nvSpPr>
        <p:spPr>
          <a:xfrm>
            <a:off x="3862296" y="8165592"/>
            <a:ext cx="1501380" cy="658368"/>
          </a:xfrm>
          <a:prstGeom prst="rect">
            <a:avLst/>
          </a:prstGeom>
          <a:solidFill>
            <a:srgbClr val="202229"/>
          </a:solidFill>
          <a:ln w="6985">
            <a:solidFill>
              <a:srgbClr val="353840"/>
            </a:solidFill>
            <a:prstDash val="solid"/>
          </a:ln>
        </p:spPr>
      </p:sp>
      <p:sp>
        <p:nvSpPr>
          <p:cNvPr id="44" name="Text 38"/>
          <p:cNvSpPr/>
          <p:nvPr/>
        </p:nvSpPr>
        <p:spPr>
          <a:xfrm>
            <a:off x="3935448" y="8321040"/>
            <a:ext cx="1355076" cy="4663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24000"/>
              </a:lnSpc>
              <a:buNone/>
            </a:pPr>
            <a:r>
              <a:rPr lang="en-US" sz="1170" b="1" dirty="0">
                <a:solidFill>
                  <a:srgbClr val="F4F4EC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可领取</a:t>
            </a:r>
            <a:endParaRPr lang="en-US" sz="1170" dirty="0"/>
          </a:p>
        </p:txBody>
      </p:sp>
      <p:sp>
        <p:nvSpPr>
          <p:cNvPr id="45" name="Text 39"/>
          <p:cNvSpPr/>
          <p:nvPr/>
        </p:nvSpPr>
        <p:spPr>
          <a:xfrm>
            <a:off x="5386536" y="8330184"/>
            <a:ext cx="128016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4000"/>
              </a:lnSpc>
              <a:buNone/>
            </a:pPr>
            <a:r>
              <a:rPr lang="en-US" sz="1800" b="1" dirty="0">
                <a:solidFill>
                  <a:srgbClr val="E6F6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›</a:t>
            </a:r>
            <a:endParaRPr lang="en-US" sz="1800" dirty="0"/>
          </a:p>
        </p:txBody>
      </p:sp>
      <p:sp>
        <p:nvSpPr>
          <p:cNvPr id="46" name="Shape 40"/>
          <p:cNvSpPr/>
          <p:nvPr/>
        </p:nvSpPr>
        <p:spPr>
          <a:xfrm>
            <a:off x="5528268" y="8165592"/>
            <a:ext cx="1501380" cy="658368"/>
          </a:xfrm>
          <a:prstGeom prst="rect">
            <a:avLst/>
          </a:prstGeom>
          <a:solidFill>
            <a:srgbClr val="202229"/>
          </a:solidFill>
          <a:ln w="6985">
            <a:solidFill>
              <a:srgbClr val="353840"/>
            </a:solidFill>
            <a:prstDash val="solid"/>
          </a:ln>
        </p:spPr>
      </p:sp>
      <p:sp>
        <p:nvSpPr>
          <p:cNvPr id="47" name="Text 41"/>
          <p:cNvSpPr/>
          <p:nvPr/>
        </p:nvSpPr>
        <p:spPr>
          <a:xfrm>
            <a:off x="5601420" y="8321040"/>
            <a:ext cx="1355076" cy="4663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24000"/>
              </a:lnSpc>
              <a:buNone/>
            </a:pPr>
            <a:r>
              <a:rPr lang="en-US" sz="1170" b="1" dirty="0">
                <a:solidFill>
                  <a:srgbClr val="F4F4EC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已领取</a:t>
            </a:r>
            <a:endParaRPr lang="en-US" sz="1170" dirty="0"/>
          </a:p>
        </p:txBody>
      </p:sp>
      <p:sp>
        <p:nvSpPr>
          <p:cNvPr id="48" name="Shape 42"/>
          <p:cNvSpPr/>
          <p:nvPr/>
        </p:nvSpPr>
        <p:spPr>
          <a:xfrm>
            <a:off x="530352" y="9125712"/>
            <a:ext cx="6499296" cy="1252728"/>
          </a:xfrm>
          <a:prstGeom prst="rect">
            <a:avLst/>
          </a:prstGeom>
          <a:solidFill>
            <a:srgbClr val="17191E"/>
          </a:solidFill>
          <a:ln w="6985">
            <a:solidFill>
              <a:srgbClr val="353840"/>
            </a:solidFill>
            <a:prstDash val="solid"/>
          </a:ln>
        </p:spPr>
      </p:sp>
      <p:sp>
        <p:nvSpPr>
          <p:cNvPr id="49" name="Shape 43"/>
          <p:cNvSpPr/>
          <p:nvPr/>
        </p:nvSpPr>
        <p:spPr>
          <a:xfrm>
            <a:off x="530352" y="9125712"/>
            <a:ext cx="36576" cy="1252728"/>
          </a:xfrm>
          <a:prstGeom prst="rect">
            <a:avLst/>
          </a:prstGeom>
          <a:solidFill>
            <a:srgbClr val="B442F5"/>
          </a:solidFill>
          <a:ln w="12700">
            <a:solidFill>
              <a:srgbClr val="B442F5"/>
            </a:solidFill>
            <a:prstDash val="solid"/>
          </a:ln>
        </p:spPr>
      </p:sp>
      <p:sp>
        <p:nvSpPr>
          <p:cNvPr id="50" name="Text 44"/>
          <p:cNvSpPr/>
          <p:nvPr/>
        </p:nvSpPr>
        <p:spPr>
          <a:xfrm>
            <a:off x="713232" y="9244584"/>
            <a:ext cx="6133536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4000"/>
              </a:lnSpc>
              <a:buNone/>
            </a:pPr>
            <a:r>
              <a:rPr lang="en-US" sz="1340" b="1" dirty="0">
                <a:solidFill>
                  <a:srgbClr val="B442F5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领取状态与资金结果一致</a:t>
            </a:r>
            <a:endParaRPr lang="en-US" sz="1340" dirty="0"/>
          </a:p>
        </p:txBody>
      </p:sp>
      <p:sp>
        <p:nvSpPr>
          <p:cNvPr id="51" name="Text 45"/>
          <p:cNvSpPr/>
          <p:nvPr/>
        </p:nvSpPr>
        <p:spPr>
          <a:xfrm>
            <a:off x="713232" y="9564624"/>
            <a:ext cx="6133536" cy="44805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0000"/>
              </a:lnSpc>
              <a:buNone/>
            </a:pPr>
            <a:r>
              <a:rPr lang="en-US" sz="1170" dirty="0">
                <a:solidFill>
                  <a:srgbClr val="DDDED9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地址、链、合约、奖励周期及领取状态应相互对应。未开放、未结算、无资格和已领取应</a:t>
            </a:r>
            <a:endParaRPr lang="en-US" sz="1170" dirty="0"/>
          </a:p>
          <a:p>
            <a:pPr indent="0" marL="0">
              <a:lnSpc>
                <a:spcPct val="110000"/>
              </a:lnSpc>
              <a:buNone/>
            </a:pPr>
            <a:r>
              <a:rPr lang="en-US" sz="1170" dirty="0">
                <a:solidFill>
                  <a:srgbClr val="DDDED9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分别显示，不以页面按钮代表真实可领取。</a:t>
            </a:r>
            <a:endParaRPr lang="en-US" sz="1170" dirty="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5">
    <p:bg>
      <p:bgPr>
        <a:solidFill>
          <a:srgbClr val="0E0F1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data/loop_whitepaper_work/assets/body_bg.jp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7560000" cy="10692000"/>
          </a:xfrm>
          <a:prstGeom prst="rect">
            <a:avLst/>
          </a:prstGeom>
        </p:spPr>
      </p:pic>
      <p:pic>
        <p:nvPicPr>
          <p:cNvPr id="3" name="Image 1" descr="/mnt/data/loop_whitepaper_work/assets/crown_wm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05656" y="1166406"/>
            <a:ext cx="3081528" cy="2604947"/>
          </a:xfrm>
          <a:prstGeom prst="rect">
            <a:avLst/>
          </a:prstGeom>
        </p:spPr>
      </p:pic>
      <p:pic>
        <p:nvPicPr>
          <p:cNvPr id="4" name="Image 2" descr="/mnt/data/loop_whitepaper_work/assets/wordmark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9951" y="228600"/>
            <a:ext cx="688898" cy="484632"/>
          </a:xfrm>
          <a:prstGeom prst="rect">
            <a:avLst/>
          </a:prstGeom>
        </p:spPr>
      </p:pic>
      <p:sp>
        <p:nvSpPr>
          <p:cNvPr id="5" name="Text 0"/>
          <p:cNvSpPr/>
          <p:nvPr/>
        </p:nvSpPr>
        <p:spPr>
          <a:xfrm>
            <a:off x="1517904" y="438912"/>
            <a:ext cx="4389120" cy="1737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4000"/>
              </a:lnSpc>
              <a:buNone/>
            </a:pPr>
            <a:r>
              <a:rPr lang="en-US" sz="840" spc="180" kern="0" dirty="0">
                <a:solidFill>
                  <a:srgbClr val="A2A5A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WHITE PAPER  /  2026.10</a:t>
            </a:r>
            <a:endParaRPr lang="en-US" sz="840" dirty="0"/>
          </a:p>
        </p:txBody>
      </p:sp>
      <p:sp>
        <p:nvSpPr>
          <p:cNvPr id="6" name="Shape 1"/>
          <p:cNvSpPr/>
          <p:nvPr/>
        </p:nvSpPr>
        <p:spPr>
          <a:xfrm>
            <a:off x="530352" y="822960"/>
            <a:ext cx="6499296" cy="0"/>
          </a:xfrm>
          <a:prstGeom prst="line">
            <a:avLst/>
          </a:prstGeom>
          <a:noFill/>
          <a:ln w="8890">
            <a:solidFill>
              <a:srgbClr val="353840"/>
            </a:solidFill>
            <a:prstDash val="solid"/>
            <a:headEnd type="none"/>
            <a:tailEnd type="none"/>
          </a:ln>
        </p:spPr>
      </p:sp>
      <p:sp>
        <p:nvSpPr>
          <p:cNvPr id="7" name="Shape 2"/>
          <p:cNvSpPr/>
          <p:nvPr/>
        </p:nvSpPr>
        <p:spPr>
          <a:xfrm>
            <a:off x="530352" y="987552"/>
            <a:ext cx="1088136" cy="256032"/>
          </a:xfrm>
          <a:prstGeom prst="rect">
            <a:avLst/>
          </a:prstGeom>
          <a:solidFill>
            <a:srgbClr val="E6F600"/>
          </a:solidFill>
          <a:ln w="12700">
            <a:solidFill>
              <a:srgbClr val="E6F600"/>
            </a:solidFill>
            <a:prstDash val="solid"/>
          </a:ln>
        </p:spPr>
      </p:sp>
      <p:sp>
        <p:nvSpPr>
          <p:cNvPr id="8" name="Text 3"/>
          <p:cNvSpPr/>
          <p:nvPr/>
        </p:nvSpPr>
        <p:spPr>
          <a:xfrm>
            <a:off x="603504" y="1022299"/>
            <a:ext cx="941832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4000"/>
              </a:lnSpc>
              <a:buNone/>
            </a:pPr>
            <a:r>
              <a:rPr lang="en-US" sz="850" b="1" dirty="0">
                <a:solidFill>
                  <a:srgbClr val="101113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CHAPTER 08</a:t>
            </a:r>
            <a:endParaRPr lang="en-US" sz="850" dirty="0"/>
          </a:p>
        </p:txBody>
      </p:sp>
      <p:sp>
        <p:nvSpPr>
          <p:cNvPr id="9" name="Text 4"/>
          <p:cNvSpPr/>
          <p:nvPr/>
        </p:nvSpPr>
        <p:spPr>
          <a:xfrm>
            <a:off x="1837944" y="1028700"/>
            <a:ext cx="507492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4000"/>
              </a:lnSpc>
              <a:buNone/>
            </a:pPr>
            <a:r>
              <a:rPr lang="en-US" sz="820" spc="180" kern="0" dirty="0">
                <a:solidFill>
                  <a:srgbClr val="A2A5A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COMMUNITY &amp; INTELLIGENCE</a:t>
            </a:r>
            <a:endParaRPr lang="en-US" sz="820" dirty="0"/>
          </a:p>
        </p:txBody>
      </p:sp>
      <p:sp>
        <p:nvSpPr>
          <p:cNvPr id="10" name="Text 5"/>
          <p:cNvSpPr/>
          <p:nvPr/>
        </p:nvSpPr>
        <p:spPr>
          <a:xfrm>
            <a:off x="530352" y="1444752"/>
            <a:ext cx="6499296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4000"/>
              </a:lnSpc>
              <a:buNone/>
            </a:pPr>
            <a:r>
              <a:rPr lang="en-US" sz="2900" b="1" dirty="0">
                <a:solidFill>
                  <a:srgbClr val="F4F4EC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社区社交与知识服务</a:t>
            </a:r>
            <a:endParaRPr lang="en-US" sz="2900" dirty="0"/>
          </a:p>
        </p:txBody>
      </p:sp>
      <p:sp>
        <p:nvSpPr>
          <p:cNvPr id="11" name="Shape 6"/>
          <p:cNvSpPr/>
          <p:nvPr/>
        </p:nvSpPr>
        <p:spPr>
          <a:xfrm>
            <a:off x="530352" y="2121408"/>
            <a:ext cx="1005840" cy="0"/>
          </a:xfrm>
          <a:prstGeom prst="line">
            <a:avLst/>
          </a:prstGeom>
          <a:noFill/>
          <a:ln w="38100">
            <a:solidFill>
              <a:srgbClr val="E6F600"/>
            </a:solidFill>
            <a:prstDash val="solid"/>
            <a:headEnd type="none"/>
            <a:tailEnd type="none"/>
          </a:ln>
        </p:spPr>
      </p:sp>
      <p:sp>
        <p:nvSpPr>
          <p:cNvPr id="12" name="Shape 7"/>
          <p:cNvSpPr/>
          <p:nvPr/>
        </p:nvSpPr>
        <p:spPr>
          <a:xfrm>
            <a:off x="1335024" y="2185416"/>
            <a:ext cx="676656" cy="0"/>
          </a:xfrm>
          <a:prstGeom prst="line">
            <a:avLst/>
          </a:prstGeom>
          <a:noFill/>
          <a:ln w="25400">
            <a:solidFill>
              <a:srgbClr val="B442F5"/>
            </a:solidFill>
            <a:prstDash val="solid"/>
            <a:headEnd type="none"/>
            <a:tailEnd type="none"/>
          </a:ln>
        </p:spPr>
      </p:sp>
      <p:sp>
        <p:nvSpPr>
          <p:cNvPr id="13" name="Shape 8"/>
          <p:cNvSpPr/>
          <p:nvPr/>
        </p:nvSpPr>
        <p:spPr>
          <a:xfrm>
            <a:off x="530352" y="10106784"/>
            <a:ext cx="6499296" cy="0"/>
          </a:xfrm>
          <a:prstGeom prst="line">
            <a:avLst/>
          </a:prstGeom>
          <a:noFill/>
          <a:ln w="8890">
            <a:solidFill>
              <a:srgbClr val="353840"/>
            </a:solidFill>
            <a:prstDash val="solid"/>
            <a:headEnd type="none"/>
            <a:tailEnd type="none"/>
          </a:ln>
        </p:spPr>
      </p:sp>
      <p:sp>
        <p:nvSpPr>
          <p:cNvPr id="14" name="Text 9">
            <a:hlinkClick r:id="rId4" tooltip=""/>
          </p:cNvPr>
          <p:cNvSpPr/>
          <p:nvPr/>
        </p:nvSpPr>
        <p:spPr>
          <a:xfrm>
            <a:off x="530352" y="10298808"/>
            <a:ext cx="192024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4000"/>
              </a:lnSpc>
              <a:buNone/>
            </a:pPr>
            <a:r>
              <a:rPr lang="en-US" sz="810" u="sng" spc="180" kern="0" dirty="0">
                <a:solidFill>
                  <a:srgbClr val="A2A5AF"/>
                </a:solidFill>
                <a:latin typeface="Inter" pitchFamily="34" charset="0"/>
                <a:ea typeface="Inter" pitchFamily="34" charset="-122"/>
                <a:cs typeface="Inter" pitchFamily="34" charset="-120"/>
                <a:hlinkClick r:id="rId4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LOOPLABS.MEME</a:t>
            </a:r>
            <a:endParaRPr lang="en-US" sz="810" dirty="0"/>
          </a:p>
        </p:txBody>
      </p:sp>
      <p:sp>
        <p:nvSpPr>
          <p:cNvPr id="15" name="Text 10"/>
          <p:cNvSpPr/>
          <p:nvPr/>
        </p:nvSpPr>
        <p:spPr>
          <a:xfrm>
            <a:off x="2679192" y="10298808"/>
            <a:ext cx="356616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4000"/>
              </a:lnSpc>
              <a:buNone/>
            </a:pPr>
            <a:r>
              <a:rPr lang="en-US" sz="720" spc="180" kern="0" dirty="0">
                <a:solidFill>
                  <a:srgbClr val="A2A5A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COMMUNITY / CULTURE / INFINITY</a:t>
            </a:r>
            <a:endParaRPr lang="en-US" sz="720" dirty="0"/>
          </a:p>
        </p:txBody>
      </p:sp>
      <p:sp>
        <p:nvSpPr>
          <p:cNvPr id="16" name="Text 11"/>
          <p:cNvSpPr/>
          <p:nvPr/>
        </p:nvSpPr>
        <p:spPr>
          <a:xfrm>
            <a:off x="6627312" y="10253088"/>
            <a:ext cx="402336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24000"/>
              </a:lnSpc>
              <a:buNone/>
            </a:pPr>
            <a:r>
              <a:rPr lang="en-US" sz="1250" b="1" dirty="0">
                <a:solidFill>
                  <a:srgbClr val="E6F6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25</a:t>
            </a:r>
            <a:endParaRPr lang="en-US" sz="1250" dirty="0"/>
          </a:p>
        </p:txBody>
      </p:sp>
      <p:sp>
        <p:nvSpPr>
          <p:cNvPr id="18" name="Text 12"/>
          <p:cNvSpPr/>
          <p:nvPr/>
        </p:nvSpPr>
        <p:spPr>
          <a:xfrm>
            <a:off x="530352" y="2487168"/>
            <a:ext cx="484632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4000"/>
              </a:lnSpc>
              <a:buNone/>
            </a:pPr>
            <a:r>
              <a:rPr lang="en-US" sz="1330" b="1" dirty="0">
                <a:solidFill>
                  <a:srgbClr val="E6F6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8.1</a:t>
            </a:r>
            <a:endParaRPr lang="en-US" sz="1330" dirty="0"/>
          </a:p>
        </p:txBody>
      </p:sp>
      <p:sp>
        <p:nvSpPr>
          <p:cNvPr id="19" name="Text 13"/>
          <p:cNvSpPr/>
          <p:nvPr/>
        </p:nvSpPr>
        <p:spPr>
          <a:xfrm>
            <a:off x="1088136" y="2487168"/>
            <a:ext cx="5941512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4000"/>
              </a:lnSpc>
              <a:buNone/>
            </a:pPr>
            <a:r>
              <a:rPr lang="en-US" sz="1500" b="1" dirty="0">
                <a:solidFill>
                  <a:srgbClr val="F4F4EC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社区社交与 Token Card</a:t>
            </a:r>
            <a:endParaRPr lang="en-US" sz="1500" dirty="0"/>
          </a:p>
        </p:txBody>
      </p:sp>
      <p:sp>
        <p:nvSpPr>
          <p:cNvPr id="20" name="Text 14"/>
          <p:cNvSpPr/>
          <p:nvPr/>
        </p:nvSpPr>
        <p:spPr>
          <a:xfrm>
            <a:off x="530352" y="2898648"/>
            <a:ext cx="6499296" cy="4765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0000"/>
              </a:lnSpc>
              <a:buNone/>
            </a:pPr>
            <a:r>
              <a:rPr lang="en-US" sz="1250" dirty="0">
                <a:solidFill>
                  <a:srgbClr val="DDDED9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社区通信覆盖文字、图片、视频、GIF、文件、回复、提醒、投票、公告、置顶与语音房，</a:t>
            </a:r>
            <a:endParaRPr lang="en-US" sz="1250" dirty="0"/>
          </a:p>
          <a:p>
            <a:pPr indent="0" marL="0">
              <a:lnSpc>
                <a:spcPct val="110000"/>
              </a:lnSpc>
              <a:buNone/>
            </a:pPr>
            <a:r>
              <a:rPr lang="en-US" sz="1250" dirty="0">
                <a:solidFill>
                  <a:srgbClr val="DDDED9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并包含私聊、陌生人请求及消息搜索。社交成为项目理解和持续服务的入口。</a:t>
            </a:r>
            <a:endParaRPr lang="en-US" sz="1250" dirty="0"/>
          </a:p>
        </p:txBody>
      </p:sp>
      <p:sp>
        <p:nvSpPr>
          <p:cNvPr id="21" name="Text 15"/>
          <p:cNvSpPr/>
          <p:nvPr/>
        </p:nvSpPr>
        <p:spPr>
          <a:xfrm>
            <a:off x="530352" y="3558032"/>
            <a:ext cx="6499296" cy="67741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0000"/>
              </a:lnSpc>
              <a:buNone/>
            </a:pPr>
            <a:r>
              <a:rPr lang="en-US" sz="1210" dirty="0">
                <a:solidFill>
                  <a:srgbClr val="DDDED9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Token Card 将代币名称、准确合约、价格、流动性、持有人、社区与 Mining 信息带入讨</a:t>
            </a:r>
            <a:endParaRPr lang="en-US" sz="1210" dirty="0"/>
          </a:p>
          <a:p>
            <a:pPr indent="0" marL="0">
              <a:lnSpc>
                <a:spcPct val="110000"/>
              </a:lnSpc>
              <a:buNone/>
            </a:pPr>
            <a:r>
              <a:rPr lang="en-US" sz="1210" dirty="0">
                <a:solidFill>
                  <a:srgbClr val="DDDED9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论。用户可从讨论进入图表、自选和交易页面，保留信息来源，交易仍由用户确认费用、授</a:t>
            </a:r>
            <a:endParaRPr lang="en-US" sz="1210" dirty="0"/>
          </a:p>
          <a:p>
            <a:pPr indent="0" marL="0">
              <a:lnSpc>
                <a:spcPct val="110000"/>
              </a:lnSpc>
              <a:buNone/>
            </a:pPr>
            <a:r>
              <a:rPr lang="en-US" sz="1210" dirty="0">
                <a:solidFill>
                  <a:srgbClr val="DDDED9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权与签名。</a:t>
            </a:r>
            <a:endParaRPr lang="en-US" sz="1210" dirty="0"/>
          </a:p>
        </p:txBody>
      </p:sp>
      <p:sp>
        <p:nvSpPr>
          <p:cNvPr id="22" name="Text 16"/>
          <p:cNvSpPr/>
          <p:nvPr/>
        </p:nvSpPr>
        <p:spPr>
          <a:xfrm>
            <a:off x="530352" y="4537202"/>
            <a:ext cx="484632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4000"/>
              </a:lnSpc>
              <a:buNone/>
            </a:pPr>
            <a:r>
              <a:rPr lang="en-US" sz="1330" b="1" dirty="0">
                <a:solidFill>
                  <a:srgbClr val="E6F6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8.2</a:t>
            </a:r>
            <a:endParaRPr lang="en-US" sz="1330" dirty="0"/>
          </a:p>
        </p:txBody>
      </p:sp>
      <p:sp>
        <p:nvSpPr>
          <p:cNvPr id="23" name="Text 17"/>
          <p:cNvSpPr/>
          <p:nvPr/>
        </p:nvSpPr>
        <p:spPr>
          <a:xfrm>
            <a:off x="1088136" y="4537202"/>
            <a:ext cx="5941512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4000"/>
              </a:lnSpc>
              <a:buNone/>
            </a:pPr>
            <a:r>
              <a:rPr lang="en-US" sz="1500" b="1" dirty="0">
                <a:solidFill>
                  <a:srgbClr val="F4F4EC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Community AI 知识服务</a:t>
            </a:r>
            <a:endParaRPr lang="en-US" sz="1500" dirty="0"/>
          </a:p>
        </p:txBody>
      </p:sp>
      <p:sp>
        <p:nvSpPr>
          <p:cNvPr id="24" name="Shape 18"/>
          <p:cNvSpPr/>
          <p:nvPr/>
        </p:nvSpPr>
        <p:spPr>
          <a:xfrm>
            <a:off x="530352" y="4948682"/>
            <a:ext cx="1389888" cy="393192"/>
          </a:xfrm>
          <a:prstGeom prst="rect">
            <a:avLst/>
          </a:prstGeom>
          <a:solidFill>
            <a:srgbClr val="B442F5"/>
          </a:solidFill>
          <a:ln w="12700">
            <a:solidFill>
              <a:srgbClr val="B442F5"/>
            </a:solidFill>
            <a:prstDash val="solid"/>
          </a:ln>
        </p:spPr>
      </p:sp>
      <p:sp>
        <p:nvSpPr>
          <p:cNvPr id="25" name="Text 19"/>
          <p:cNvSpPr/>
          <p:nvPr/>
        </p:nvSpPr>
        <p:spPr>
          <a:xfrm>
            <a:off x="640080" y="5044694"/>
            <a:ext cx="1170432" cy="2834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4000"/>
              </a:lnSpc>
              <a:buNone/>
            </a:pPr>
            <a:r>
              <a:rPr lang="en-US" sz="1190" b="1" dirty="0">
                <a:solidFill>
                  <a:srgbClr val="F4F4EC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能力组</a:t>
            </a:r>
            <a:endParaRPr lang="en-US" sz="1190" dirty="0"/>
          </a:p>
        </p:txBody>
      </p:sp>
      <p:sp>
        <p:nvSpPr>
          <p:cNvPr id="26" name="Shape 20"/>
          <p:cNvSpPr/>
          <p:nvPr/>
        </p:nvSpPr>
        <p:spPr>
          <a:xfrm>
            <a:off x="1920240" y="4948682"/>
            <a:ext cx="5109408" cy="393192"/>
          </a:xfrm>
          <a:prstGeom prst="rect">
            <a:avLst/>
          </a:prstGeom>
          <a:solidFill>
            <a:srgbClr val="B442F5"/>
          </a:solidFill>
          <a:ln w="12700">
            <a:solidFill>
              <a:srgbClr val="B442F5"/>
            </a:solidFill>
            <a:prstDash val="solid"/>
          </a:ln>
        </p:spPr>
      </p:sp>
      <p:sp>
        <p:nvSpPr>
          <p:cNvPr id="27" name="Text 21"/>
          <p:cNvSpPr/>
          <p:nvPr/>
        </p:nvSpPr>
        <p:spPr>
          <a:xfrm>
            <a:off x="2029968" y="5044694"/>
            <a:ext cx="4889952" cy="2834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4000"/>
              </a:lnSpc>
              <a:buNone/>
            </a:pPr>
            <a:r>
              <a:rPr lang="en-US" sz="1190" b="1" dirty="0">
                <a:solidFill>
                  <a:srgbClr val="F4F4EC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服务内容</a:t>
            </a:r>
            <a:endParaRPr lang="en-US" sz="1190" dirty="0"/>
          </a:p>
        </p:txBody>
      </p:sp>
      <p:sp>
        <p:nvSpPr>
          <p:cNvPr id="28" name="Shape 22"/>
          <p:cNvSpPr/>
          <p:nvPr/>
        </p:nvSpPr>
        <p:spPr>
          <a:xfrm>
            <a:off x="530352" y="5341874"/>
            <a:ext cx="1389888" cy="749808"/>
          </a:xfrm>
          <a:prstGeom prst="rect">
            <a:avLst/>
          </a:prstGeom>
          <a:solidFill>
            <a:srgbClr val="17191E"/>
          </a:solidFill>
          <a:ln w="12700">
            <a:solidFill>
              <a:srgbClr val="17191E"/>
            </a:solidFill>
            <a:prstDash val="solid"/>
          </a:ln>
        </p:spPr>
      </p:sp>
      <p:sp>
        <p:nvSpPr>
          <p:cNvPr id="29" name="Text 23"/>
          <p:cNvSpPr/>
          <p:nvPr/>
        </p:nvSpPr>
        <p:spPr>
          <a:xfrm>
            <a:off x="640080" y="5460746"/>
            <a:ext cx="1170432" cy="58521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4000"/>
              </a:lnSpc>
              <a:buNone/>
            </a:pPr>
            <a:r>
              <a:rPr lang="en-US" sz="1190" b="1" dirty="0">
                <a:solidFill>
                  <a:srgbClr val="F4F4EC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知识与客服</a:t>
            </a:r>
            <a:endParaRPr lang="en-US" sz="1190" dirty="0"/>
          </a:p>
        </p:txBody>
      </p:sp>
      <p:sp>
        <p:nvSpPr>
          <p:cNvPr id="30" name="Shape 24"/>
          <p:cNvSpPr/>
          <p:nvPr/>
        </p:nvSpPr>
        <p:spPr>
          <a:xfrm>
            <a:off x="1920240" y="5341874"/>
            <a:ext cx="5109408" cy="749808"/>
          </a:xfrm>
          <a:prstGeom prst="rect">
            <a:avLst/>
          </a:prstGeom>
          <a:solidFill>
            <a:srgbClr val="17191E"/>
          </a:solidFill>
          <a:ln w="12700">
            <a:solidFill>
              <a:srgbClr val="17191E"/>
            </a:solidFill>
            <a:prstDash val="solid"/>
          </a:ln>
        </p:spPr>
      </p:sp>
      <p:sp>
        <p:nvSpPr>
          <p:cNvPr id="31" name="Text 25"/>
          <p:cNvSpPr/>
          <p:nvPr/>
        </p:nvSpPr>
        <p:spPr>
          <a:xfrm>
            <a:off x="2029968" y="5460746"/>
            <a:ext cx="4889952" cy="58521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4000"/>
              </a:lnSpc>
              <a:buNone/>
            </a:pPr>
            <a:r>
              <a:rPr lang="en-US" sz="1190" dirty="0">
                <a:solidFill>
                  <a:srgbClr val="DDDED9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围绕项目白皮书、FAQ、公告、路线图和合约资料提供问答。</a:t>
            </a:r>
            <a:endParaRPr lang="en-US" sz="1190" dirty="0"/>
          </a:p>
        </p:txBody>
      </p:sp>
      <p:sp>
        <p:nvSpPr>
          <p:cNvPr id="32" name="Shape 26"/>
          <p:cNvSpPr/>
          <p:nvPr/>
        </p:nvSpPr>
        <p:spPr>
          <a:xfrm>
            <a:off x="530352" y="6091682"/>
            <a:ext cx="6499296" cy="0"/>
          </a:xfrm>
          <a:prstGeom prst="line">
            <a:avLst/>
          </a:prstGeom>
          <a:noFill/>
          <a:ln w="6350">
            <a:solidFill>
              <a:srgbClr val="353840"/>
            </a:solidFill>
            <a:prstDash val="solid"/>
            <a:headEnd type="none"/>
            <a:tailEnd type="none"/>
          </a:ln>
        </p:spPr>
      </p:sp>
      <p:sp>
        <p:nvSpPr>
          <p:cNvPr id="33" name="Shape 27"/>
          <p:cNvSpPr/>
          <p:nvPr/>
        </p:nvSpPr>
        <p:spPr>
          <a:xfrm>
            <a:off x="530352" y="6091682"/>
            <a:ext cx="1389888" cy="749808"/>
          </a:xfrm>
          <a:prstGeom prst="rect">
            <a:avLst/>
          </a:prstGeom>
          <a:solidFill>
            <a:srgbClr val="202229"/>
          </a:solidFill>
          <a:ln w="12700">
            <a:solidFill>
              <a:srgbClr val="202229"/>
            </a:solidFill>
            <a:prstDash val="solid"/>
          </a:ln>
        </p:spPr>
      </p:sp>
      <p:sp>
        <p:nvSpPr>
          <p:cNvPr id="34" name="Text 28"/>
          <p:cNvSpPr/>
          <p:nvPr/>
        </p:nvSpPr>
        <p:spPr>
          <a:xfrm>
            <a:off x="640080" y="6210554"/>
            <a:ext cx="1170432" cy="58521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4000"/>
              </a:lnSpc>
              <a:buNone/>
            </a:pPr>
            <a:r>
              <a:rPr lang="en-US" sz="1190" b="1" dirty="0">
                <a:solidFill>
                  <a:srgbClr val="F4F4EC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教育与资讯</a:t>
            </a:r>
            <a:endParaRPr lang="en-US" sz="1190" dirty="0"/>
          </a:p>
        </p:txBody>
      </p:sp>
      <p:sp>
        <p:nvSpPr>
          <p:cNvPr id="35" name="Shape 29"/>
          <p:cNvSpPr/>
          <p:nvPr/>
        </p:nvSpPr>
        <p:spPr>
          <a:xfrm>
            <a:off x="1920240" y="6091682"/>
            <a:ext cx="5109408" cy="749808"/>
          </a:xfrm>
          <a:prstGeom prst="rect">
            <a:avLst/>
          </a:prstGeom>
          <a:solidFill>
            <a:srgbClr val="202229"/>
          </a:solidFill>
          <a:ln w="12700">
            <a:solidFill>
              <a:srgbClr val="202229"/>
            </a:solidFill>
            <a:prstDash val="solid"/>
          </a:ln>
        </p:spPr>
      </p:sp>
      <p:sp>
        <p:nvSpPr>
          <p:cNvPr id="36" name="Text 30"/>
          <p:cNvSpPr/>
          <p:nvPr/>
        </p:nvSpPr>
        <p:spPr>
          <a:xfrm>
            <a:off x="2029968" y="6210554"/>
            <a:ext cx="4889952" cy="58521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4000"/>
              </a:lnSpc>
              <a:buNone/>
            </a:pPr>
            <a:r>
              <a:rPr lang="en-US" sz="1190" dirty="0">
                <a:solidFill>
                  <a:srgbClr val="DDDED9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新人引导、项目速览与动态摘要，降低重复讲解成本。</a:t>
            </a:r>
            <a:endParaRPr lang="en-US" sz="1190" dirty="0"/>
          </a:p>
        </p:txBody>
      </p:sp>
      <p:sp>
        <p:nvSpPr>
          <p:cNvPr id="37" name="Shape 31"/>
          <p:cNvSpPr/>
          <p:nvPr/>
        </p:nvSpPr>
        <p:spPr>
          <a:xfrm>
            <a:off x="530352" y="6841490"/>
            <a:ext cx="6499296" cy="0"/>
          </a:xfrm>
          <a:prstGeom prst="line">
            <a:avLst/>
          </a:prstGeom>
          <a:noFill/>
          <a:ln w="6350">
            <a:solidFill>
              <a:srgbClr val="353840"/>
            </a:solidFill>
            <a:prstDash val="solid"/>
            <a:headEnd type="none"/>
            <a:tailEnd type="none"/>
          </a:ln>
        </p:spPr>
      </p:sp>
      <p:sp>
        <p:nvSpPr>
          <p:cNvPr id="38" name="Shape 32"/>
          <p:cNvSpPr/>
          <p:nvPr/>
        </p:nvSpPr>
        <p:spPr>
          <a:xfrm>
            <a:off x="530352" y="6841490"/>
            <a:ext cx="1389888" cy="749808"/>
          </a:xfrm>
          <a:prstGeom prst="rect">
            <a:avLst/>
          </a:prstGeom>
          <a:solidFill>
            <a:srgbClr val="17191E"/>
          </a:solidFill>
          <a:ln w="12700">
            <a:solidFill>
              <a:srgbClr val="17191E"/>
            </a:solidFill>
            <a:prstDash val="solid"/>
          </a:ln>
        </p:spPr>
      </p:sp>
      <p:sp>
        <p:nvSpPr>
          <p:cNvPr id="39" name="Text 33"/>
          <p:cNvSpPr/>
          <p:nvPr/>
        </p:nvSpPr>
        <p:spPr>
          <a:xfrm>
            <a:off x="640080" y="6960362"/>
            <a:ext cx="1170432" cy="58521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4000"/>
              </a:lnSpc>
              <a:buNone/>
            </a:pPr>
            <a:r>
              <a:rPr lang="en-US" sz="1190" b="1" dirty="0">
                <a:solidFill>
                  <a:srgbClr val="F4F4EC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资产与参与</a:t>
            </a:r>
            <a:endParaRPr lang="en-US" sz="1190" dirty="0"/>
          </a:p>
        </p:txBody>
      </p:sp>
      <p:sp>
        <p:nvSpPr>
          <p:cNvPr id="40" name="Shape 34"/>
          <p:cNvSpPr/>
          <p:nvPr/>
        </p:nvSpPr>
        <p:spPr>
          <a:xfrm>
            <a:off x="1920240" y="6841490"/>
            <a:ext cx="5109408" cy="749808"/>
          </a:xfrm>
          <a:prstGeom prst="rect">
            <a:avLst/>
          </a:prstGeom>
          <a:solidFill>
            <a:srgbClr val="17191E"/>
          </a:solidFill>
          <a:ln w="12700">
            <a:solidFill>
              <a:srgbClr val="17191E"/>
            </a:solidFill>
            <a:prstDash val="solid"/>
          </a:ln>
        </p:spPr>
      </p:sp>
      <p:sp>
        <p:nvSpPr>
          <p:cNvPr id="41" name="Text 35"/>
          <p:cNvSpPr/>
          <p:nvPr/>
        </p:nvSpPr>
        <p:spPr>
          <a:xfrm>
            <a:off x="2029968" y="6960362"/>
            <a:ext cx="4889952" cy="58521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4000"/>
              </a:lnSpc>
              <a:buNone/>
            </a:pPr>
            <a:r>
              <a:rPr lang="en-US" sz="1190" dirty="0">
                <a:solidFill>
                  <a:srgbClr val="DDDED9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解释资产信息、持仓、算力、资格与相应数据来源。</a:t>
            </a:r>
            <a:endParaRPr lang="en-US" sz="1190" dirty="0"/>
          </a:p>
        </p:txBody>
      </p:sp>
      <p:sp>
        <p:nvSpPr>
          <p:cNvPr id="42" name="Shape 36"/>
          <p:cNvSpPr/>
          <p:nvPr/>
        </p:nvSpPr>
        <p:spPr>
          <a:xfrm>
            <a:off x="530352" y="7591298"/>
            <a:ext cx="6499296" cy="0"/>
          </a:xfrm>
          <a:prstGeom prst="line">
            <a:avLst/>
          </a:prstGeom>
          <a:noFill/>
          <a:ln w="6350">
            <a:solidFill>
              <a:srgbClr val="353840"/>
            </a:solidFill>
            <a:prstDash val="solid"/>
            <a:headEnd type="none"/>
            <a:tailEnd type="none"/>
          </a:ln>
        </p:spPr>
      </p:sp>
      <p:sp>
        <p:nvSpPr>
          <p:cNvPr id="43" name="Shape 37"/>
          <p:cNvSpPr/>
          <p:nvPr/>
        </p:nvSpPr>
        <p:spPr>
          <a:xfrm>
            <a:off x="530352" y="7591298"/>
            <a:ext cx="1389888" cy="749808"/>
          </a:xfrm>
          <a:prstGeom prst="rect">
            <a:avLst/>
          </a:prstGeom>
          <a:solidFill>
            <a:srgbClr val="202229"/>
          </a:solidFill>
          <a:ln w="12700">
            <a:solidFill>
              <a:srgbClr val="202229"/>
            </a:solidFill>
            <a:prstDash val="solid"/>
          </a:ln>
        </p:spPr>
      </p:sp>
      <p:sp>
        <p:nvSpPr>
          <p:cNvPr id="44" name="Text 38"/>
          <p:cNvSpPr/>
          <p:nvPr/>
        </p:nvSpPr>
        <p:spPr>
          <a:xfrm>
            <a:off x="640080" y="7710170"/>
            <a:ext cx="1170432" cy="58521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4000"/>
              </a:lnSpc>
              <a:buNone/>
            </a:pPr>
            <a:r>
              <a:rPr lang="en-US" sz="1190" b="1" dirty="0">
                <a:solidFill>
                  <a:srgbClr val="F4F4EC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管理与分析</a:t>
            </a:r>
            <a:endParaRPr lang="en-US" sz="1190" dirty="0"/>
          </a:p>
        </p:txBody>
      </p:sp>
      <p:sp>
        <p:nvSpPr>
          <p:cNvPr id="45" name="Shape 39"/>
          <p:cNvSpPr/>
          <p:nvPr/>
        </p:nvSpPr>
        <p:spPr>
          <a:xfrm>
            <a:off x="1920240" y="7591298"/>
            <a:ext cx="5109408" cy="749808"/>
          </a:xfrm>
          <a:prstGeom prst="rect">
            <a:avLst/>
          </a:prstGeom>
          <a:solidFill>
            <a:srgbClr val="202229"/>
          </a:solidFill>
          <a:ln w="12700">
            <a:solidFill>
              <a:srgbClr val="202229"/>
            </a:solidFill>
            <a:prstDash val="solid"/>
          </a:ln>
        </p:spPr>
      </p:sp>
      <p:sp>
        <p:nvSpPr>
          <p:cNvPr id="46" name="Text 40"/>
          <p:cNvSpPr/>
          <p:nvPr/>
        </p:nvSpPr>
        <p:spPr>
          <a:xfrm>
            <a:off x="2029968" y="7710170"/>
            <a:ext cx="4889952" cy="58521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4000"/>
              </a:lnSpc>
              <a:buNone/>
            </a:pPr>
            <a:r>
              <a:rPr lang="en-US" sz="1190" dirty="0">
                <a:solidFill>
                  <a:srgbClr val="DDDED9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辅助识别垃圾、冒充与钓鱼信息，整理增长和参与情况。</a:t>
            </a:r>
            <a:endParaRPr lang="en-US" sz="1190" dirty="0"/>
          </a:p>
        </p:txBody>
      </p:sp>
      <p:sp>
        <p:nvSpPr>
          <p:cNvPr id="47" name="Shape 41"/>
          <p:cNvSpPr/>
          <p:nvPr/>
        </p:nvSpPr>
        <p:spPr>
          <a:xfrm>
            <a:off x="530352" y="8341106"/>
            <a:ext cx="6499296" cy="0"/>
          </a:xfrm>
          <a:prstGeom prst="line">
            <a:avLst/>
          </a:prstGeom>
          <a:noFill/>
          <a:ln w="6350">
            <a:solidFill>
              <a:srgbClr val="353840"/>
            </a:solidFill>
            <a:prstDash val="solid"/>
            <a:headEnd type="none"/>
            <a:tailEnd type="none"/>
          </a:ln>
        </p:spPr>
      </p:sp>
      <p:sp>
        <p:nvSpPr>
          <p:cNvPr id="48" name="Shape 42"/>
          <p:cNvSpPr/>
          <p:nvPr/>
        </p:nvSpPr>
        <p:spPr>
          <a:xfrm>
            <a:off x="530352" y="8633714"/>
            <a:ext cx="6499296" cy="1133856"/>
          </a:xfrm>
          <a:prstGeom prst="rect">
            <a:avLst/>
          </a:prstGeom>
          <a:solidFill>
            <a:srgbClr val="17191E"/>
          </a:solidFill>
          <a:ln w="6985">
            <a:solidFill>
              <a:srgbClr val="353840"/>
            </a:solidFill>
            <a:prstDash val="solid"/>
          </a:ln>
        </p:spPr>
      </p:sp>
      <p:sp>
        <p:nvSpPr>
          <p:cNvPr id="49" name="Shape 43"/>
          <p:cNvSpPr/>
          <p:nvPr/>
        </p:nvSpPr>
        <p:spPr>
          <a:xfrm>
            <a:off x="530352" y="8633714"/>
            <a:ext cx="36576" cy="1133856"/>
          </a:xfrm>
          <a:prstGeom prst="rect">
            <a:avLst/>
          </a:prstGeom>
          <a:solidFill>
            <a:srgbClr val="E6F600"/>
          </a:solidFill>
          <a:ln w="12700">
            <a:solidFill>
              <a:srgbClr val="E6F600"/>
            </a:solidFill>
            <a:prstDash val="solid"/>
          </a:ln>
        </p:spPr>
      </p:sp>
      <p:sp>
        <p:nvSpPr>
          <p:cNvPr id="50" name="Text 44"/>
          <p:cNvSpPr/>
          <p:nvPr/>
        </p:nvSpPr>
        <p:spPr>
          <a:xfrm>
            <a:off x="713232" y="8752586"/>
            <a:ext cx="6133536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4000"/>
              </a:lnSpc>
              <a:buNone/>
            </a:pPr>
            <a:r>
              <a:rPr lang="en-US" sz="1340" b="1" dirty="0">
                <a:solidFill>
                  <a:srgbClr val="E6F600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社区知识的连续积累</a:t>
            </a:r>
            <a:endParaRPr lang="en-US" sz="1340" dirty="0"/>
          </a:p>
        </p:txBody>
      </p:sp>
      <p:sp>
        <p:nvSpPr>
          <p:cNvPr id="51" name="Text 45"/>
          <p:cNvSpPr/>
          <p:nvPr/>
        </p:nvSpPr>
        <p:spPr>
          <a:xfrm>
            <a:off x="713232" y="9072626"/>
            <a:ext cx="6133536" cy="44805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0000"/>
              </a:lnSpc>
              <a:buNone/>
            </a:pPr>
            <a:r>
              <a:rPr lang="en-US" sz="1170" dirty="0">
                <a:solidFill>
                  <a:srgbClr val="DDDED9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知识库、来源更新时间、权限与纠错共同支撑服务。AI 提供辅助理解，不将上传资料中</a:t>
            </a:r>
            <a:endParaRPr lang="en-US" sz="1170" dirty="0"/>
          </a:p>
          <a:p>
            <a:pPr indent="0" marL="0">
              <a:lnSpc>
                <a:spcPct val="110000"/>
              </a:lnSpc>
              <a:buNone/>
            </a:pPr>
            <a:r>
              <a:rPr lang="en-US" sz="1170" dirty="0">
                <a:solidFill>
                  <a:srgbClr val="DDDED9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的合作或审计字样自动确认为事实。</a:t>
            </a:r>
            <a:endParaRPr lang="en-US" sz="1170" dirty="0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6">
    <p:bg>
      <p:bgPr>
        <a:solidFill>
          <a:srgbClr val="0E0F1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data/loop_whitepaper_work/assets/body_bg.jp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7560000" cy="10692000"/>
          </a:xfrm>
          <a:prstGeom prst="rect">
            <a:avLst/>
          </a:prstGeom>
        </p:spPr>
      </p:pic>
      <p:pic>
        <p:nvPicPr>
          <p:cNvPr id="3" name="Image 1" descr="/mnt/data/loop_whitepaper_work/assets/infinity_wm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23360" y="7098527"/>
            <a:ext cx="3282696" cy="1914675"/>
          </a:xfrm>
          <a:prstGeom prst="rect">
            <a:avLst/>
          </a:prstGeom>
        </p:spPr>
      </p:pic>
      <p:pic>
        <p:nvPicPr>
          <p:cNvPr id="4" name="Image 2" descr="/mnt/data/loop_whitepaper_work/assets/wordmark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9951" y="228600"/>
            <a:ext cx="688898" cy="484632"/>
          </a:xfrm>
          <a:prstGeom prst="rect">
            <a:avLst/>
          </a:prstGeom>
        </p:spPr>
      </p:pic>
      <p:sp>
        <p:nvSpPr>
          <p:cNvPr id="5" name="Text 0"/>
          <p:cNvSpPr/>
          <p:nvPr/>
        </p:nvSpPr>
        <p:spPr>
          <a:xfrm>
            <a:off x="1517904" y="438912"/>
            <a:ext cx="4389120" cy="1737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4000"/>
              </a:lnSpc>
              <a:buNone/>
            </a:pPr>
            <a:r>
              <a:rPr lang="en-US" sz="840" spc="180" kern="0" dirty="0">
                <a:solidFill>
                  <a:srgbClr val="A2A5A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WHITE PAPER  /  2026.10</a:t>
            </a:r>
            <a:endParaRPr lang="en-US" sz="840" dirty="0"/>
          </a:p>
        </p:txBody>
      </p:sp>
      <p:sp>
        <p:nvSpPr>
          <p:cNvPr id="6" name="Shape 1"/>
          <p:cNvSpPr/>
          <p:nvPr/>
        </p:nvSpPr>
        <p:spPr>
          <a:xfrm>
            <a:off x="530352" y="822960"/>
            <a:ext cx="6499296" cy="0"/>
          </a:xfrm>
          <a:prstGeom prst="line">
            <a:avLst/>
          </a:prstGeom>
          <a:noFill/>
          <a:ln w="8890">
            <a:solidFill>
              <a:srgbClr val="353840"/>
            </a:solidFill>
            <a:prstDash val="solid"/>
            <a:headEnd type="none"/>
            <a:tailEnd type="none"/>
          </a:ln>
        </p:spPr>
      </p:sp>
      <p:sp>
        <p:nvSpPr>
          <p:cNvPr id="7" name="Shape 2"/>
          <p:cNvSpPr/>
          <p:nvPr/>
        </p:nvSpPr>
        <p:spPr>
          <a:xfrm>
            <a:off x="530352" y="987552"/>
            <a:ext cx="1088136" cy="256032"/>
          </a:xfrm>
          <a:prstGeom prst="rect">
            <a:avLst/>
          </a:prstGeom>
          <a:solidFill>
            <a:srgbClr val="E6F600"/>
          </a:solidFill>
          <a:ln w="12700">
            <a:solidFill>
              <a:srgbClr val="E6F600"/>
            </a:solidFill>
            <a:prstDash val="solid"/>
          </a:ln>
        </p:spPr>
      </p:sp>
      <p:sp>
        <p:nvSpPr>
          <p:cNvPr id="8" name="Text 3"/>
          <p:cNvSpPr/>
          <p:nvPr/>
        </p:nvSpPr>
        <p:spPr>
          <a:xfrm>
            <a:off x="603504" y="1022299"/>
            <a:ext cx="941832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4000"/>
              </a:lnSpc>
              <a:buNone/>
            </a:pPr>
            <a:r>
              <a:rPr lang="en-US" sz="850" b="1" dirty="0">
                <a:solidFill>
                  <a:srgbClr val="101113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CHAPTER 08</a:t>
            </a:r>
            <a:endParaRPr lang="en-US" sz="850" dirty="0"/>
          </a:p>
        </p:txBody>
      </p:sp>
      <p:sp>
        <p:nvSpPr>
          <p:cNvPr id="9" name="Text 4"/>
          <p:cNvSpPr/>
          <p:nvPr/>
        </p:nvSpPr>
        <p:spPr>
          <a:xfrm>
            <a:off x="1837944" y="1028700"/>
            <a:ext cx="507492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4000"/>
              </a:lnSpc>
              <a:buNone/>
            </a:pPr>
            <a:r>
              <a:rPr lang="en-US" sz="820" spc="180" kern="0" dirty="0">
                <a:solidFill>
                  <a:srgbClr val="A2A5A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ASSETS &amp; OPERATIONS</a:t>
            </a:r>
            <a:endParaRPr lang="en-US" sz="820" dirty="0"/>
          </a:p>
        </p:txBody>
      </p:sp>
      <p:sp>
        <p:nvSpPr>
          <p:cNvPr id="10" name="Text 5"/>
          <p:cNvSpPr/>
          <p:nvPr/>
        </p:nvSpPr>
        <p:spPr>
          <a:xfrm>
            <a:off x="530352" y="1444752"/>
            <a:ext cx="6499296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4000"/>
              </a:lnSpc>
              <a:buNone/>
            </a:pPr>
            <a:r>
              <a:rPr lang="en-US" sz="2900" b="1" dirty="0">
                <a:solidFill>
                  <a:srgbClr val="F4F4EC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资产服务与社区运营</a:t>
            </a:r>
            <a:endParaRPr lang="en-US" sz="2900" dirty="0"/>
          </a:p>
        </p:txBody>
      </p:sp>
      <p:sp>
        <p:nvSpPr>
          <p:cNvPr id="11" name="Shape 6"/>
          <p:cNvSpPr/>
          <p:nvPr/>
        </p:nvSpPr>
        <p:spPr>
          <a:xfrm>
            <a:off x="530352" y="2121408"/>
            <a:ext cx="1005840" cy="0"/>
          </a:xfrm>
          <a:prstGeom prst="line">
            <a:avLst/>
          </a:prstGeom>
          <a:noFill/>
          <a:ln w="38100">
            <a:solidFill>
              <a:srgbClr val="E6F600"/>
            </a:solidFill>
            <a:prstDash val="solid"/>
            <a:headEnd type="none"/>
            <a:tailEnd type="none"/>
          </a:ln>
        </p:spPr>
      </p:sp>
      <p:sp>
        <p:nvSpPr>
          <p:cNvPr id="12" name="Shape 7"/>
          <p:cNvSpPr/>
          <p:nvPr/>
        </p:nvSpPr>
        <p:spPr>
          <a:xfrm>
            <a:off x="1335024" y="2185416"/>
            <a:ext cx="676656" cy="0"/>
          </a:xfrm>
          <a:prstGeom prst="line">
            <a:avLst/>
          </a:prstGeom>
          <a:noFill/>
          <a:ln w="25400">
            <a:solidFill>
              <a:srgbClr val="B442F5"/>
            </a:solidFill>
            <a:prstDash val="solid"/>
            <a:headEnd type="none"/>
            <a:tailEnd type="none"/>
          </a:ln>
        </p:spPr>
      </p:sp>
      <p:sp>
        <p:nvSpPr>
          <p:cNvPr id="13" name="Shape 8"/>
          <p:cNvSpPr/>
          <p:nvPr/>
        </p:nvSpPr>
        <p:spPr>
          <a:xfrm>
            <a:off x="530352" y="10106784"/>
            <a:ext cx="6499296" cy="0"/>
          </a:xfrm>
          <a:prstGeom prst="line">
            <a:avLst/>
          </a:prstGeom>
          <a:noFill/>
          <a:ln w="8890">
            <a:solidFill>
              <a:srgbClr val="353840"/>
            </a:solidFill>
            <a:prstDash val="solid"/>
            <a:headEnd type="none"/>
            <a:tailEnd type="none"/>
          </a:ln>
        </p:spPr>
      </p:sp>
      <p:sp>
        <p:nvSpPr>
          <p:cNvPr id="14" name="Text 9">
            <a:hlinkClick r:id="rId4" tooltip=""/>
          </p:cNvPr>
          <p:cNvSpPr/>
          <p:nvPr/>
        </p:nvSpPr>
        <p:spPr>
          <a:xfrm>
            <a:off x="530352" y="10298808"/>
            <a:ext cx="192024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4000"/>
              </a:lnSpc>
              <a:buNone/>
            </a:pPr>
            <a:r>
              <a:rPr lang="en-US" sz="810" u="sng" spc="180" kern="0" dirty="0">
                <a:solidFill>
                  <a:srgbClr val="A2A5AF"/>
                </a:solidFill>
                <a:latin typeface="Inter" pitchFamily="34" charset="0"/>
                <a:ea typeface="Inter" pitchFamily="34" charset="-122"/>
                <a:cs typeface="Inter" pitchFamily="34" charset="-120"/>
                <a:hlinkClick r:id="rId4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LOOPLABS.MEME</a:t>
            </a:r>
            <a:endParaRPr lang="en-US" sz="810" dirty="0"/>
          </a:p>
        </p:txBody>
      </p:sp>
      <p:sp>
        <p:nvSpPr>
          <p:cNvPr id="15" name="Text 10"/>
          <p:cNvSpPr/>
          <p:nvPr/>
        </p:nvSpPr>
        <p:spPr>
          <a:xfrm>
            <a:off x="2679192" y="10298808"/>
            <a:ext cx="356616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4000"/>
              </a:lnSpc>
              <a:buNone/>
            </a:pPr>
            <a:r>
              <a:rPr lang="en-US" sz="720" spc="180" kern="0" dirty="0">
                <a:solidFill>
                  <a:srgbClr val="A2A5A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COMMUNITY / CULTURE / INFINITY</a:t>
            </a:r>
            <a:endParaRPr lang="en-US" sz="720" dirty="0"/>
          </a:p>
        </p:txBody>
      </p:sp>
      <p:sp>
        <p:nvSpPr>
          <p:cNvPr id="16" name="Text 11"/>
          <p:cNvSpPr/>
          <p:nvPr/>
        </p:nvSpPr>
        <p:spPr>
          <a:xfrm>
            <a:off x="6627312" y="10253088"/>
            <a:ext cx="402336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24000"/>
              </a:lnSpc>
              <a:buNone/>
            </a:pPr>
            <a:r>
              <a:rPr lang="en-US" sz="1250" b="1" dirty="0">
                <a:solidFill>
                  <a:srgbClr val="E6F6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26</a:t>
            </a:r>
            <a:endParaRPr lang="en-US" sz="1250" dirty="0"/>
          </a:p>
        </p:txBody>
      </p:sp>
      <p:sp>
        <p:nvSpPr>
          <p:cNvPr id="18" name="Text 12"/>
          <p:cNvSpPr/>
          <p:nvPr/>
        </p:nvSpPr>
        <p:spPr>
          <a:xfrm>
            <a:off x="530352" y="2487168"/>
            <a:ext cx="484632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4000"/>
              </a:lnSpc>
              <a:buNone/>
            </a:pPr>
            <a:r>
              <a:rPr lang="en-US" sz="1330" b="1" dirty="0">
                <a:solidFill>
                  <a:srgbClr val="E6F6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8.3</a:t>
            </a:r>
            <a:endParaRPr lang="en-US" sz="1330" dirty="0"/>
          </a:p>
        </p:txBody>
      </p:sp>
      <p:sp>
        <p:nvSpPr>
          <p:cNvPr id="19" name="Text 13"/>
          <p:cNvSpPr/>
          <p:nvPr/>
        </p:nvSpPr>
        <p:spPr>
          <a:xfrm>
            <a:off x="1088136" y="2487168"/>
            <a:ext cx="5941512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4000"/>
              </a:lnSpc>
              <a:buNone/>
            </a:pPr>
            <a:r>
              <a:rPr lang="en-US" sz="1500" b="1" dirty="0">
                <a:solidFill>
                  <a:srgbClr val="F4F4EC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行情、钱包与 LOOP ID</a:t>
            </a:r>
            <a:endParaRPr lang="en-US" sz="1500" dirty="0"/>
          </a:p>
        </p:txBody>
      </p:sp>
      <p:sp>
        <p:nvSpPr>
          <p:cNvPr id="20" name="Shape 14"/>
          <p:cNvSpPr/>
          <p:nvPr/>
        </p:nvSpPr>
        <p:spPr>
          <a:xfrm>
            <a:off x="530352" y="2898648"/>
            <a:ext cx="1216152" cy="393192"/>
          </a:xfrm>
          <a:prstGeom prst="rect">
            <a:avLst/>
          </a:prstGeom>
          <a:solidFill>
            <a:srgbClr val="B442F5"/>
          </a:solidFill>
          <a:ln w="12700">
            <a:solidFill>
              <a:srgbClr val="B442F5"/>
            </a:solidFill>
            <a:prstDash val="solid"/>
          </a:ln>
        </p:spPr>
      </p:sp>
      <p:sp>
        <p:nvSpPr>
          <p:cNvPr id="21" name="Text 15"/>
          <p:cNvSpPr/>
          <p:nvPr/>
        </p:nvSpPr>
        <p:spPr>
          <a:xfrm>
            <a:off x="640080" y="2994660"/>
            <a:ext cx="996696" cy="2834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4000"/>
              </a:lnSpc>
              <a:buNone/>
            </a:pPr>
            <a:r>
              <a:rPr lang="en-US" sz="1190" b="1" dirty="0">
                <a:solidFill>
                  <a:srgbClr val="F4F4EC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模块</a:t>
            </a:r>
            <a:endParaRPr lang="en-US" sz="1190" dirty="0"/>
          </a:p>
        </p:txBody>
      </p:sp>
      <p:sp>
        <p:nvSpPr>
          <p:cNvPr id="22" name="Shape 16"/>
          <p:cNvSpPr/>
          <p:nvPr/>
        </p:nvSpPr>
        <p:spPr>
          <a:xfrm>
            <a:off x="1746504" y="2898648"/>
            <a:ext cx="5283144" cy="393192"/>
          </a:xfrm>
          <a:prstGeom prst="rect">
            <a:avLst/>
          </a:prstGeom>
          <a:solidFill>
            <a:srgbClr val="B442F5"/>
          </a:solidFill>
          <a:ln w="12700">
            <a:solidFill>
              <a:srgbClr val="B442F5"/>
            </a:solidFill>
            <a:prstDash val="solid"/>
          </a:ln>
        </p:spPr>
      </p:sp>
      <p:sp>
        <p:nvSpPr>
          <p:cNvPr id="23" name="Text 17"/>
          <p:cNvSpPr/>
          <p:nvPr/>
        </p:nvSpPr>
        <p:spPr>
          <a:xfrm>
            <a:off x="1856232" y="2994660"/>
            <a:ext cx="5063688" cy="2834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4000"/>
              </a:lnSpc>
              <a:buNone/>
            </a:pPr>
            <a:r>
              <a:rPr lang="en-US" sz="1190" b="1" dirty="0">
                <a:solidFill>
                  <a:srgbClr val="F4F4EC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功能范围</a:t>
            </a:r>
            <a:endParaRPr lang="en-US" sz="1190" dirty="0"/>
          </a:p>
        </p:txBody>
      </p:sp>
      <p:sp>
        <p:nvSpPr>
          <p:cNvPr id="24" name="Shape 18"/>
          <p:cNvSpPr/>
          <p:nvPr/>
        </p:nvSpPr>
        <p:spPr>
          <a:xfrm>
            <a:off x="530352" y="3291840"/>
            <a:ext cx="1216152" cy="896112"/>
          </a:xfrm>
          <a:prstGeom prst="rect">
            <a:avLst/>
          </a:prstGeom>
          <a:solidFill>
            <a:srgbClr val="17191E"/>
          </a:solidFill>
          <a:ln w="12700">
            <a:solidFill>
              <a:srgbClr val="17191E"/>
            </a:solidFill>
            <a:prstDash val="solid"/>
          </a:ln>
        </p:spPr>
      </p:sp>
      <p:sp>
        <p:nvSpPr>
          <p:cNvPr id="25" name="Text 19"/>
          <p:cNvSpPr/>
          <p:nvPr/>
        </p:nvSpPr>
        <p:spPr>
          <a:xfrm>
            <a:off x="640080" y="3410712"/>
            <a:ext cx="996696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4000"/>
              </a:lnSpc>
              <a:buNone/>
            </a:pPr>
            <a:r>
              <a:rPr lang="en-US" sz="1190" b="1" dirty="0">
                <a:solidFill>
                  <a:srgbClr val="F4F4EC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Market</a:t>
            </a:r>
            <a:endParaRPr lang="en-US" sz="1190" dirty="0"/>
          </a:p>
        </p:txBody>
      </p:sp>
      <p:sp>
        <p:nvSpPr>
          <p:cNvPr id="26" name="Shape 20"/>
          <p:cNvSpPr/>
          <p:nvPr/>
        </p:nvSpPr>
        <p:spPr>
          <a:xfrm>
            <a:off x="1746504" y="3291840"/>
            <a:ext cx="5283144" cy="896112"/>
          </a:xfrm>
          <a:prstGeom prst="rect">
            <a:avLst/>
          </a:prstGeom>
          <a:solidFill>
            <a:srgbClr val="17191E"/>
          </a:solidFill>
          <a:ln w="12700">
            <a:solidFill>
              <a:srgbClr val="17191E"/>
            </a:solidFill>
            <a:prstDash val="solid"/>
          </a:ln>
        </p:spPr>
      </p:sp>
      <p:sp>
        <p:nvSpPr>
          <p:cNvPr id="27" name="Text 21"/>
          <p:cNvSpPr/>
          <p:nvPr/>
        </p:nvSpPr>
        <p:spPr>
          <a:xfrm>
            <a:off x="1856232" y="3410712"/>
            <a:ext cx="5063688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4000"/>
              </a:lnSpc>
              <a:buNone/>
            </a:pPr>
            <a:r>
              <a:rPr lang="en-US" sz="1190" dirty="0">
                <a:solidFill>
                  <a:srgbClr val="DDDED9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图表、自选、价格提醒、新币发现、持有人与交易活动，并结合社区增长、</a:t>
            </a:r>
            <a:endParaRPr lang="en-US" sz="1190" dirty="0"/>
          </a:p>
          <a:p>
            <a:pPr indent="0" marL="0">
              <a:lnSpc>
                <a:spcPct val="124000"/>
              </a:lnSpc>
              <a:buNone/>
            </a:pPr>
            <a:r>
              <a:rPr lang="en-US" sz="1190" dirty="0">
                <a:solidFill>
                  <a:srgbClr val="DDDED9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Mining 权重和 Launch 阶段。</a:t>
            </a:r>
            <a:endParaRPr lang="en-US" sz="1190" dirty="0"/>
          </a:p>
        </p:txBody>
      </p:sp>
      <p:sp>
        <p:nvSpPr>
          <p:cNvPr id="28" name="Shape 22"/>
          <p:cNvSpPr/>
          <p:nvPr/>
        </p:nvSpPr>
        <p:spPr>
          <a:xfrm>
            <a:off x="530352" y="4187952"/>
            <a:ext cx="6499296" cy="0"/>
          </a:xfrm>
          <a:prstGeom prst="line">
            <a:avLst/>
          </a:prstGeom>
          <a:noFill/>
          <a:ln w="6350">
            <a:solidFill>
              <a:srgbClr val="353840"/>
            </a:solidFill>
            <a:prstDash val="solid"/>
            <a:headEnd type="none"/>
            <a:tailEnd type="none"/>
          </a:ln>
        </p:spPr>
      </p:sp>
      <p:sp>
        <p:nvSpPr>
          <p:cNvPr id="29" name="Shape 23"/>
          <p:cNvSpPr/>
          <p:nvPr/>
        </p:nvSpPr>
        <p:spPr>
          <a:xfrm>
            <a:off x="530352" y="4187952"/>
            <a:ext cx="1216152" cy="896112"/>
          </a:xfrm>
          <a:prstGeom prst="rect">
            <a:avLst/>
          </a:prstGeom>
          <a:solidFill>
            <a:srgbClr val="202229"/>
          </a:solidFill>
          <a:ln w="12700">
            <a:solidFill>
              <a:srgbClr val="202229"/>
            </a:solidFill>
            <a:prstDash val="solid"/>
          </a:ln>
        </p:spPr>
      </p:sp>
      <p:sp>
        <p:nvSpPr>
          <p:cNvPr id="30" name="Text 24"/>
          <p:cNvSpPr/>
          <p:nvPr/>
        </p:nvSpPr>
        <p:spPr>
          <a:xfrm>
            <a:off x="640080" y="4306824"/>
            <a:ext cx="996696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4000"/>
              </a:lnSpc>
              <a:buNone/>
            </a:pPr>
            <a:r>
              <a:rPr lang="en-US" sz="1190" b="1" dirty="0">
                <a:solidFill>
                  <a:srgbClr val="F4F4EC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Wallet</a:t>
            </a:r>
            <a:endParaRPr lang="en-US" sz="1190" dirty="0"/>
          </a:p>
        </p:txBody>
      </p:sp>
      <p:sp>
        <p:nvSpPr>
          <p:cNvPr id="31" name="Shape 25"/>
          <p:cNvSpPr/>
          <p:nvPr/>
        </p:nvSpPr>
        <p:spPr>
          <a:xfrm>
            <a:off x="1746504" y="4187952"/>
            <a:ext cx="5283144" cy="896112"/>
          </a:xfrm>
          <a:prstGeom prst="rect">
            <a:avLst/>
          </a:prstGeom>
          <a:solidFill>
            <a:srgbClr val="202229"/>
          </a:solidFill>
          <a:ln w="12700">
            <a:solidFill>
              <a:srgbClr val="202229"/>
            </a:solidFill>
            <a:prstDash val="solid"/>
          </a:ln>
        </p:spPr>
      </p:sp>
      <p:sp>
        <p:nvSpPr>
          <p:cNvPr id="32" name="Text 26"/>
          <p:cNvSpPr/>
          <p:nvPr/>
        </p:nvSpPr>
        <p:spPr>
          <a:xfrm>
            <a:off x="1856232" y="4306824"/>
            <a:ext cx="5063688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4000"/>
              </a:lnSpc>
              <a:buNone/>
            </a:pPr>
            <a:r>
              <a:rPr lang="en-US" sz="1190" dirty="0">
                <a:solidFill>
                  <a:srgbClr val="DDDED9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邮箱及外部钱包入口；资产收发、Swap、Bridge、记录、多钱包、DApp</a:t>
            </a:r>
            <a:endParaRPr lang="en-US" sz="1190" dirty="0"/>
          </a:p>
          <a:p>
            <a:pPr indent="0" marL="0">
              <a:lnSpc>
                <a:spcPct val="124000"/>
              </a:lnSpc>
              <a:buNone/>
            </a:pPr>
            <a:r>
              <a:rPr lang="en-US" sz="1190" dirty="0">
                <a:solidFill>
                  <a:srgbClr val="DDDED9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和授权管理。</a:t>
            </a:r>
            <a:endParaRPr lang="en-US" sz="1190" dirty="0"/>
          </a:p>
        </p:txBody>
      </p:sp>
      <p:sp>
        <p:nvSpPr>
          <p:cNvPr id="33" name="Shape 27"/>
          <p:cNvSpPr/>
          <p:nvPr/>
        </p:nvSpPr>
        <p:spPr>
          <a:xfrm>
            <a:off x="530352" y="5084064"/>
            <a:ext cx="6499296" cy="0"/>
          </a:xfrm>
          <a:prstGeom prst="line">
            <a:avLst/>
          </a:prstGeom>
          <a:noFill/>
          <a:ln w="6350">
            <a:solidFill>
              <a:srgbClr val="353840"/>
            </a:solidFill>
            <a:prstDash val="solid"/>
            <a:headEnd type="none"/>
            <a:tailEnd type="none"/>
          </a:ln>
        </p:spPr>
      </p:sp>
      <p:sp>
        <p:nvSpPr>
          <p:cNvPr id="34" name="Shape 28"/>
          <p:cNvSpPr/>
          <p:nvPr/>
        </p:nvSpPr>
        <p:spPr>
          <a:xfrm>
            <a:off x="530352" y="5084064"/>
            <a:ext cx="1216152" cy="896112"/>
          </a:xfrm>
          <a:prstGeom prst="rect">
            <a:avLst/>
          </a:prstGeom>
          <a:solidFill>
            <a:srgbClr val="17191E"/>
          </a:solidFill>
          <a:ln w="12700">
            <a:solidFill>
              <a:srgbClr val="17191E"/>
            </a:solidFill>
            <a:prstDash val="solid"/>
          </a:ln>
        </p:spPr>
      </p:sp>
      <p:sp>
        <p:nvSpPr>
          <p:cNvPr id="35" name="Text 29"/>
          <p:cNvSpPr/>
          <p:nvPr/>
        </p:nvSpPr>
        <p:spPr>
          <a:xfrm>
            <a:off x="640080" y="5202936"/>
            <a:ext cx="996696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4000"/>
              </a:lnSpc>
              <a:buNone/>
            </a:pPr>
            <a:r>
              <a:rPr lang="en-US" sz="1190" b="1" dirty="0">
                <a:solidFill>
                  <a:srgbClr val="F4F4EC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LOOP ID</a:t>
            </a:r>
            <a:endParaRPr lang="en-US" sz="1190" dirty="0"/>
          </a:p>
        </p:txBody>
      </p:sp>
      <p:sp>
        <p:nvSpPr>
          <p:cNvPr id="36" name="Shape 30"/>
          <p:cNvSpPr/>
          <p:nvPr/>
        </p:nvSpPr>
        <p:spPr>
          <a:xfrm>
            <a:off x="1746504" y="5084064"/>
            <a:ext cx="5283144" cy="896112"/>
          </a:xfrm>
          <a:prstGeom prst="rect">
            <a:avLst/>
          </a:prstGeom>
          <a:solidFill>
            <a:srgbClr val="17191E"/>
          </a:solidFill>
          <a:ln w="12700">
            <a:solidFill>
              <a:srgbClr val="17191E"/>
            </a:solidFill>
            <a:prstDash val="solid"/>
          </a:ln>
        </p:spPr>
      </p:sp>
      <p:sp>
        <p:nvSpPr>
          <p:cNvPr id="37" name="Text 31"/>
          <p:cNvSpPr/>
          <p:nvPr/>
        </p:nvSpPr>
        <p:spPr>
          <a:xfrm>
            <a:off x="1856232" y="5202936"/>
            <a:ext cx="5063688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4000"/>
              </a:lnSpc>
              <a:buNone/>
            </a:pPr>
            <a:r>
              <a:rPr lang="en-US" sz="1190" dirty="0">
                <a:solidFill>
                  <a:srgbClr val="DDDED9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承载用户身份、关系、隐私与参与历史，使社区身份不局限于单一钱包地</a:t>
            </a:r>
            <a:endParaRPr lang="en-US" sz="1190" dirty="0"/>
          </a:p>
          <a:p>
            <a:pPr indent="0" marL="0">
              <a:lnSpc>
                <a:spcPct val="124000"/>
              </a:lnSpc>
              <a:buNone/>
            </a:pPr>
            <a:r>
              <a:rPr lang="en-US" sz="1190" dirty="0">
                <a:solidFill>
                  <a:srgbClr val="DDDED9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址。</a:t>
            </a:r>
            <a:endParaRPr lang="en-US" sz="1190" dirty="0"/>
          </a:p>
        </p:txBody>
      </p:sp>
      <p:sp>
        <p:nvSpPr>
          <p:cNvPr id="38" name="Shape 32"/>
          <p:cNvSpPr/>
          <p:nvPr/>
        </p:nvSpPr>
        <p:spPr>
          <a:xfrm>
            <a:off x="530352" y="5980176"/>
            <a:ext cx="6499296" cy="0"/>
          </a:xfrm>
          <a:prstGeom prst="line">
            <a:avLst/>
          </a:prstGeom>
          <a:noFill/>
          <a:ln w="6350">
            <a:solidFill>
              <a:srgbClr val="353840"/>
            </a:solidFill>
            <a:prstDash val="solid"/>
            <a:headEnd type="none"/>
            <a:tailEnd type="none"/>
          </a:ln>
        </p:spPr>
      </p:sp>
      <p:sp>
        <p:nvSpPr>
          <p:cNvPr id="39" name="Text 33"/>
          <p:cNvSpPr/>
          <p:nvPr/>
        </p:nvSpPr>
        <p:spPr>
          <a:xfrm>
            <a:off x="530352" y="6281928"/>
            <a:ext cx="484632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4000"/>
              </a:lnSpc>
              <a:buNone/>
            </a:pPr>
            <a:r>
              <a:rPr lang="en-US" sz="1330" b="1" dirty="0">
                <a:solidFill>
                  <a:srgbClr val="E6F6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8.4</a:t>
            </a:r>
            <a:endParaRPr lang="en-US" sz="1330" dirty="0"/>
          </a:p>
        </p:txBody>
      </p:sp>
      <p:sp>
        <p:nvSpPr>
          <p:cNvPr id="40" name="Text 34"/>
          <p:cNvSpPr/>
          <p:nvPr/>
        </p:nvSpPr>
        <p:spPr>
          <a:xfrm>
            <a:off x="1088136" y="6281928"/>
            <a:ext cx="5941512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4000"/>
              </a:lnSpc>
              <a:buNone/>
            </a:pPr>
            <a:r>
              <a:rPr lang="en-US" sz="1500" b="1" dirty="0">
                <a:solidFill>
                  <a:srgbClr val="F4F4EC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社区后台与经济透明</a:t>
            </a:r>
            <a:endParaRPr lang="en-US" sz="1500" dirty="0"/>
          </a:p>
        </p:txBody>
      </p:sp>
      <p:sp>
        <p:nvSpPr>
          <p:cNvPr id="41" name="Text 35"/>
          <p:cNvSpPr/>
          <p:nvPr/>
        </p:nvSpPr>
        <p:spPr>
          <a:xfrm>
            <a:off x="530352" y="6693408"/>
            <a:ext cx="6499296" cy="4729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0000"/>
              </a:lnSpc>
              <a:buNone/>
            </a:pPr>
            <a:r>
              <a:rPr lang="en-US" sz="1240" dirty="0">
                <a:solidFill>
                  <a:srgbClr val="DDDED9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Community Console 面向主理人提供成员、活跃、留存、内容、知识库、AI 设置、公告、</a:t>
            </a:r>
            <a:endParaRPr lang="en-US" sz="1240" dirty="0"/>
          </a:p>
          <a:p>
            <a:pPr indent="0" marL="0">
              <a:lnSpc>
                <a:spcPct val="110000"/>
              </a:lnSpc>
              <a:buNone/>
            </a:pPr>
            <a:r>
              <a:rPr lang="en-US" sz="1240" dirty="0">
                <a:solidFill>
                  <a:srgbClr val="DDDED9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活动与资产白名单管理。运营能力帮助社区服务原成员，并持续开展跨社区协作。</a:t>
            </a:r>
            <a:endParaRPr lang="en-US" sz="1240" dirty="0"/>
          </a:p>
        </p:txBody>
      </p:sp>
      <p:sp>
        <p:nvSpPr>
          <p:cNvPr id="42" name="Text 36"/>
          <p:cNvSpPr/>
          <p:nvPr/>
        </p:nvSpPr>
        <p:spPr>
          <a:xfrm>
            <a:off x="530352" y="7358380"/>
            <a:ext cx="6499296" cy="6934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0000"/>
              </a:lnSpc>
              <a:buNone/>
            </a:pPr>
            <a:r>
              <a:rPr lang="en-US" sz="1240" dirty="0">
                <a:solidFill>
                  <a:srgbClr val="DDDED9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LOOP Economy Dashboard 连接参与社区、合格资产、Mining 实际分配、发射与毕业、</a:t>
            </a:r>
            <a:endParaRPr lang="en-US" sz="1240" dirty="0"/>
          </a:p>
          <a:p>
            <a:pPr indent="0" marL="0">
              <a:lnSpc>
                <a:spcPct val="110000"/>
              </a:lnSpc>
              <a:buNone/>
            </a:pPr>
            <a:r>
              <a:rPr lang="en-US" sz="1240" dirty="0">
                <a:solidFill>
                  <a:srgbClr val="DDDED9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交易税、公益与流动性执行记录。业务状态区分预估、完成和异常，数据应能追溯至对应</a:t>
            </a:r>
            <a:endParaRPr lang="en-US" sz="1240" dirty="0"/>
          </a:p>
          <a:p>
            <a:pPr indent="0" marL="0">
              <a:lnSpc>
                <a:spcPct val="110000"/>
              </a:lnSpc>
              <a:buNone/>
            </a:pPr>
            <a:r>
              <a:rPr lang="en-US" sz="1240" dirty="0">
                <a:solidFill>
                  <a:srgbClr val="DDDED9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记录。</a:t>
            </a:r>
            <a:endParaRPr lang="en-US" sz="1240" dirty="0"/>
          </a:p>
        </p:txBody>
      </p:sp>
      <p:sp>
        <p:nvSpPr>
          <p:cNvPr id="43" name="Shape 37"/>
          <p:cNvSpPr/>
          <p:nvPr/>
        </p:nvSpPr>
        <p:spPr>
          <a:xfrm>
            <a:off x="530352" y="8335264"/>
            <a:ext cx="1168186" cy="713232"/>
          </a:xfrm>
          <a:prstGeom prst="rect">
            <a:avLst/>
          </a:prstGeom>
          <a:solidFill>
            <a:srgbClr val="202229"/>
          </a:solidFill>
          <a:ln w="6985">
            <a:solidFill>
              <a:srgbClr val="353840"/>
            </a:solidFill>
            <a:prstDash val="solid"/>
          </a:ln>
        </p:spPr>
      </p:sp>
      <p:sp>
        <p:nvSpPr>
          <p:cNvPr id="44" name="Text 38"/>
          <p:cNvSpPr/>
          <p:nvPr/>
        </p:nvSpPr>
        <p:spPr>
          <a:xfrm>
            <a:off x="603504" y="8490712"/>
            <a:ext cx="1021882" cy="5212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24000"/>
              </a:lnSpc>
              <a:buNone/>
            </a:pPr>
            <a:r>
              <a:rPr lang="en-US" sz="1170" b="1" dirty="0">
                <a:solidFill>
                  <a:srgbClr val="F4F4EC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Community</a:t>
            </a:r>
            <a:endParaRPr lang="en-US" sz="1170" dirty="0"/>
          </a:p>
        </p:txBody>
      </p:sp>
      <p:sp>
        <p:nvSpPr>
          <p:cNvPr id="45" name="Text 39"/>
          <p:cNvSpPr/>
          <p:nvPr/>
        </p:nvSpPr>
        <p:spPr>
          <a:xfrm>
            <a:off x="1721398" y="8499856"/>
            <a:ext cx="128016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4000"/>
              </a:lnSpc>
              <a:buNone/>
            </a:pPr>
            <a:r>
              <a:rPr lang="en-US" sz="1800" b="1" dirty="0">
                <a:solidFill>
                  <a:srgbClr val="E6F6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›</a:t>
            </a:r>
            <a:endParaRPr lang="en-US" sz="1800" dirty="0"/>
          </a:p>
        </p:txBody>
      </p:sp>
      <p:sp>
        <p:nvSpPr>
          <p:cNvPr id="46" name="Shape 40"/>
          <p:cNvSpPr/>
          <p:nvPr/>
        </p:nvSpPr>
        <p:spPr>
          <a:xfrm>
            <a:off x="1863130" y="8335264"/>
            <a:ext cx="1168186" cy="713232"/>
          </a:xfrm>
          <a:prstGeom prst="rect">
            <a:avLst/>
          </a:prstGeom>
          <a:solidFill>
            <a:srgbClr val="202229"/>
          </a:solidFill>
          <a:ln w="6985">
            <a:solidFill>
              <a:srgbClr val="353840"/>
            </a:solidFill>
            <a:prstDash val="solid"/>
          </a:ln>
        </p:spPr>
      </p:sp>
      <p:sp>
        <p:nvSpPr>
          <p:cNvPr id="47" name="Text 41"/>
          <p:cNvSpPr/>
          <p:nvPr/>
        </p:nvSpPr>
        <p:spPr>
          <a:xfrm>
            <a:off x="1936282" y="8490712"/>
            <a:ext cx="1021882" cy="5212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24000"/>
              </a:lnSpc>
              <a:buNone/>
            </a:pPr>
            <a:r>
              <a:rPr lang="en-US" sz="1170" b="1" dirty="0">
                <a:solidFill>
                  <a:srgbClr val="F4F4EC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Mining</a:t>
            </a:r>
            <a:endParaRPr lang="en-US" sz="1170" dirty="0"/>
          </a:p>
        </p:txBody>
      </p:sp>
      <p:sp>
        <p:nvSpPr>
          <p:cNvPr id="48" name="Text 42"/>
          <p:cNvSpPr/>
          <p:nvPr/>
        </p:nvSpPr>
        <p:spPr>
          <a:xfrm>
            <a:off x="3054175" y="8499856"/>
            <a:ext cx="128016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4000"/>
              </a:lnSpc>
              <a:buNone/>
            </a:pPr>
            <a:r>
              <a:rPr lang="en-US" sz="1800" b="1" dirty="0">
                <a:solidFill>
                  <a:srgbClr val="E6F6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›</a:t>
            </a:r>
            <a:endParaRPr lang="en-US" sz="1800" dirty="0"/>
          </a:p>
        </p:txBody>
      </p:sp>
      <p:sp>
        <p:nvSpPr>
          <p:cNvPr id="49" name="Shape 43"/>
          <p:cNvSpPr/>
          <p:nvPr/>
        </p:nvSpPr>
        <p:spPr>
          <a:xfrm>
            <a:off x="3195907" y="8335264"/>
            <a:ext cx="1168186" cy="713232"/>
          </a:xfrm>
          <a:prstGeom prst="rect">
            <a:avLst/>
          </a:prstGeom>
          <a:solidFill>
            <a:srgbClr val="202229"/>
          </a:solidFill>
          <a:ln w="6985">
            <a:solidFill>
              <a:srgbClr val="353840"/>
            </a:solidFill>
            <a:prstDash val="solid"/>
          </a:ln>
        </p:spPr>
      </p:sp>
      <p:sp>
        <p:nvSpPr>
          <p:cNvPr id="50" name="Text 44"/>
          <p:cNvSpPr/>
          <p:nvPr/>
        </p:nvSpPr>
        <p:spPr>
          <a:xfrm>
            <a:off x="3269059" y="8490712"/>
            <a:ext cx="1021882" cy="5212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24000"/>
              </a:lnSpc>
              <a:buNone/>
            </a:pPr>
            <a:r>
              <a:rPr lang="en-US" sz="1170" b="1" dirty="0">
                <a:solidFill>
                  <a:srgbClr val="F4F4EC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Launch</a:t>
            </a:r>
            <a:endParaRPr lang="en-US" sz="1170" dirty="0"/>
          </a:p>
        </p:txBody>
      </p:sp>
      <p:sp>
        <p:nvSpPr>
          <p:cNvPr id="51" name="Text 45"/>
          <p:cNvSpPr/>
          <p:nvPr/>
        </p:nvSpPr>
        <p:spPr>
          <a:xfrm>
            <a:off x="4386953" y="8499856"/>
            <a:ext cx="128016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4000"/>
              </a:lnSpc>
              <a:buNone/>
            </a:pPr>
            <a:r>
              <a:rPr lang="en-US" sz="1800" b="1" dirty="0">
                <a:solidFill>
                  <a:srgbClr val="E6F6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›</a:t>
            </a:r>
            <a:endParaRPr lang="en-US" sz="1800" dirty="0"/>
          </a:p>
        </p:txBody>
      </p:sp>
      <p:sp>
        <p:nvSpPr>
          <p:cNvPr id="52" name="Shape 46"/>
          <p:cNvSpPr/>
          <p:nvPr/>
        </p:nvSpPr>
        <p:spPr>
          <a:xfrm>
            <a:off x="4528685" y="8335264"/>
            <a:ext cx="1168186" cy="713232"/>
          </a:xfrm>
          <a:prstGeom prst="rect">
            <a:avLst/>
          </a:prstGeom>
          <a:solidFill>
            <a:srgbClr val="202229"/>
          </a:solidFill>
          <a:ln w="6985">
            <a:solidFill>
              <a:srgbClr val="353840"/>
            </a:solidFill>
            <a:prstDash val="solid"/>
          </a:ln>
        </p:spPr>
      </p:sp>
      <p:sp>
        <p:nvSpPr>
          <p:cNvPr id="53" name="Text 47"/>
          <p:cNvSpPr/>
          <p:nvPr/>
        </p:nvSpPr>
        <p:spPr>
          <a:xfrm>
            <a:off x="4601837" y="8490712"/>
            <a:ext cx="1021882" cy="5212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24000"/>
              </a:lnSpc>
              <a:buNone/>
            </a:pPr>
            <a:r>
              <a:rPr lang="en-US" sz="1170" b="1" dirty="0">
                <a:solidFill>
                  <a:srgbClr val="F4F4EC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Market</a:t>
            </a:r>
            <a:endParaRPr lang="en-US" sz="1170" dirty="0"/>
          </a:p>
        </p:txBody>
      </p:sp>
      <p:sp>
        <p:nvSpPr>
          <p:cNvPr id="54" name="Text 48"/>
          <p:cNvSpPr/>
          <p:nvPr/>
        </p:nvSpPr>
        <p:spPr>
          <a:xfrm>
            <a:off x="5719730" y="8499856"/>
            <a:ext cx="128016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4000"/>
              </a:lnSpc>
              <a:buNone/>
            </a:pPr>
            <a:r>
              <a:rPr lang="en-US" sz="1800" b="1" dirty="0">
                <a:solidFill>
                  <a:srgbClr val="E6F6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›</a:t>
            </a:r>
            <a:endParaRPr lang="en-US" sz="1800" dirty="0"/>
          </a:p>
        </p:txBody>
      </p:sp>
      <p:sp>
        <p:nvSpPr>
          <p:cNvPr id="55" name="Shape 49"/>
          <p:cNvSpPr/>
          <p:nvPr/>
        </p:nvSpPr>
        <p:spPr>
          <a:xfrm>
            <a:off x="5861462" y="8335264"/>
            <a:ext cx="1168186" cy="713232"/>
          </a:xfrm>
          <a:prstGeom prst="rect">
            <a:avLst/>
          </a:prstGeom>
          <a:solidFill>
            <a:srgbClr val="202229"/>
          </a:solidFill>
          <a:ln w="6985">
            <a:solidFill>
              <a:srgbClr val="353840"/>
            </a:solidFill>
            <a:prstDash val="solid"/>
          </a:ln>
        </p:spPr>
      </p:sp>
      <p:sp>
        <p:nvSpPr>
          <p:cNvPr id="56" name="Text 50"/>
          <p:cNvSpPr/>
          <p:nvPr/>
        </p:nvSpPr>
        <p:spPr>
          <a:xfrm>
            <a:off x="5934614" y="8490712"/>
            <a:ext cx="1021882" cy="5212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24000"/>
              </a:lnSpc>
              <a:buNone/>
            </a:pPr>
            <a:r>
              <a:rPr lang="en-US" sz="1170" b="1" dirty="0">
                <a:solidFill>
                  <a:srgbClr val="F4F4EC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Wallet</a:t>
            </a:r>
            <a:endParaRPr lang="en-US" sz="1170" dirty="0"/>
          </a:p>
        </p:txBody>
      </p:sp>
      <p:sp>
        <p:nvSpPr>
          <p:cNvPr id="57" name="Text 51"/>
          <p:cNvSpPr/>
          <p:nvPr/>
        </p:nvSpPr>
        <p:spPr>
          <a:xfrm>
            <a:off x="530352" y="9313672"/>
            <a:ext cx="6499296" cy="44805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0000"/>
              </a:lnSpc>
              <a:buNone/>
            </a:pPr>
            <a:r>
              <a:rPr lang="en-US" sz="1170" dirty="0">
                <a:solidFill>
                  <a:srgbClr val="A2A5AF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五个主入口与账户、LOOP ID 等配套能力构成完整产品架构。各模块按实际服务准备与开放状</a:t>
            </a:r>
            <a:endParaRPr lang="en-US" sz="1170" dirty="0"/>
          </a:p>
          <a:p>
            <a:pPr indent="0" marL="0">
              <a:lnSpc>
                <a:spcPct val="110000"/>
              </a:lnSpc>
              <a:buNone/>
            </a:pPr>
            <a:r>
              <a:rPr lang="en-US" sz="1170" dirty="0">
                <a:solidFill>
                  <a:srgbClr val="A2A5AF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态逐步运行，不以界面或功能名称代替可用性披露。</a:t>
            </a:r>
            <a:endParaRPr lang="en-US" sz="1170" dirty="0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7">
    <p:bg>
      <p:bgPr>
        <a:solidFill>
          <a:srgbClr val="0E0F1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data/loop_whitepaper_work/assets/body_bg.jp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7560000" cy="10692000"/>
          </a:xfrm>
          <a:prstGeom prst="rect">
            <a:avLst/>
          </a:prstGeom>
        </p:spPr>
      </p:pic>
      <p:pic>
        <p:nvPicPr>
          <p:cNvPr id="3" name="Image 1" descr="/mnt/data/loop_whitepaper_work/assets/mascot_wm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51960" y="6069160"/>
            <a:ext cx="2816352" cy="3059007"/>
          </a:xfrm>
          <a:prstGeom prst="rect">
            <a:avLst/>
          </a:prstGeom>
        </p:spPr>
      </p:pic>
      <p:pic>
        <p:nvPicPr>
          <p:cNvPr id="4" name="Image 2" descr="/mnt/data/loop_whitepaper_work/assets/wordmark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9951" y="228600"/>
            <a:ext cx="688898" cy="484632"/>
          </a:xfrm>
          <a:prstGeom prst="rect">
            <a:avLst/>
          </a:prstGeom>
        </p:spPr>
      </p:pic>
      <p:sp>
        <p:nvSpPr>
          <p:cNvPr id="5" name="Text 0"/>
          <p:cNvSpPr/>
          <p:nvPr/>
        </p:nvSpPr>
        <p:spPr>
          <a:xfrm>
            <a:off x="1517904" y="438912"/>
            <a:ext cx="4389120" cy="1737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4000"/>
              </a:lnSpc>
              <a:buNone/>
            </a:pPr>
            <a:r>
              <a:rPr lang="en-US" sz="840" spc="180" kern="0" dirty="0">
                <a:solidFill>
                  <a:srgbClr val="A2A5A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WHITE PAPER  /  2026.10</a:t>
            </a:r>
            <a:endParaRPr lang="en-US" sz="840" dirty="0"/>
          </a:p>
        </p:txBody>
      </p:sp>
      <p:sp>
        <p:nvSpPr>
          <p:cNvPr id="6" name="Shape 1"/>
          <p:cNvSpPr/>
          <p:nvPr/>
        </p:nvSpPr>
        <p:spPr>
          <a:xfrm>
            <a:off x="530352" y="822960"/>
            <a:ext cx="6499296" cy="0"/>
          </a:xfrm>
          <a:prstGeom prst="line">
            <a:avLst/>
          </a:prstGeom>
          <a:noFill/>
          <a:ln w="8890">
            <a:solidFill>
              <a:srgbClr val="353840"/>
            </a:solidFill>
            <a:prstDash val="solid"/>
            <a:headEnd type="none"/>
            <a:tailEnd type="none"/>
          </a:ln>
        </p:spPr>
      </p:sp>
      <p:sp>
        <p:nvSpPr>
          <p:cNvPr id="7" name="Shape 2"/>
          <p:cNvSpPr/>
          <p:nvPr/>
        </p:nvSpPr>
        <p:spPr>
          <a:xfrm>
            <a:off x="530352" y="987552"/>
            <a:ext cx="1088136" cy="256032"/>
          </a:xfrm>
          <a:prstGeom prst="rect">
            <a:avLst/>
          </a:prstGeom>
          <a:solidFill>
            <a:srgbClr val="E6F600"/>
          </a:solidFill>
          <a:ln w="12700">
            <a:solidFill>
              <a:srgbClr val="E6F600"/>
            </a:solidFill>
            <a:prstDash val="solid"/>
          </a:ln>
        </p:spPr>
      </p:sp>
      <p:sp>
        <p:nvSpPr>
          <p:cNvPr id="8" name="Text 3"/>
          <p:cNvSpPr/>
          <p:nvPr/>
        </p:nvSpPr>
        <p:spPr>
          <a:xfrm>
            <a:off x="603504" y="1022299"/>
            <a:ext cx="941832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4000"/>
              </a:lnSpc>
              <a:buNone/>
            </a:pPr>
            <a:r>
              <a:rPr lang="en-US" sz="850" b="1" dirty="0">
                <a:solidFill>
                  <a:srgbClr val="101113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CHAPTER 09</a:t>
            </a:r>
            <a:endParaRPr lang="en-US" sz="850" dirty="0"/>
          </a:p>
        </p:txBody>
      </p:sp>
      <p:sp>
        <p:nvSpPr>
          <p:cNvPr id="9" name="Text 4"/>
          <p:cNvSpPr/>
          <p:nvPr/>
        </p:nvSpPr>
        <p:spPr>
          <a:xfrm>
            <a:off x="1837944" y="1028700"/>
            <a:ext cx="507492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4000"/>
              </a:lnSpc>
              <a:buNone/>
            </a:pPr>
            <a:r>
              <a:rPr lang="en-US" sz="820" spc="180" kern="0" dirty="0">
                <a:solidFill>
                  <a:srgbClr val="A2A5A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WAYS TO PARTICIPATE</a:t>
            </a:r>
            <a:endParaRPr lang="en-US" sz="820" dirty="0"/>
          </a:p>
        </p:txBody>
      </p:sp>
      <p:sp>
        <p:nvSpPr>
          <p:cNvPr id="10" name="Text 5"/>
          <p:cNvSpPr/>
          <p:nvPr/>
        </p:nvSpPr>
        <p:spPr>
          <a:xfrm>
            <a:off x="530352" y="1444752"/>
            <a:ext cx="6499296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4000"/>
              </a:lnSpc>
              <a:buNone/>
            </a:pPr>
            <a:r>
              <a:rPr lang="en-US" sz="2900" b="1" dirty="0">
                <a:solidFill>
                  <a:srgbClr val="F4F4EC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用户与社区的参与方式</a:t>
            </a:r>
            <a:endParaRPr lang="en-US" sz="2900" dirty="0"/>
          </a:p>
        </p:txBody>
      </p:sp>
      <p:sp>
        <p:nvSpPr>
          <p:cNvPr id="11" name="Shape 6"/>
          <p:cNvSpPr/>
          <p:nvPr/>
        </p:nvSpPr>
        <p:spPr>
          <a:xfrm>
            <a:off x="530352" y="2121408"/>
            <a:ext cx="1005840" cy="0"/>
          </a:xfrm>
          <a:prstGeom prst="line">
            <a:avLst/>
          </a:prstGeom>
          <a:noFill/>
          <a:ln w="38100">
            <a:solidFill>
              <a:srgbClr val="E6F600"/>
            </a:solidFill>
            <a:prstDash val="solid"/>
            <a:headEnd type="none"/>
            <a:tailEnd type="none"/>
          </a:ln>
        </p:spPr>
      </p:sp>
      <p:sp>
        <p:nvSpPr>
          <p:cNvPr id="12" name="Shape 7"/>
          <p:cNvSpPr/>
          <p:nvPr/>
        </p:nvSpPr>
        <p:spPr>
          <a:xfrm>
            <a:off x="1335024" y="2185416"/>
            <a:ext cx="676656" cy="0"/>
          </a:xfrm>
          <a:prstGeom prst="line">
            <a:avLst/>
          </a:prstGeom>
          <a:noFill/>
          <a:ln w="25400">
            <a:solidFill>
              <a:srgbClr val="B442F5"/>
            </a:solidFill>
            <a:prstDash val="solid"/>
            <a:headEnd type="none"/>
            <a:tailEnd type="none"/>
          </a:ln>
        </p:spPr>
      </p:sp>
      <p:sp>
        <p:nvSpPr>
          <p:cNvPr id="13" name="Shape 8"/>
          <p:cNvSpPr/>
          <p:nvPr/>
        </p:nvSpPr>
        <p:spPr>
          <a:xfrm>
            <a:off x="530352" y="10106784"/>
            <a:ext cx="6499296" cy="0"/>
          </a:xfrm>
          <a:prstGeom prst="line">
            <a:avLst/>
          </a:prstGeom>
          <a:noFill/>
          <a:ln w="8890">
            <a:solidFill>
              <a:srgbClr val="353840"/>
            </a:solidFill>
            <a:prstDash val="solid"/>
            <a:headEnd type="none"/>
            <a:tailEnd type="none"/>
          </a:ln>
        </p:spPr>
      </p:sp>
      <p:sp>
        <p:nvSpPr>
          <p:cNvPr id="14" name="Text 9">
            <a:hlinkClick r:id="rId4" tooltip=""/>
          </p:cNvPr>
          <p:cNvSpPr/>
          <p:nvPr/>
        </p:nvSpPr>
        <p:spPr>
          <a:xfrm>
            <a:off x="530352" y="10298808"/>
            <a:ext cx="192024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4000"/>
              </a:lnSpc>
              <a:buNone/>
            </a:pPr>
            <a:r>
              <a:rPr lang="en-US" sz="810" u="sng" spc="180" kern="0" dirty="0">
                <a:solidFill>
                  <a:srgbClr val="A2A5AF"/>
                </a:solidFill>
                <a:latin typeface="Inter" pitchFamily="34" charset="0"/>
                <a:ea typeface="Inter" pitchFamily="34" charset="-122"/>
                <a:cs typeface="Inter" pitchFamily="34" charset="-120"/>
                <a:hlinkClick r:id="rId4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LOOPLABS.MEME</a:t>
            </a:r>
            <a:endParaRPr lang="en-US" sz="810" dirty="0"/>
          </a:p>
        </p:txBody>
      </p:sp>
      <p:sp>
        <p:nvSpPr>
          <p:cNvPr id="15" name="Text 10"/>
          <p:cNvSpPr/>
          <p:nvPr/>
        </p:nvSpPr>
        <p:spPr>
          <a:xfrm>
            <a:off x="2679192" y="10298808"/>
            <a:ext cx="356616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4000"/>
              </a:lnSpc>
              <a:buNone/>
            </a:pPr>
            <a:r>
              <a:rPr lang="en-US" sz="720" spc="180" kern="0" dirty="0">
                <a:solidFill>
                  <a:srgbClr val="A2A5A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COMMUNITY / CULTURE / INFINITY</a:t>
            </a:r>
            <a:endParaRPr lang="en-US" sz="720" dirty="0"/>
          </a:p>
        </p:txBody>
      </p:sp>
      <p:sp>
        <p:nvSpPr>
          <p:cNvPr id="16" name="Text 11"/>
          <p:cNvSpPr/>
          <p:nvPr/>
        </p:nvSpPr>
        <p:spPr>
          <a:xfrm>
            <a:off x="6627312" y="10253088"/>
            <a:ext cx="402336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24000"/>
              </a:lnSpc>
              <a:buNone/>
            </a:pPr>
            <a:r>
              <a:rPr lang="en-US" sz="1250" b="1" dirty="0">
                <a:solidFill>
                  <a:srgbClr val="E6F6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27</a:t>
            </a:r>
            <a:endParaRPr lang="en-US" sz="1250" dirty="0"/>
          </a:p>
        </p:txBody>
      </p:sp>
      <p:sp>
        <p:nvSpPr>
          <p:cNvPr id="18" name="Text 12"/>
          <p:cNvSpPr/>
          <p:nvPr/>
        </p:nvSpPr>
        <p:spPr>
          <a:xfrm>
            <a:off x="530352" y="2487168"/>
            <a:ext cx="484632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4000"/>
              </a:lnSpc>
              <a:buNone/>
            </a:pPr>
            <a:r>
              <a:rPr lang="en-US" sz="1330" b="1" dirty="0">
                <a:solidFill>
                  <a:srgbClr val="E6F6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9.1</a:t>
            </a:r>
            <a:endParaRPr lang="en-US" sz="1330" dirty="0"/>
          </a:p>
        </p:txBody>
      </p:sp>
      <p:sp>
        <p:nvSpPr>
          <p:cNvPr id="19" name="Text 13"/>
          <p:cNvSpPr/>
          <p:nvPr/>
        </p:nvSpPr>
        <p:spPr>
          <a:xfrm>
            <a:off x="1088136" y="2487168"/>
            <a:ext cx="5941512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4000"/>
              </a:lnSpc>
              <a:buNone/>
            </a:pPr>
            <a:r>
              <a:rPr lang="en-US" sz="1500" b="1" dirty="0">
                <a:solidFill>
                  <a:srgbClr val="F4F4EC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普通用户参与路径</a:t>
            </a:r>
            <a:endParaRPr lang="en-US" sz="1500" dirty="0"/>
          </a:p>
        </p:txBody>
      </p:sp>
      <p:sp>
        <p:nvSpPr>
          <p:cNvPr id="20" name="Text 14"/>
          <p:cNvSpPr/>
          <p:nvPr/>
        </p:nvSpPr>
        <p:spPr>
          <a:xfrm>
            <a:off x="530352" y="2898648"/>
            <a:ext cx="6499296" cy="48361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0000"/>
              </a:lnSpc>
              <a:buNone/>
            </a:pPr>
            <a:r>
              <a:rPr lang="en-US" sz="1270" dirty="0">
                <a:solidFill>
                  <a:srgbClr val="DDDED9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用户从感兴趣的社区进入 LOOP，通过项目资料和 Community AI 理解信息，再根据自</a:t>
            </a:r>
            <a:endParaRPr lang="en-US" sz="1270" dirty="0"/>
          </a:p>
          <a:p>
            <a:pPr indent="0" marL="0">
              <a:lnSpc>
                <a:spcPct val="110000"/>
              </a:lnSpc>
              <a:buNone/>
            </a:pPr>
            <a:r>
              <a:rPr lang="en-US" sz="1270" dirty="0">
                <a:solidFill>
                  <a:srgbClr val="DDDED9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己的资产与兴趣选择参与方式。加入社区不以先购买 LOOP 为前提。</a:t>
            </a:r>
            <a:endParaRPr lang="en-US" sz="1270" dirty="0"/>
          </a:p>
        </p:txBody>
      </p:sp>
      <p:sp>
        <p:nvSpPr>
          <p:cNvPr id="21" name="Shape 15"/>
          <p:cNvSpPr/>
          <p:nvPr/>
        </p:nvSpPr>
        <p:spPr>
          <a:xfrm>
            <a:off x="530352" y="3601720"/>
            <a:ext cx="3149064" cy="1362456"/>
          </a:xfrm>
          <a:prstGeom prst="rect">
            <a:avLst/>
          </a:prstGeom>
          <a:solidFill>
            <a:srgbClr val="17191E"/>
          </a:solidFill>
          <a:ln w="6985">
            <a:solidFill>
              <a:srgbClr val="353840"/>
            </a:solidFill>
            <a:prstDash val="solid"/>
          </a:ln>
        </p:spPr>
      </p:sp>
      <p:sp>
        <p:nvSpPr>
          <p:cNvPr id="22" name="Shape 16"/>
          <p:cNvSpPr/>
          <p:nvPr/>
        </p:nvSpPr>
        <p:spPr>
          <a:xfrm>
            <a:off x="530352" y="3601720"/>
            <a:ext cx="41148" cy="438912"/>
          </a:xfrm>
          <a:prstGeom prst="rect">
            <a:avLst/>
          </a:prstGeom>
          <a:solidFill>
            <a:srgbClr val="E6F600"/>
          </a:solidFill>
          <a:ln w="12700">
            <a:solidFill>
              <a:srgbClr val="E6F600"/>
            </a:solidFill>
            <a:prstDash val="solid"/>
          </a:ln>
        </p:spPr>
      </p:sp>
      <p:sp>
        <p:nvSpPr>
          <p:cNvPr id="23" name="Text 17"/>
          <p:cNvSpPr/>
          <p:nvPr/>
        </p:nvSpPr>
        <p:spPr>
          <a:xfrm>
            <a:off x="704088" y="3748024"/>
            <a:ext cx="2801592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4000"/>
              </a:lnSpc>
              <a:buNone/>
            </a:pPr>
            <a:r>
              <a:rPr lang="en-US" sz="1550" b="1" dirty="0">
                <a:solidFill>
                  <a:srgbClr val="F4F4EC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已有合格资产</a:t>
            </a:r>
            <a:endParaRPr lang="en-US" sz="1550" dirty="0"/>
          </a:p>
        </p:txBody>
      </p:sp>
      <p:sp>
        <p:nvSpPr>
          <p:cNvPr id="24" name="Text 18"/>
          <p:cNvSpPr/>
          <p:nvPr/>
        </p:nvSpPr>
        <p:spPr>
          <a:xfrm>
            <a:off x="704088" y="4141216"/>
            <a:ext cx="2801592" cy="4587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rgbClr val="DDDED9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核对资产与钱包，查询有效持仓和</a:t>
            </a:r>
            <a:endParaRPr lang="en-US" sz="1200" dirty="0"/>
          </a:p>
          <a:p>
            <a:pPr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rgbClr val="DDDED9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Mining 规则，查看结算与领取状态。</a:t>
            </a:r>
            <a:endParaRPr lang="en-US" sz="1200" dirty="0"/>
          </a:p>
        </p:txBody>
      </p:sp>
      <p:sp>
        <p:nvSpPr>
          <p:cNvPr id="25" name="Shape 19"/>
          <p:cNvSpPr/>
          <p:nvPr/>
        </p:nvSpPr>
        <p:spPr>
          <a:xfrm>
            <a:off x="3880584" y="3601720"/>
            <a:ext cx="3149064" cy="1362456"/>
          </a:xfrm>
          <a:prstGeom prst="rect">
            <a:avLst/>
          </a:prstGeom>
          <a:solidFill>
            <a:srgbClr val="17191E"/>
          </a:solidFill>
          <a:ln w="6985">
            <a:solidFill>
              <a:srgbClr val="353840"/>
            </a:solidFill>
            <a:prstDash val="solid"/>
          </a:ln>
        </p:spPr>
      </p:sp>
      <p:sp>
        <p:nvSpPr>
          <p:cNvPr id="26" name="Shape 20"/>
          <p:cNvSpPr/>
          <p:nvPr/>
        </p:nvSpPr>
        <p:spPr>
          <a:xfrm>
            <a:off x="3880584" y="3601720"/>
            <a:ext cx="41148" cy="438912"/>
          </a:xfrm>
          <a:prstGeom prst="rect">
            <a:avLst/>
          </a:prstGeom>
          <a:solidFill>
            <a:srgbClr val="B442F5"/>
          </a:solidFill>
          <a:ln w="12700">
            <a:solidFill>
              <a:srgbClr val="B442F5"/>
            </a:solidFill>
            <a:prstDash val="solid"/>
          </a:ln>
        </p:spPr>
      </p:sp>
      <p:sp>
        <p:nvSpPr>
          <p:cNvPr id="27" name="Text 21"/>
          <p:cNvSpPr/>
          <p:nvPr/>
        </p:nvSpPr>
        <p:spPr>
          <a:xfrm>
            <a:off x="4054320" y="3748024"/>
            <a:ext cx="2801592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4000"/>
              </a:lnSpc>
              <a:buNone/>
            </a:pPr>
            <a:r>
              <a:rPr lang="en-US" sz="1550" b="1" dirty="0">
                <a:solidFill>
                  <a:srgbClr val="F4F4EC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尚无相关资产</a:t>
            </a:r>
            <a:endParaRPr lang="en-US" sz="1550" dirty="0"/>
          </a:p>
        </p:txBody>
      </p:sp>
      <p:sp>
        <p:nvSpPr>
          <p:cNvPr id="28" name="Text 22"/>
          <p:cNvSpPr/>
          <p:nvPr/>
        </p:nvSpPr>
        <p:spPr>
          <a:xfrm>
            <a:off x="4054320" y="4141216"/>
            <a:ext cx="2801592" cy="6720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rgbClr val="DDDED9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从内容、翻译、测试和活动参与；对精</a:t>
            </a:r>
            <a:endParaRPr lang="en-US" sz="1200" dirty="0"/>
          </a:p>
          <a:p>
            <a:pPr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rgbClr val="DDDED9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品发射有兴趣，再了解资格、费用和风</a:t>
            </a:r>
            <a:endParaRPr lang="en-US" sz="1200" dirty="0"/>
          </a:p>
          <a:p>
            <a:pPr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rgbClr val="DDDED9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险。</a:t>
            </a:r>
            <a:endParaRPr lang="en-US" sz="1200" dirty="0"/>
          </a:p>
        </p:txBody>
      </p:sp>
      <p:sp>
        <p:nvSpPr>
          <p:cNvPr id="29" name="Text 23"/>
          <p:cNvSpPr/>
          <p:nvPr/>
        </p:nvSpPr>
        <p:spPr>
          <a:xfrm>
            <a:off x="530352" y="5275072"/>
            <a:ext cx="484632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4000"/>
              </a:lnSpc>
              <a:buNone/>
            </a:pPr>
            <a:r>
              <a:rPr lang="en-US" sz="1330" b="1" dirty="0">
                <a:solidFill>
                  <a:srgbClr val="E6F6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9.2</a:t>
            </a:r>
            <a:endParaRPr lang="en-US" sz="1330" dirty="0"/>
          </a:p>
        </p:txBody>
      </p:sp>
      <p:sp>
        <p:nvSpPr>
          <p:cNvPr id="30" name="Text 24"/>
          <p:cNvSpPr/>
          <p:nvPr/>
        </p:nvSpPr>
        <p:spPr>
          <a:xfrm>
            <a:off x="1088136" y="5275072"/>
            <a:ext cx="5941512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4000"/>
              </a:lnSpc>
              <a:buNone/>
            </a:pPr>
            <a:r>
              <a:rPr lang="en-US" sz="1500" b="1" dirty="0">
                <a:solidFill>
                  <a:srgbClr val="F4F4EC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社区主理人接入路径</a:t>
            </a:r>
            <a:endParaRPr lang="en-US" sz="1500" dirty="0"/>
          </a:p>
        </p:txBody>
      </p:sp>
      <p:sp>
        <p:nvSpPr>
          <p:cNvPr id="31" name="Shape 25"/>
          <p:cNvSpPr/>
          <p:nvPr/>
        </p:nvSpPr>
        <p:spPr>
          <a:xfrm>
            <a:off x="530352" y="5686552"/>
            <a:ext cx="365760" cy="365760"/>
          </a:xfrm>
          <a:prstGeom prst="rect">
            <a:avLst/>
          </a:prstGeom>
          <a:solidFill>
            <a:srgbClr val="E6F600"/>
          </a:solidFill>
          <a:ln w="12700">
            <a:solidFill>
              <a:srgbClr val="E6F600"/>
            </a:solidFill>
            <a:prstDash val="solid"/>
          </a:ln>
        </p:spPr>
      </p:sp>
      <p:sp>
        <p:nvSpPr>
          <p:cNvPr id="32" name="Text 26"/>
          <p:cNvSpPr/>
          <p:nvPr/>
        </p:nvSpPr>
        <p:spPr>
          <a:xfrm>
            <a:off x="530352" y="5727700"/>
            <a:ext cx="3657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24000"/>
              </a:lnSpc>
              <a:buNone/>
            </a:pPr>
            <a:r>
              <a:rPr lang="en-US" sz="1200" b="1" dirty="0">
                <a:solidFill>
                  <a:srgbClr val="101113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01</a:t>
            </a:r>
            <a:endParaRPr lang="en-US" sz="1200" dirty="0"/>
          </a:p>
        </p:txBody>
      </p:sp>
      <p:sp>
        <p:nvSpPr>
          <p:cNvPr id="33" name="Text 27"/>
          <p:cNvSpPr/>
          <p:nvPr/>
        </p:nvSpPr>
        <p:spPr>
          <a:xfrm>
            <a:off x="1078992" y="5672836"/>
            <a:ext cx="5950656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4000"/>
              </a:lnSpc>
              <a:buNone/>
            </a:pPr>
            <a:r>
              <a:rPr lang="en-US" sz="1400" b="1" dirty="0">
                <a:solidFill>
                  <a:srgbClr val="F4F4EC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保留社区自身生态</a:t>
            </a:r>
            <a:endParaRPr lang="en-US" sz="1400" dirty="0"/>
          </a:p>
        </p:txBody>
      </p:sp>
      <p:sp>
        <p:nvSpPr>
          <p:cNvPr id="34" name="Text 28"/>
          <p:cNvSpPr/>
          <p:nvPr/>
        </p:nvSpPr>
        <p:spPr>
          <a:xfrm>
            <a:off x="1078992" y="6015736"/>
            <a:ext cx="5950656" cy="2471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0000"/>
              </a:lnSpc>
              <a:buNone/>
            </a:pPr>
            <a:r>
              <a:rPr lang="en-US" sz="1210" dirty="0">
                <a:solidFill>
                  <a:srgbClr val="DDDED9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保留原有群、品牌与资产，在 LOOP 建立主页、知识库和管理入口。</a:t>
            </a:r>
            <a:endParaRPr lang="en-US" sz="1210" dirty="0"/>
          </a:p>
        </p:txBody>
      </p:sp>
      <p:sp>
        <p:nvSpPr>
          <p:cNvPr id="35" name="Shape 29"/>
          <p:cNvSpPr/>
          <p:nvPr/>
        </p:nvSpPr>
        <p:spPr>
          <a:xfrm>
            <a:off x="530352" y="6600952"/>
            <a:ext cx="365760" cy="365760"/>
          </a:xfrm>
          <a:prstGeom prst="rect">
            <a:avLst/>
          </a:prstGeom>
          <a:solidFill>
            <a:srgbClr val="E6F600"/>
          </a:solidFill>
          <a:ln w="12700">
            <a:solidFill>
              <a:srgbClr val="E6F600"/>
            </a:solidFill>
            <a:prstDash val="solid"/>
          </a:ln>
        </p:spPr>
      </p:sp>
      <p:sp>
        <p:nvSpPr>
          <p:cNvPr id="36" name="Text 30"/>
          <p:cNvSpPr/>
          <p:nvPr/>
        </p:nvSpPr>
        <p:spPr>
          <a:xfrm>
            <a:off x="530352" y="6642100"/>
            <a:ext cx="3657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24000"/>
              </a:lnSpc>
              <a:buNone/>
            </a:pPr>
            <a:r>
              <a:rPr lang="en-US" sz="1200" b="1" dirty="0">
                <a:solidFill>
                  <a:srgbClr val="101113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02</a:t>
            </a:r>
            <a:endParaRPr lang="en-US" sz="1200" dirty="0"/>
          </a:p>
        </p:txBody>
      </p:sp>
      <p:sp>
        <p:nvSpPr>
          <p:cNvPr id="37" name="Text 31"/>
          <p:cNvSpPr/>
          <p:nvPr/>
        </p:nvSpPr>
        <p:spPr>
          <a:xfrm>
            <a:off x="1078992" y="6587236"/>
            <a:ext cx="5950656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4000"/>
              </a:lnSpc>
              <a:buNone/>
            </a:pPr>
            <a:r>
              <a:rPr lang="en-US" sz="1400" b="1" dirty="0">
                <a:solidFill>
                  <a:srgbClr val="F4F4EC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申请经济连接</a:t>
            </a:r>
            <a:endParaRPr lang="en-US" sz="1400" dirty="0"/>
          </a:p>
        </p:txBody>
      </p:sp>
      <p:sp>
        <p:nvSpPr>
          <p:cNvPr id="38" name="Text 32"/>
          <p:cNvSpPr/>
          <p:nvPr/>
        </p:nvSpPr>
        <p:spPr>
          <a:xfrm>
            <a:off x="1078992" y="6930136"/>
            <a:ext cx="5950656" cy="2471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0000"/>
              </a:lnSpc>
              <a:buNone/>
            </a:pPr>
            <a:r>
              <a:rPr lang="en-US" sz="1210" dirty="0">
                <a:solidFill>
                  <a:srgbClr val="DDDED9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绑定核心资产，申请 Mining 白名单，向持有人解释新增的参与路径。</a:t>
            </a:r>
            <a:endParaRPr lang="en-US" sz="1210" dirty="0"/>
          </a:p>
        </p:txBody>
      </p:sp>
      <p:sp>
        <p:nvSpPr>
          <p:cNvPr id="39" name="Shape 33"/>
          <p:cNvSpPr/>
          <p:nvPr/>
        </p:nvSpPr>
        <p:spPr>
          <a:xfrm>
            <a:off x="530352" y="7515352"/>
            <a:ext cx="365760" cy="365760"/>
          </a:xfrm>
          <a:prstGeom prst="rect">
            <a:avLst/>
          </a:prstGeom>
          <a:solidFill>
            <a:srgbClr val="E6F600"/>
          </a:solidFill>
          <a:ln w="12700">
            <a:solidFill>
              <a:srgbClr val="E6F600"/>
            </a:solidFill>
            <a:prstDash val="solid"/>
          </a:ln>
        </p:spPr>
      </p:sp>
      <p:sp>
        <p:nvSpPr>
          <p:cNvPr id="40" name="Text 34"/>
          <p:cNvSpPr/>
          <p:nvPr/>
        </p:nvSpPr>
        <p:spPr>
          <a:xfrm>
            <a:off x="530352" y="7556500"/>
            <a:ext cx="3657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24000"/>
              </a:lnSpc>
              <a:buNone/>
            </a:pPr>
            <a:r>
              <a:rPr lang="en-US" sz="1200" b="1" dirty="0">
                <a:solidFill>
                  <a:srgbClr val="101113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03</a:t>
            </a:r>
            <a:endParaRPr lang="en-US" sz="1200" dirty="0"/>
          </a:p>
        </p:txBody>
      </p:sp>
      <p:sp>
        <p:nvSpPr>
          <p:cNvPr id="41" name="Text 35"/>
          <p:cNvSpPr/>
          <p:nvPr/>
        </p:nvSpPr>
        <p:spPr>
          <a:xfrm>
            <a:off x="1078992" y="7501636"/>
            <a:ext cx="5950656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4000"/>
              </a:lnSpc>
              <a:buNone/>
            </a:pPr>
            <a:r>
              <a:rPr lang="en-US" sz="1400" b="1" dirty="0">
                <a:solidFill>
                  <a:srgbClr val="F4F4EC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组织服务与共建</a:t>
            </a:r>
            <a:endParaRPr lang="en-US" sz="1400" dirty="0"/>
          </a:p>
        </p:txBody>
      </p:sp>
      <p:sp>
        <p:nvSpPr>
          <p:cNvPr id="42" name="Text 36"/>
          <p:cNvSpPr/>
          <p:nvPr/>
        </p:nvSpPr>
        <p:spPr>
          <a:xfrm>
            <a:off x="1078992" y="7844536"/>
            <a:ext cx="5950656" cy="2471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0000"/>
              </a:lnSpc>
              <a:buNone/>
            </a:pPr>
            <a:r>
              <a:rPr lang="en-US" sz="1210" dirty="0">
                <a:solidFill>
                  <a:srgbClr val="DDDED9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组织成员体验、内容、AMA、活动和跨社区项目合作，积累可观察的运营记录。</a:t>
            </a:r>
            <a:endParaRPr lang="en-US" sz="1210" dirty="0"/>
          </a:p>
        </p:txBody>
      </p:sp>
      <p:sp>
        <p:nvSpPr>
          <p:cNvPr id="43" name="Shape 37"/>
          <p:cNvSpPr/>
          <p:nvPr/>
        </p:nvSpPr>
        <p:spPr>
          <a:xfrm>
            <a:off x="530352" y="8621776"/>
            <a:ext cx="6499296" cy="1078992"/>
          </a:xfrm>
          <a:prstGeom prst="rect">
            <a:avLst/>
          </a:prstGeom>
          <a:solidFill>
            <a:srgbClr val="17191E"/>
          </a:solidFill>
          <a:ln w="6985">
            <a:solidFill>
              <a:srgbClr val="353840"/>
            </a:solidFill>
            <a:prstDash val="solid"/>
          </a:ln>
        </p:spPr>
      </p:sp>
      <p:sp>
        <p:nvSpPr>
          <p:cNvPr id="44" name="Shape 38"/>
          <p:cNvSpPr/>
          <p:nvPr/>
        </p:nvSpPr>
        <p:spPr>
          <a:xfrm>
            <a:off x="530352" y="8621776"/>
            <a:ext cx="36576" cy="1078992"/>
          </a:xfrm>
          <a:prstGeom prst="rect">
            <a:avLst/>
          </a:prstGeom>
          <a:solidFill>
            <a:srgbClr val="E6F600"/>
          </a:solidFill>
          <a:ln w="12700">
            <a:solidFill>
              <a:srgbClr val="E6F600"/>
            </a:solidFill>
            <a:prstDash val="solid"/>
          </a:ln>
        </p:spPr>
      </p:sp>
      <p:sp>
        <p:nvSpPr>
          <p:cNvPr id="45" name="Text 39"/>
          <p:cNvSpPr/>
          <p:nvPr/>
        </p:nvSpPr>
        <p:spPr>
          <a:xfrm>
            <a:off x="713232" y="8740648"/>
            <a:ext cx="6133536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4000"/>
              </a:lnSpc>
              <a:buNone/>
            </a:pPr>
            <a:r>
              <a:rPr lang="en-US" sz="1340" b="1" dirty="0">
                <a:solidFill>
                  <a:srgbClr val="E6F600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主理人的长期价值</a:t>
            </a:r>
            <a:endParaRPr lang="en-US" sz="1340" dirty="0"/>
          </a:p>
        </p:txBody>
      </p:sp>
      <p:sp>
        <p:nvSpPr>
          <p:cNvPr id="46" name="Text 40"/>
          <p:cNvSpPr/>
          <p:nvPr/>
        </p:nvSpPr>
        <p:spPr>
          <a:xfrm>
            <a:off x="713232" y="9060688"/>
            <a:ext cx="6133536" cy="44805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0000"/>
              </a:lnSpc>
              <a:buNone/>
            </a:pPr>
            <a:r>
              <a:rPr lang="en-US" sz="1170" dirty="0">
                <a:solidFill>
                  <a:srgbClr val="DDDED9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获得运营工具、成员服务、推荐曝光与共同建设机会。LOOP 增加社区能力，而不是要求</a:t>
            </a:r>
            <a:endParaRPr lang="en-US" sz="1170" dirty="0"/>
          </a:p>
          <a:p>
            <a:pPr indent="0" marL="0">
              <a:lnSpc>
                <a:spcPct val="110000"/>
              </a:lnSpc>
              <a:buNone/>
            </a:pPr>
            <a:r>
              <a:rPr lang="en-US" sz="1170" dirty="0">
                <a:solidFill>
                  <a:srgbClr val="DDDED9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社区放弃原有资产认同。</a:t>
            </a:r>
            <a:endParaRPr lang="en-US" sz="1170" dirty="0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8">
    <p:bg>
      <p:bgPr>
        <a:solidFill>
          <a:srgbClr val="0E0F1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data/loop_whitepaper_work/assets/body_bg.jp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7560000" cy="10692000"/>
          </a:xfrm>
          <a:prstGeom prst="rect">
            <a:avLst/>
          </a:prstGeom>
        </p:spPr>
      </p:pic>
      <p:pic>
        <p:nvPicPr>
          <p:cNvPr id="3" name="Image 1" descr="/mnt/data/loop_whitepaper_work/assets/crown_wm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05656" y="1166406"/>
            <a:ext cx="3081528" cy="2604947"/>
          </a:xfrm>
          <a:prstGeom prst="rect">
            <a:avLst/>
          </a:prstGeom>
        </p:spPr>
      </p:pic>
      <p:pic>
        <p:nvPicPr>
          <p:cNvPr id="4" name="Image 2" descr="/mnt/data/loop_whitepaper_work/assets/wordmark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9951" y="228600"/>
            <a:ext cx="688898" cy="484632"/>
          </a:xfrm>
          <a:prstGeom prst="rect">
            <a:avLst/>
          </a:prstGeom>
        </p:spPr>
      </p:pic>
      <p:sp>
        <p:nvSpPr>
          <p:cNvPr id="5" name="Text 0"/>
          <p:cNvSpPr/>
          <p:nvPr/>
        </p:nvSpPr>
        <p:spPr>
          <a:xfrm>
            <a:off x="1517904" y="438912"/>
            <a:ext cx="4389120" cy="1737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4000"/>
              </a:lnSpc>
              <a:buNone/>
            </a:pPr>
            <a:r>
              <a:rPr lang="en-US" sz="840" spc="180" kern="0" dirty="0">
                <a:solidFill>
                  <a:srgbClr val="A2A5A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WHITE PAPER  /  2026.10</a:t>
            </a:r>
            <a:endParaRPr lang="en-US" sz="840" dirty="0"/>
          </a:p>
        </p:txBody>
      </p:sp>
      <p:sp>
        <p:nvSpPr>
          <p:cNvPr id="6" name="Shape 1"/>
          <p:cNvSpPr/>
          <p:nvPr/>
        </p:nvSpPr>
        <p:spPr>
          <a:xfrm>
            <a:off x="530352" y="822960"/>
            <a:ext cx="6499296" cy="0"/>
          </a:xfrm>
          <a:prstGeom prst="line">
            <a:avLst/>
          </a:prstGeom>
          <a:noFill/>
          <a:ln w="8890">
            <a:solidFill>
              <a:srgbClr val="353840"/>
            </a:solidFill>
            <a:prstDash val="solid"/>
            <a:headEnd type="none"/>
            <a:tailEnd type="none"/>
          </a:ln>
        </p:spPr>
      </p:sp>
      <p:sp>
        <p:nvSpPr>
          <p:cNvPr id="7" name="Shape 2"/>
          <p:cNvSpPr/>
          <p:nvPr/>
        </p:nvSpPr>
        <p:spPr>
          <a:xfrm>
            <a:off x="530352" y="987552"/>
            <a:ext cx="1088136" cy="256032"/>
          </a:xfrm>
          <a:prstGeom prst="rect">
            <a:avLst/>
          </a:prstGeom>
          <a:solidFill>
            <a:srgbClr val="E6F600"/>
          </a:solidFill>
          <a:ln w="12700">
            <a:solidFill>
              <a:srgbClr val="E6F600"/>
            </a:solidFill>
            <a:prstDash val="solid"/>
          </a:ln>
        </p:spPr>
      </p:sp>
      <p:sp>
        <p:nvSpPr>
          <p:cNvPr id="8" name="Text 3"/>
          <p:cNvSpPr/>
          <p:nvPr/>
        </p:nvSpPr>
        <p:spPr>
          <a:xfrm>
            <a:off x="603504" y="1022299"/>
            <a:ext cx="941832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4000"/>
              </a:lnSpc>
              <a:buNone/>
            </a:pPr>
            <a:r>
              <a:rPr lang="en-US" sz="850" b="1" dirty="0">
                <a:solidFill>
                  <a:srgbClr val="101113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CHAPTER 09</a:t>
            </a:r>
            <a:endParaRPr lang="en-US" sz="850" dirty="0"/>
          </a:p>
        </p:txBody>
      </p:sp>
      <p:sp>
        <p:nvSpPr>
          <p:cNvPr id="9" name="Text 4"/>
          <p:cNvSpPr/>
          <p:nvPr/>
        </p:nvSpPr>
        <p:spPr>
          <a:xfrm>
            <a:off x="1837944" y="1028700"/>
            <a:ext cx="507492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4000"/>
              </a:lnSpc>
              <a:buNone/>
            </a:pPr>
            <a:r>
              <a:rPr lang="en-US" sz="820" spc="180" kern="0" dirty="0">
                <a:solidFill>
                  <a:srgbClr val="A2A5A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ECOSYSTEM PARTICIPATION</a:t>
            </a:r>
            <a:endParaRPr lang="en-US" sz="820" dirty="0"/>
          </a:p>
        </p:txBody>
      </p:sp>
      <p:sp>
        <p:nvSpPr>
          <p:cNvPr id="10" name="Text 5"/>
          <p:cNvSpPr/>
          <p:nvPr/>
        </p:nvSpPr>
        <p:spPr>
          <a:xfrm>
            <a:off x="530352" y="1444752"/>
            <a:ext cx="6499296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4000"/>
              </a:lnSpc>
              <a:buNone/>
            </a:pPr>
            <a:r>
              <a:rPr lang="en-US" sz="2900" b="1" dirty="0">
                <a:solidFill>
                  <a:srgbClr val="F4F4EC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创作者与生态协作</a:t>
            </a:r>
            <a:endParaRPr lang="en-US" sz="2900" dirty="0"/>
          </a:p>
        </p:txBody>
      </p:sp>
      <p:sp>
        <p:nvSpPr>
          <p:cNvPr id="11" name="Shape 6"/>
          <p:cNvSpPr/>
          <p:nvPr/>
        </p:nvSpPr>
        <p:spPr>
          <a:xfrm>
            <a:off x="530352" y="2121408"/>
            <a:ext cx="1005840" cy="0"/>
          </a:xfrm>
          <a:prstGeom prst="line">
            <a:avLst/>
          </a:prstGeom>
          <a:noFill/>
          <a:ln w="38100">
            <a:solidFill>
              <a:srgbClr val="E6F600"/>
            </a:solidFill>
            <a:prstDash val="solid"/>
            <a:headEnd type="none"/>
            <a:tailEnd type="none"/>
          </a:ln>
        </p:spPr>
      </p:sp>
      <p:sp>
        <p:nvSpPr>
          <p:cNvPr id="12" name="Shape 7"/>
          <p:cNvSpPr/>
          <p:nvPr/>
        </p:nvSpPr>
        <p:spPr>
          <a:xfrm>
            <a:off x="1335024" y="2185416"/>
            <a:ext cx="676656" cy="0"/>
          </a:xfrm>
          <a:prstGeom prst="line">
            <a:avLst/>
          </a:prstGeom>
          <a:noFill/>
          <a:ln w="25400">
            <a:solidFill>
              <a:srgbClr val="B442F5"/>
            </a:solidFill>
            <a:prstDash val="solid"/>
            <a:headEnd type="none"/>
            <a:tailEnd type="none"/>
          </a:ln>
        </p:spPr>
      </p:sp>
      <p:sp>
        <p:nvSpPr>
          <p:cNvPr id="13" name="Shape 8"/>
          <p:cNvSpPr/>
          <p:nvPr/>
        </p:nvSpPr>
        <p:spPr>
          <a:xfrm>
            <a:off x="530352" y="10106784"/>
            <a:ext cx="6499296" cy="0"/>
          </a:xfrm>
          <a:prstGeom prst="line">
            <a:avLst/>
          </a:prstGeom>
          <a:noFill/>
          <a:ln w="8890">
            <a:solidFill>
              <a:srgbClr val="353840"/>
            </a:solidFill>
            <a:prstDash val="solid"/>
            <a:headEnd type="none"/>
            <a:tailEnd type="none"/>
          </a:ln>
        </p:spPr>
      </p:sp>
      <p:sp>
        <p:nvSpPr>
          <p:cNvPr id="14" name="Text 9">
            <a:hlinkClick r:id="rId4" tooltip=""/>
          </p:cNvPr>
          <p:cNvSpPr/>
          <p:nvPr/>
        </p:nvSpPr>
        <p:spPr>
          <a:xfrm>
            <a:off x="530352" y="10298808"/>
            <a:ext cx="192024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4000"/>
              </a:lnSpc>
              <a:buNone/>
            </a:pPr>
            <a:r>
              <a:rPr lang="en-US" sz="810" u="sng" spc="180" kern="0" dirty="0">
                <a:solidFill>
                  <a:srgbClr val="A2A5AF"/>
                </a:solidFill>
                <a:latin typeface="Inter" pitchFamily="34" charset="0"/>
                <a:ea typeface="Inter" pitchFamily="34" charset="-122"/>
                <a:cs typeface="Inter" pitchFamily="34" charset="-120"/>
                <a:hlinkClick r:id="rId4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LOOPLABS.MEME</a:t>
            </a:r>
            <a:endParaRPr lang="en-US" sz="810" dirty="0"/>
          </a:p>
        </p:txBody>
      </p:sp>
      <p:sp>
        <p:nvSpPr>
          <p:cNvPr id="15" name="Text 10"/>
          <p:cNvSpPr/>
          <p:nvPr/>
        </p:nvSpPr>
        <p:spPr>
          <a:xfrm>
            <a:off x="2679192" y="10298808"/>
            <a:ext cx="356616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4000"/>
              </a:lnSpc>
              <a:buNone/>
            </a:pPr>
            <a:r>
              <a:rPr lang="en-US" sz="720" spc="180" kern="0" dirty="0">
                <a:solidFill>
                  <a:srgbClr val="A2A5A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COMMUNITY / CULTURE / INFINITY</a:t>
            </a:r>
            <a:endParaRPr lang="en-US" sz="720" dirty="0"/>
          </a:p>
        </p:txBody>
      </p:sp>
      <p:sp>
        <p:nvSpPr>
          <p:cNvPr id="16" name="Text 11"/>
          <p:cNvSpPr/>
          <p:nvPr/>
        </p:nvSpPr>
        <p:spPr>
          <a:xfrm>
            <a:off x="6627312" y="10253088"/>
            <a:ext cx="402336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24000"/>
              </a:lnSpc>
              <a:buNone/>
            </a:pPr>
            <a:r>
              <a:rPr lang="en-US" sz="1250" b="1" dirty="0">
                <a:solidFill>
                  <a:srgbClr val="E6F6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28</a:t>
            </a:r>
            <a:endParaRPr lang="en-US" sz="1250" dirty="0"/>
          </a:p>
        </p:txBody>
      </p:sp>
      <p:sp>
        <p:nvSpPr>
          <p:cNvPr id="18" name="Text 12"/>
          <p:cNvSpPr/>
          <p:nvPr/>
        </p:nvSpPr>
        <p:spPr>
          <a:xfrm>
            <a:off x="530352" y="2487168"/>
            <a:ext cx="484632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4000"/>
              </a:lnSpc>
              <a:buNone/>
            </a:pPr>
            <a:r>
              <a:rPr lang="en-US" sz="1330" b="1" dirty="0">
                <a:solidFill>
                  <a:srgbClr val="E6F6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9.3</a:t>
            </a:r>
            <a:endParaRPr lang="en-US" sz="1330" dirty="0"/>
          </a:p>
        </p:txBody>
      </p:sp>
      <p:sp>
        <p:nvSpPr>
          <p:cNvPr id="19" name="Text 13"/>
          <p:cNvSpPr/>
          <p:nvPr/>
        </p:nvSpPr>
        <p:spPr>
          <a:xfrm>
            <a:off x="1088136" y="2487168"/>
            <a:ext cx="5941512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4000"/>
              </a:lnSpc>
              <a:buNone/>
            </a:pPr>
            <a:r>
              <a:rPr lang="en-US" sz="1500" b="1" dirty="0">
                <a:solidFill>
                  <a:srgbClr val="F4F4EC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创作者、项目方与开发者</a:t>
            </a:r>
            <a:endParaRPr lang="en-US" sz="1500" dirty="0"/>
          </a:p>
        </p:txBody>
      </p:sp>
      <p:sp>
        <p:nvSpPr>
          <p:cNvPr id="20" name="Shape 14"/>
          <p:cNvSpPr/>
          <p:nvPr/>
        </p:nvSpPr>
        <p:spPr>
          <a:xfrm>
            <a:off x="530352" y="2898648"/>
            <a:ext cx="1197864" cy="393192"/>
          </a:xfrm>
          <a:prstGeom prst="rect">
            <a:avLst/>
          </a:prstGeom>
          <a:solidFill>
            <a:srgbClr val="B442F5"/>
          </a:solidFill>
          <a:ln w="12700">
            <a:solidFill>
              <a:srgbClr val="B442F5"/>
            </a:solidFill>
            <a:prstDash val="solid"/>
          </a:ln>
        </p:spPr>
      </p:sp>
      <p:sp>
        <p:nvSpPr>
          <p:cNvPr id="21" name="Text 15"/>
          <p:cNvSpPr/>
          <p:nvPr/>
        </p:nvSpPr>
        <p:spPr>
          <a:xfrm>
            <a:off x="640080" y="2994660"/>
            <a:ext cx="978408" cy="2834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4000"/>
              </a:lnSpc>
              <a:buNone/>
            </a:pPr>
            <a:r>
              <a:rPr lang="en-US" sz="1170" b="1" dirty="0">
                <a:solidFill>
                  <a:srgbClr val="F4F4EC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参与角色</a:t>
            </a:r>
            <a:endParaRPr lang="en-US" sz="1170" dirty="0"/>
          </a:p>
        </p:txBody>
      </p:sp>
      <p:sp>
        <p:nvSpPr>
          <p:cNvPr id="22" name="Shape 16"/>
          <p:cNvSpPr/>
          <p:nvPr/>
        </p:nvSpPr>
        <p:spPr>
          <a:xfrm>
            <a:off x="1728216" y="2898648"/>
            <a:ext cx="2642616" cy="393192"/>
          </a:xfrm>
          <a:prstGeom prst="rect">
            <a:avLst/>
          </a:prstGeom>
          <a:solidFill>
            <a:srgbClr val="B442F5"/>
          </a:solidFill>
          <a:ln w="12700">
            <a:solidFill>
              <a:srgbClr val="B442F5"/>
            </a:solidFill>
            <a:prstDash val="solid"/>
          </a:ln>
        </p:spPr>
      </p:sp>
      <p:sp>
        <p:nvSpPr>
          <p:cNvPr id="23" name="Text 17"/>
          <p:cNvSpPr/>
          <p:nvPr/>
        </p:nvSpPr>
        <p:spPr>
          <a:xfrm>
            <a:off x="1837944" y="2994660"/>
            <a:ext cx="2423160" cy="2834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4000"/>
              </a:lnSpc>
              <a:buNone/>
            </a:pPr>
            <a:r>
              <a:rPr lang="en-US" sz="1170" b="1" dirty="0">
                <a:solidFill>
                  <a:srgbClr val="F4F4EC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可交付的建设</a:t>
            </a:r>
            <a:endParaRPr lang="en-US" sz="1170" dirty="0"/>
          </a:p>
        </p:txBody>
      </p:sp>
      <p:sp>
        <p:nvSpPr>
          <p:cNvPr id="24" name="Shape 18"/>
          <p:cNvSpPr/>
          <p:nvPr/>
        </p:nvSpPr>
        <p:spPr>
          <a:xfrm>
            <a:off x="4370832" y="2898648"/>
            <a:ext cx="2658816" cy="393192"/>
          </a:xfrm>
          <a:prstGeom prst="rect">
            <a:avLst/>
          </a:prstGeom>
          <a:solidFill>
            <a:srgbClr val="B442F5"/>
          </a:solidFill>
          <a:ln w="12700">
            <a:solidFill>
              <a:srgbClr val="B442F5"/>
            </a:solidFill>
            <a:prstDash val="solid"/>
          </a:ln>
        </p:spPr>
      </p:sp>
      <p:sp>
        <p:nvSpPr>
          <p:cNvPr id="25" name="Text 19"/>
          <p:cNvSpPr/>
          <p:nvPr/>
        </p:nvSpPr>
        <p:spPr>
          <a:xfrm>
            <a:off x="4480560" y="2994660"/>
            <a:ext cx="2439360" cy="2834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4000"/>
              </a:lnSpc>
              <a:buNone/>
            </a:pPr>
            <a:r>
              <a:rPr lang="en-US" sz="1170" b="1" dirty="0">
                <a:solidFill>
                  <a:srgbClr val="F4F4EC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权益与协作方式</a:t>
            </a:r>
            <a:endParaRPr lang="en-US" sz="1170" dirty="0"/>
          </a:p>
        </p:txBody>
      </p:sp>
      <p:sp>
        <p:nvSpPr>
          <p:cNvPr id="26" name="Shape 20"/>
          <p:cNvSpPr/>
          <p:nvPr/>
        </p:nvSpPr>
        <p:spPr>
          <a:xfrm>
            <a:off x="530352" y="3291840"/>
            <a:ext cx="1197864" cy="1060704"/>
          </a:xfrm>
          <a:prstGeom prst="rect">
            <a:avLst/>
          </a:prstGeom>
          <a:solidFill>
            <a:srgbClr val="17191E"/>
          </a:solidFill>
          <a:ln w="12700">
            <a:solidFill>
              <a:srgbClr val="17191E"/>
            </a:solidFill>
            <a:prstDash val="solid"/>
          </a:ln>
        </p:spPr>
      </p:sp>
      <p:sp>
        <p:nvSpPr>
          <p:cNvPr id="27" name="Text 21"/>
          <p:cNvSpPr/>
          <p:nvPr/>
        </p:nvSpPr>
        <p:spPr>
          <a:xfrm>
            <a:off x="640080" y="3410712"/>
            <a:ext cx="978408" cy="8961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4000"/>
              </a:lnSpc>
              <a:buNone/>
            </a:pPr>
            <a:r>
              <a:rPr lang="en-US" sz="1170" b="1" dirty="0">
                <a:solidFill>
                  <a:srgbClr val="F4F4EC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KOL / 创作</a:t>
            </a:r>
            <a:endParaRPr lang="en-US" sz="1170" dirty="0"/>
          </a:p>
          <a:p>
            <a:pPr indent="0" marL="0">
              <a:lnSpc>
                <a:spcPct val="124000"/>
              </a:lnSpc>
              <a:buNone/>
            </a:pPr>
            <a:r>
              <a:rPr lang="en-US" sz="1170" b="1" dirty="0">
                <a:solidFill>
                  <a:srgbClr val="F4F4EC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者</a:t>
            </a:r>
            <a:endParaRPr lang="en-US" sz="1170" dirty="0"/>
          </a:p>
        </p:txBody>
      </p:sp>
      <p:sp>
        <p:nvSpPr>
          <p:cNvPr id="28" name="Shape 22"/>
          <p:cNvSpPr/>
          <p:nvPr/>
        </p:nvSpPr>
        <p:spPr>
          <a:xfrm>
            <a:off x="1728216" y="3291840"/>
            <a:ext cx="2642616" cy="1060704"/>
          </a:xfrm>
          <a:prstGeom prst="rect">
            <a:avLst/>
          </a:prstGeom>
          <a:solidFill>
            <a:srgbClr val="17191E"/>
          </a:solidFill>
          <a:ln w="12700">
            <a:solidFill>
              <a:srgbClr val="17191E"/>
            </a:solidFill>
            <a:prstDash val="solid"/>
          </a:ln>
        </p:spPr>
      </p:sp>
      <p:sp>
        <p:nvSpPr>
          <p:cNvPr id="29" name="Text 23"/>
          <p:cNvSpPr/>
          <p:nvPr/>
        </p:nvSpPr>
        <p:spPr>
          <a:xfrm>
            <a:off x="1837944" y="3410712"/>
            <a:ext cx="2423160" cy="8961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4000"/>
              </a:lnSpc>
              <a:buNone/>
            </a:pPr>
            <a:r>
              <a:rPr lang="en-US" sz="1170" dirty="0">
                <a:solidFill>
                  <a:srgbClr val="DDDED9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研究、讲解、AMA、直播、翻译及</a:t>
            </a:r>
            <a:endParaRPr lang="en-US" sz="1170" dirty="0"/>
          </a:p>
          <a:p>
            <a:pPr indent="0" marL="0">
              <a:lnSpc>
                <a:spcPct val="124000"/>
              </a:lnSpc>
              <a:buNone/>
            </a:pPr>
            <a:r>
              <a:rPr lang="en-US" sz="1170" dirty="0">
                <a:solidFill>
                  <a:srgbClr val="DDDED9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社区内容。</a:t>
            </a:r>
            <a:endParaRPr lang="en-US" sz="1170" dirty="0"/>
          </a:p>
        </p:txBody>
      </p:sp>
      <p:sp>
        <p:nvSpPr>
          <p:cNvPr id="30" name="Shape 24"/>
          <p:cNvSpPr/>
          <p:nvPr/>
        </p:nvSpPr>
        <p:spPr>
          <a:xfrm>
            <a:off x="4370832" y="3291840"/>
            <a:ext cx="2658816" cy="1060704"/>
          </a:xfrm>
          <a:prstGeom prst="rect">
            <a:avLst/>
          </a:prstGeom>
          <a:solidFill>
            <a:srgbClr val="17191E"/>
          </a:solidFill>
          <a:ln w="12700">
            <a:solidFill>
              <a:srgbClr val="17191E"/>
            </a:solidFill>
            <a:prstDash val="solid"/>
          </a:ln>
        </p:spPr>
      </p:sp>
      <p:sp>
        <p:nvSpPr>
          <p:cNvPr id="31" name="Text 25"/>
          <p:cNvSpPr/>
          <p:nvPr/>
        </p:nvSpPr>
        <p:spPr>
          <a:xfrm>
            <a:off x="4480560" y="3410712"/>
            <a:ext cx="2439360" cy="8961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4000"/>
              </a:lnSpc>
              <a:buNone/>
            </a:pPr>
            <a:r>
              <a:rPr lang="en-US" sz="1170" dirty="0">
                <a:solidFill>
                  <a:srgbClr val="DDDED9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形成持续内容主题；符合条件可申</a:t>
            </a:r>
            <a:endParaRPr lang="en-US" sz="1170" dirty="0"/>
          </a:p>
          <a:p>
            <a:pPr indent="0" marL="0">
              <a:lnSpc>
                <a:spcPct val="124000"/>
              </a:lnSpc>
              <a:buNone/>
            </a:pPr>
            <a:r>
              <a:rPr lang="en-US" sz="1170" dirty="0">
                <a:solidFill>
                  <a:srgbClr val="DDDED9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请 Genesis。</a:t>
            </a:r>
            <a:endParaRPr lang="en-US" sz="1170" dirty="0"/>
          </a:p>
        </p:txBody>
      </p:sp>
      <p:sp>
        <p:nvSpPr>
          <p:cNvPr id="32" name="Shape 26"/>
          <p:cNvSpPr/>
          <p:nvPr/>
        </p:nvSpPr>
        <p:spPr>
          <a:xfrm>
            <a:off x="530352" y="4352544"/>
            <a:ext cx="6499296" cy="0"/>
          </a:xfrm>
          <a:prstGeom prst="line">
            <a:avLst/>
          </a:prstGeom>
          <a:noFill/>
          <a:ln w="6350">
            <a:solidFill>
              <a:srgbClr val="353840"/>
            </a:solidFill>
            <a:prstDash val="solid"/>
            <a:headEnd type="none"/>
            <a:tailEnd type="none"/>
          </a:ln>
        </p:spPr>
      </p:sp>
      <p:sp>
        <p:nvSpPr>
          <p:cNvPr id="33" name="Shape 27"/>
          <p:cNvSpPr/>
          <p:nvPr/>
        </p:nvSpPr>
        <p:spPr>
          <a:xfrm>
            <a:off x="530352" y="4352544"/>
            <a:ext cx="1197864" cy="1060704"/>
          </a:xfrm>
          <a:prstGeom prst="rect">
            <a:avLst/>
          </a:prstGeom>
          <a:solidFill>
            <a:srgbClr val="202229"/>
          </a:solidFill>
          <a:ln w="12700">
            <a:solidFill>
              <a:srgbClr val="202229"/>
            </a:solidFill>
            <a:prstDash val="solid"/>
          </a:ln>
        </p:spPr>
      </p:sp>
      <p:sp>
        <p:nvSpPr>
          <p:cNvPr id="34" name="Text 28"/>
          <p:cNvSpPr/>
          <p:nvPr/>
        </p:nvSpPr>
        <p:spPr>
          <a:xfrm>
            <a:off x="640080" y="4471416"/>
            <a:ext cx="978408" cy="8961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4000"/>
              </a:lnSpc>
              <a:buNone/>
            </a:pPr>
            <a:r>
              <a:rPr lang="en-US" sz="1170" b="1" dirty="0">
                <a:solidFill>
                  <a:srgbClr val="F4F4EC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项目方 / 文</a:t>
            </a:r>
            <a:endParaRPr lang="en-US" sz="1170" dirty="0"/>
          </a:p>
          <a:p>
            <a:pPr indent="0" marL="0">
              <a:lnSpc>
                <a:spcPct val="124000"/>
              </a:lnSpc>
              <a:buNone/>
            </a:pPr>
            <a:r>
              <a:rPr lang="en-US" sz="1170" b="1" dirty="0">
                <a:solidFill>
                  <a:srgbClr val="F4F4EC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化 IP</a:t>
            </a:r>
            <a:endParaRPr lang="en-US" sz="1170" dirty="0"/>
          </a:p>
        </p:txBody>
      </p:sp>
      <p:sp>
        <p:nvSpPr>
          <p:cNvPr id="35" name="Shape 29"/>
          <p:cNvSpPr/>
          <p:nvPr/>
        </p:nvSpPr>
        <p:spPr>
          <a:xfrm>
            <a:off x="1728216" y="4352544"/>
            <a:ext cx="2642616" cy="1060704"/>
          </a:xfrm>
          <a:prstGeom prst="rect">
            <a:avLst/>
          </a:prstGeom>
          <a:solidFill>
            <a:srgbClr val="202229"/>
          </a:solidFill>
          <a:ln w="12700">
            <a:solidFill>
              <a:srgbClr val="202229"/>
            </a:solidFill>
            <a:prstDash val="solid"/>
          </a:ln>
        </p:spPr>
      </p:sp>
      <p:sp>
        <p:nvSpPr>
          <p:cNvPr id="36" name="Text 30"/>
          <p:cNvSpPr/>
          <p:nvPr/>
        </p:nvSpPr>
        <p:spPr>
          <a:xfrm>
            <a:off x="1837944" y="4471416"/>
            <a:ext cx="2423160" cy="8961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4000"/>
              </a:lnSpc>
              <a:buNone/>
            </a:pPr>
            <a:r>
              <a:rPr lang="en-US" sz="1170" dirty="0">
                <a:solidFill>
                  <a:srgbClr val="DDDED9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叙事、社区、透明资产安排与后续</a:t>
            </a:r>
            <a:endParaRPr lang="en-US" sz="1170" dirty="0"/>
          </a:p>
          <a:p>
            <a:pPr indent="0" marL="0">
              <a:lnSpc>
                <a:spcPct val="124000"/>
              </a:lnSpc>
              <a:buNone/>
            </a:pPr>
            <a:r>
              <a:rPr lang="en-US" sz="1170" dirty="0">
                <a:solidFill>
                  <a:srgbClr val="DDDED9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运营计划。</a:t>
            </a:r>
            <a:endParaRPr lang="en-US" sz="1170" dirty="0"/>
          </a:p>
        </p:txBody>
      </p:sp>
      <p:sp>
        <p:nvSpPr>
          <p:cNvPr id="37" name="Shape 31"/>
          <p:cNvSpPr/>
          <p:nvPr/>
        </p:nvSpPr>
        <p:spPr>
          <a:xfrm>
            <a:off x="4370832" y="4352544"/>
            <a:ext cx="2658816" cy="1060704"/>
          </a:xfrm>
          <a:prstGeom prst="rect">
            <a:avLst/>
          </a:prstGeom>
          <a:solidFill>
            <a:srgbClr val="202229"/>
          </a:solidFill>
          <a:ln w="12700">
            <a:solidFill>
              <a:srgbClr val="202229"/>
            </a:solidFill>
            <a:prstDash val="solid"/>
          </a:ln>
        </p:spPr>
      </p:sp>
      <p:sp>
        <p:nvSpPr>
          <p:cNvPr id="38" name="Text 32"/>
          <p:cNvSpPr/>
          <p:nvPr/>
        </p:nvSpPr>
        <p:spPr>
          <a:xfrm>
            <a:off x="4480560" y="4471416"/>
            <a:ext cx="2439360" cy="8961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4000"/>
              </a:lnSpc>
              <a:buNone/>
            </a:pPr>
            <a:r>
              <a:rPr lang="en-US" sz="1170" dirty="0">
                <a:solidFill>
                  <a:srgbClr val="DDDED9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连接精品孵化与跨社区协作，不保</a:t>
            </a:r>
            <a:endParaRPr lang="en-US" sz="1170" dirty="0"/>
          </a:p>
          <a:p>
            <a:pPr indent="0" marL="0">
              <a:lnSpc>
                <a:spcPct val="124000"/>
              </a:lnSpc>
              <a:buNone/>
            </a:pPr>
            <a:r>
              <a:rPr lang="en-US" sz="1170" dirty="0">
                <a:solidFill>
                  <a:srgbClr val="DDDED9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证发行结果。</a:t>
            </a:r>
            <a:endParaRPr lang="en-US" sz="1170" dirty="0"/>
          </a:p>
        </p:txBody>
      </p:sp>
      <p:sp>
        <p:nvSpPr>
          <p:cNvPr id="39" name="Shape 33"/>
          <p:cNvSpPr/>
          <p:nvPr/>
        </p:nvSpPr>
        <p:spPr>
          <a:xfrm>
            <a:off x="530352" y="5413248"/>
            <a:ext cx="6499296" cy="0"/>
          </a:xfrm>
          <a:prstGeom prst="line">
            <a:avLst/>
          </a:prstGeom>
          <a:noFill/>
          <a:ln w="6350">
            <a:solidFill>
              <a:srgbClr val="353840"/>
            </a:solidFill>
            <a:prstDash val="solid"/>
            <a:headEnd type="none"/>
            <a:tailEnd type="none"/>
          </a:ln>
        </p:spPr>
      </p:sp>
      <p:sp>
        <p:nvSpPr>
          <p:cNvPr id="40" name="Shape 34"/>
          <p:cNvSpPr/>
          <p:nvPr/>
        </p:nvSpPr>
        <p:spPr>
          <a:xfrm>
            <a:off x="530352" y="5413248"/>
            <a:ext cx="1197864" cy="1060704"/>
          </a:xfrm>
          <a:prstGeom prst="rect">
            <a:avLst/>
          </a:prstGeom>
          <a:solidFill>
            <a:srgbClr val="17191E"/>
          </a:solidFill>
          <a:ln w="12700">
            <a:solidFill>
              <a:srgbClr val="17191E"/>
            </a:solidFill>
            <a:prstDash val="solid"/>
          </a:ln>
        </p:spPr>
      </p:sp>
      <p:sp>
        <p:nvSpPr>
          <p:cNvPr id="41" name="Text 35"/>
          <p:cNvSpPr/>
          <p:nvPr/>
        </p:nvSpPr>
        <p:spPr>
          <a:xfrm>
            <a:off x="640080" y="5532120"/>
            <a:ext cx="978408" cy="8961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4000"/>
              </a:lnSpc>
              <a:buNone/>
            </a:pPr>
            <a:r>
              <a:rPr lang="en-US" sz="1170" b="1" dirty="0">
                <a:solidFill>
                  <a:srgbClr val="F4F4EC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开发者 / 运</a:t>
            </a:r>
            <a:endParaRPr lang="en-US" sz="1170" dirty="0"/>
          </a:p>
          <a:p>
            <a:pPr indent="0" marL="0">
              <a:lnSpc>
                <a:spcPct val="124000"/>
              </a:lnSpc>
              <a:buNone/>
            </a:pPr>
            <a:r>
              <a:rPr lang="en-US" sz="1170" b="1" dirty="0">
                <a:solidFill>
                  <a:srgbClr val="F4F4EC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营者</a:t>
            </a:r>
            <a:endParaRPr lang="en-US" sz="1170" dirty="0"/>
          </a:p>
        </p:txBody>
      </p:sp>
      <p:sp>
        <p:nvSpPr>
          <p:cNvPr id="42" name="Shape 36"/>
          <p:cNvSpPr/>
          <p:nvPr/>
        </p:nvSpPr>
        <p:spPr>
          <a:xfrm>
            <a:off x="1728216" y="5413248"/>
            <a:ext cx="2642616" cy="1060704"/>
          </a:xfrm>
          <a:prstGeom prst="rect">
            <a:avLst/>
          </a:prstGeom>
          <a:solidFill>
            <a:srgbClr val="17191E"/>
          </a:solidFill>
          <a:ln w="12700">
            <a:solidFill>
              <a:srgbClr val="17191E"/>
            </a:solidFill>
            <a:prstDash val="solid"/>
          </a:ln>
        </p:spPr>
      </p:sp>
      <p:sp>
        <p:nvSpPr>
          <p:cNvPr id="43" name="Text 37"/>
          <p:cNvSpPr/>
          <p:nvPr/>
        </p:nvSpPr>
        <p:spPr>
          <a:xfrm>
            <a:off x="1837944" y="5532120"/>
            <a:ext cx="2423160" cy="8961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4000"/>
              </a:lnSpc>
              <a:buNone/>
            </a:pPr>
            <a:r>
              <a:rPr lang="en-US" sz="1170" dirty="0">
                <a:solidFill>
                  <a:srgbClr val="DDDED9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机制研究、开源、测试、设计、数</a:t>
            </a:r>
            <a:endParaRPr lang="en-US" sz="1170" dirty="0"/>
          </a:p>
          <a:p>
            <a:pPr indent="0" marL="0">
              <a:lnSpc>
                <a:spcPct val="124000"/>
              </a:lnSpc>
              <a:buNone/>
            </a:pPr>
            <a:r>
              <a:rPr lang="en-US" sz="1170" dirty="0">
                <a:solidFill>
                  <a:srgbClr val="DDDED9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据与活动执行。</a:t>
            </a:r>
            <a:endParaRPr lang="en-US" sz="1170" dirty="0"/>
          </a:p>
        </p:txBody>
      </p:sp>
      <p:sp>
        <p:nvSpPr>
          <p:cNvPr id="44" name="Shape 38"/>
          <p:cNvSpPr/>
          <p:nvPr/>
        </p:nvSpPr>
        <p:spPr>
          <a:xfrm>
            <a:off x="4370832" y="5413248"/>
            <a:ext cx="2658816" cy="1060704"/>
          </a:xfrm>
          <a:prstGeom prst="rect">
            <a:avLst/>
          </a:prstGeom>
          <a:solidFill>
            <a:srgbClr val="17191E"/>
          </a:solidFill>
          <a:ln w="12700">
            <a:solidFill>
              <a:srgbClr val="17191E"/>
            </a:solidFill>
            <a:prstDash val="solid"/>
          </a:ln>
        </p:spPr>
      </p:sp>
      <p:sp>
        <p:nvSpPr>
          <p:cNvPr id="45" name="Text 39"/>
          <p:cNvSpPr/>
          <p:nvPr/>
        </p:nvSpPr>
        <p:spPr>
          <a:xfrm>
            <a:off x="4480560" y="5532120"/>
            <a:ext cx="2439360" cy="8961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4000"/>
              </a:lnSpc>
              <a:buNone/>
            </a:pPr>
            <a:r>
              <a:rPr lang="en-US" sz="1170" dirty="0">
                <a:solidFill>
                  <a:srgbClr val="DDDED9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以可验收交付和参与历史承接预算</a:t>
            </a:r>
            <a:endParaRPr lang="en-US" sz="1170" dirty="0"/>
          </a:p>
          <a:p>
            <a:pPr indent="0" marL="0">
              <a:lnSpc>
                <a:spcPct val="124000"/>
              </a:lnSpc>
              <a:buNone/>
            </a:pPr>
            <a:r>
              <a:rPr lang="en-US" sz="1170" dirty="0">
                <a:solidFill>
                  <a:srgbClr val="DDDED9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与奖励。</a:t>
            </a:r>
            <a:endParaRPr lang="en-US" sz="1170" dirty="0"/>
          </a:p>
        </p:txBody>
      </p:sp>
      <p:sp>
        <p:nvSpPr>
          <p:cNvPr id="46" name="Shape 40"/>
          <p:cNvSpPr/>
          <p:nvPr/>
        </p:nvSpPr>
        <p:spPr>
          <a:xfrm>
            <a:off x="530352" y="6473952"/>
            <a:ext cx="6499296" cy="0"/>
          </a:xfrm>
          <a:prstGeom prst="line">
            <a:avLst/>
          </a:prstGeom>
          <a:noFill/>
          <a:ln w="6350">
            <a:solidFill>
              <a:srgbClr val="353840"/>
            </a:solidFill>
            <a:prstDash val="solid"/>
            <a:headEnd type="none"/>
            <a:tailEnd type="none"/>
          </a:ln>
        </p:spPr>
      </p:sp>
      <p:sp>
        <p:nvSpPr>
          <p:cNvPr id="47" name="Text 41"/>
          <p:cNvSpPr/>
          <p:nvPr/>
        </p:nvSpPr>
        <p:spPr>
          <a:xfrm>
            <a:off x="530352" y="6729984"/>
            <a:ext cx="484632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4000"/>
              </a:lnSpc>
              <a:buNone/>
            </a:pPr>
            <a:r>
              <a:rPr lang="en-US" sz="1330" b="1" dirty="0">
                <a:solidFill>
                  <a:srgbClr val="E6F6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9.4</a:t>
            </a:r>
            <a:endParaRPr lang="en-US" sz="1330" dirty="0"/>
          </a:p>
        </p:txBody>
      </p:sp>
      <p:sp>
        <p:nvSpPr>
          <p:cNvPr id="48" name="Text 42"/>
          <p:cNvSpPr/>
          <p:nvPr/>
        </p:nvSpPr>
        <p:spPr>
          <a:xfrm>
            <a:off x="1088136" y="6729984"/>
            <a:ext cx="5941512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4000"/>
              </a:lnSpc>
              <a:buNone/>
            </a:pPr>
            <a:r>
              <a:rPr lang="en-US" sz="1500" b="1" dirty="0">
                <a:solidFill>
                  <a:srgbClr val="F4F4EC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机构合作与生态连接</a:t>
            </a:r>
            <a:endParaRPr lang="en-US" sz="1500" dirty="0"/>
          </a:p>
        </p:txBody>
      </p:sp>
      <p:sp>
        <p:nvSpPr>
          <p:cNvPr id="49" name="Text 43"/>
          <p:cNvSpPr/>
          <p:nvPr/>
        </p:nvSpPr>
        <p:spPr>
          <a:xfrm>
            <a:off x="530352" y="7141464"/>
            <a:ext cx="6499296" cy="46939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0000"/>
              </a:lnSpc>
              <a:buNone/>
            </a:pPr>
            <a:r>
              <a:rPr lang="en-US" sz="1230" dirty="0">
                <a:solidFill>
                  <a:srgbClr val="DDDED9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LOOP 面向技术生态、交易平台、项目服务和社区传播建立长期连接，推动真实社区能力、</a:t>
            </a:r>
            <a:endParaRPr lang="en-US" sz="1230" dirty="0"/>
          </a:p>
          <a:p>
            <a:pPr indent="0" marL="0">
              <a:lnSpc>
                <a:spcPct val="110000"/>
              </a:lnSpc>
              <a:buNone/>
            </a:pPr>
            <a:r>
              <a:rPr lang="en-US" sz="1230" dirty="0">
                <a:solidFill>
                  <a:srgbClr val="DDDED9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项目组织与产品服务形成协作基础。</a:t>
            </a:r>
            <a:endParaRPr lang="en-US" sz="1230" dirty="0"/>
          </a:p>
        </p:txBody>
      </p:sp>
      <p:sp>
        <p:nvSpPr>
          <p:cNvPr id="50" name="Shape 44"/>
          <p:cNvSpPr/>
          <p:nvPr/>
        </p:nvSpPr>
        <p:spPr>
          <a:xfrm>
            <a:off x="530352" y="7821168"/>
            <a:ext cx="6499296" cy="996696"/>
          </a:xfrm>
          <a:prstGeom prst="rect">
            <a:avLst/>
          </a:prstGeom>
          <a:solidFill>
            <a:srgbClr val="202229"/>
          </a:solidFill>
          <a:ln w="6985">
            <a:solidFill>
              <a:srgbClr val="353840"/>
            </a:solidFill>
            <a:prstDash val="solid"/>
          </a:ln>
        </p:spPr>
      </p:sp>
      <p:sp>
        <p:nvSpPr>
          <p:cNvPr id="51" name="Text 45"/>
          <p:cNvSpPr/>
          <p:nvPr/>
        </p:nvSpPr>
        <p:spPr>
          <a:xfrm>
            <a:off x="722376" y="7985760"/>
            <a:ext cx="6115248" cy="2834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4000"/>
              </a:lnSpc>
              <a:buNone/>
            </a:pPr>
            <a:r>
              <a:rPr lang="en-US" sz="1800" b="1" dirty="0">
                <a:solidFill>
                  <a:srgbClr val="F4F4EC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WLFI   /   LBank   /   ASTER</a:t>
            </a:r>
            <a:endParaRPr lang="en-US" sz="1800" dirty="0"/>
          </a:p>
        </p:txBody>
      </p:sp>
      <p:sp>
        <p:nvSpPr>
          <p:cNvPr id="52" name="Text 46"/>
          <p:cNvSpPr/>
          <p:nvPr/>
        </p:nvSpPr>
        <p:spPr>
          <a:xfrm>
            <a:off x="722376" y="8415528"/>
            <a:ext cx="6115248" cy="2834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4000"/>
              </a:lnSpc>
              <a:buNone/>
            </a:pPr>
            <a:r>
              <a:rPr lang="en-US" sz="1650" b="1" dirty="0">
                <a:solidFill>
                  <a:srgbClr val="E6F6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WEB3LABS   /   BNB Chain   /   DEBOX</a:t>
            </a:r>
            <a:endParaRPr lang="en-US" sz="1650" dirty="0"/>
          </a:p>
        </p:txBody>
      </p:sp>
      <p:sp>
        <p:nvSpPr>
          <p:cNvPr id="53" name="Text 47"/>
          <p:cNvSpPr/>
          <p:nvPr/>
        </p:nvSpPr>
        <p:spPr>
          <a:xfrm>
            <a:off x="530352" y="9037320"/>
            <a:ext cx="6499296" cy="44805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0000"/>
              </a:lnSpc>
              <a:buNone/>
            </a:pPr>
            <a:r>
              <a:rPr lang="en-US" sz="1170" dirty="0">
                <a:solidFill>
                  <a:srgbClr val="A2A5AF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上述名称列入生态交流与连接范围。合作事项、执行进展、公开权限和机构 X 入口持续披露；</a:t>
            </a:r>
            <a:endParaRPr lang="en-US" sz="1170" dirty="0"/>
          </a:p>
          <a:p>
            <a:pPr indent="0" marL="0">
              <a:lnSpc>
                <a:spcPct val="110000"/>
              </a:lnSpc>
              <a:buNone/>
            </a:pPr>
            <a:r>
              <a:rPr lang="en-US" sz="1170" dirty="0">
                <a:solidFill>
                  <a:srgbClr val="A2A5AF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技术生态、商务合作与传播伙伴分别说明，不由名称推导投资、上币或担保关系。</a:t>
            </a:r>
            <a:endParaRPr lang="en-US" sz="1170" dirty="0"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9">
    <p:bg>
      <p:bgPr>
        <a:solidFill>
          <a:srgbClr val="0E0F1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data/loop_whitepaper_work/assets/body_bg.jp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7560000" cy="10692000"/>
          </a:xfrm>
          <a:prstGeom prst="rect">
            <a:avLst/>
          </a:prstGeom>
        </p:spPr>
      </p:pic>
      <p:pic>
        <p:nvPicPr>
          <p:cNvPr id="3" name="Image 1" descr="/mnt/data/loop_whitepaper_work/assets/infinity_wm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23360" y="7098527"/>
            <a:ext cx="3282696" cy="1914675"/>
          </a:xfrm>
          <a:prstGeom prst="rect">
            <a:avLst/>
          </a:prstGeom>
        </p:spPr>
      </p:pic>
      <p:pic>
        <p:nvPicPr>
          <p:cNvPr id="4" name="Image 2" descr="/mnt/data/loop_whitepaper_work/assets/wordmark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9951" y="228600"/>
            <a:ext cx="688898" cy="484632"/>
          </a:xfrm>
          <a:prstGeom prst="rect">
            <a:avLst/>
          </a:prstGeom>
        </p:spPr>
      </p:pic>
      <p:sp>
        <p:nvSpPr>
          <p:cNvPr id="5" name="Text 0"/>
          <p:cNvSpPr/>
          <p:nvPr/>
        </p:nvSpPr>
        <p:spPr>
          <a:xfrm>
            <a:off x="1517904" y="438912"/>
            <a:ext cx="4389120" cy="1737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4000"/>
              </a:lnSpc>
              <a:buNone/>
            </a:pPr>
            <a:r>
              <a:rPr lang="en-US" sz="840" spc="180" kern="0" dirty="0">
                <a:solidFill>
                  <a:srgbClr val="A2A5A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WHITE PAPER  /  2026.10</a:t>
            </a:r>
            <a:endParaRPr lang="en-US" sz="840" dirty="0"/>
          </a:p>
        </p:txBody>
      </p:sp>
      <p:sp>
        <p:nvSpPr>
          <p:cNvPr id="6" name="Shape 1"/>
          <p:cNvSpPr/>
          <p:nvPr/>
        </p:nvSpPr>
        <p:spPr>
          <a:xfrm>
            <a:off x="530352" y="822960"/>
            <a:ext cx="6499296" cy="0"/>
          </a:xfrm>
          <a:prstGeom prst="line">
            <a:avLst/>
          </a:prstGeom>
          <a:noFill/>
          <a:ln w="8890">
            <a:solidFill>
              <a:srgbClr val="353840"/>
            </a:solidFill>
            <a:prstDash val="solid"/>
            <a:headEnd type="none"/>
            <a:tailEnd type="none"/>
          </a:ln>
        </p:spPr>
      </p:sp>
      <p:sp>
        <p:nvSpPr>
          <p:cNvPr id="7" name="Shape 2"/>
          <p:cNvSpPr/>
          <p:nvPr/>
        </p:nvSpPr>
        <p:spPr>
          <a:xfrm>
            <a:off x="530352" y="987552"/>
            <a:ext cx="1088136" cy="256032"/>
          </a:xfrm>
          <a:prstGeom prst="rect">
            <a:avLst/>
          </a:prstGeom>
          <a:solidFill>
            <a:srgbClr val="E6F600"/>
          </a:solidFill>
          <a:ln w="12700">
            <a:solidFill>
              <a:srgbClr val="E6F600"/>
            </a:solidFill>
            <a:prstDash val="solid"/>
          </a:ln>
        </p:spPr>
      </p:sp>
      <p:sp>
        <p:nvSpPr>
          <p:cNvPr id="8" name="Text 3"/>
          <p:cNvSpPr/>
          <p:nvPr/>
        </p:nvSpPr>
        <p:spPr>
          <a:xfrm>
            <a:off x="603504" y="1022299"/>
            <a:ext cx="941832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4000"/>
              </a:lnSpc>
              <a:buNone/>
            </a:pPr>
            <a:r>
              <a:rPr lang="en-US" sz="850" b="1" dirty="0">
                <a:solidFill>
                  <a:srgbClr val="101113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CHAPTER 10</a:t>
            </a:r>
            <a:endParaRPr lang="en-US" sz="850" dirty="0"/>
          </a:p>
        </p:txBody>
      </p:sp>
      <p:sp>
        <p:nvSpPr>
          <p:cNvPr id="9" name="Text 4"/>
          <p:cNvSpPr/>
          <p:nvPr/>
        </p:nvSpPr>
        <p:spPr>
          <a:xfrm>
            <a:off x="1837944" y="1028700"/>
            <a:ext cx="507492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4000"/>
              </a:lnSpc>
              <a:buNone/>
            </a:pPr>
            <a:r>
              <a:rPr lang="en-US" sz="820" spc="180" kern="0" dirty="0">
                <a:solidFill>
                  <a:srgbClr val="A2A5A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DEVELOPMENT ROADMAP</a:t>
            </a:r>
            <a:endParaRPr lang="en-US" sz="820" dirty="0"/>
          </a:p>
        </p:txBody>
      </p:sp>
      <p:sp>
        <p:nvSpPr>
          <p:cNvPr id="10" name="Text 5"/>
          <p:cNvSpPr/>
          <p:nvPr/>
        </p:nvSpPr>
        <p:spPr>
          <a:xfrm>
            <a:off x="530352" y="1444752"/>
            <a:ext cx="6499296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4000"/>
              </a:lnSpc>
              <a:buNone/>
            </a:pPr>
            <a:r>
              <a:rPr lang="en-US" sz="2900" b="1" dirty="0">
                <a:solidFill>
                  <a:srgbClr val="F4F4EC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四阶段发展路线</a:t>
            </a:r>
            <a:endParaRPr lang="en-US" sz="2900" dirty="0"/>
          </a:p>
        </p:txBody>
      </p:sp>
      <p:sp>
        <p:nvSpPr>
          <p:cNvPr id="11" name="Shape 6"/>
          <p:cNvSpPr/>
          <p:nvPr/>
        </p:nvSpPr>
        <p:spPr>
          <a:xfrm>
            <a:off x="530352" y="2121408"/>
            <a:ext cx="1005840" cy="0"/>
          </a:xfrm>
          <a:prstGeom prst="line">
            <a:avLst/>
          </a:prstGeom>
          <a:noFill/>
          <a:ln w="38100">
            <a:solidFill>
              <a:srgbClr val="E6F600"/>
            </a:solidFill>
            <a:prstDash val="solid"/>
            <a:headEnd type="none"/>
            <a:tailEnd type="none"/>
          </a:ln>
        </p:spPr>
      </p:sp>
      <p:sp>
        <p:nvSpPr>
          <p:cNvPr id="12" name="Shape 7"/>
          <p:cNvSpPr/>
          <p:nvPr/>
        </p:nvSpPr>
        <p:spPr>
          <a:xfrm>
            <a:off x="1335024" y="2185416"/>
            <a:ext cx="676656" cy="0"/>
          </a:xfrm>
          <a:prstGeom prst="line">
            <a:avLst/>
          </a:prstGeom>
          <a:noFill/>
          <a:ln w="25400">
            <a:solidFill>
              <a:srgbClr val="B442F5"/>
            </a:solidFill>
            <a:prstDash val="solid"/>
            <a:headEnd type="none"/>
            <a:tailEnd type="none"/>
          </a:ln>
        </p:spPr>
      </p:sp>
      <p:sp>
        <p:nvSpPr>
          <p:cNvPr id="13" name="Shape 8"/>
          <p:cNvSpPr/>
          <p:nvPr/>
        </p:nvSpPr>
        <p:spPr>
          <a:xfrm>
            <a:off x="530352" y="10106784"/>
            <a:ext cx="6499296" cy="0"/>
          </a:xfrm>
          <a:prstGeom prst="line">
            <a:avLst/>
          </a:prstGeom>
          <a:noFill/>
          <a:ln w="8890">
            <a:solidFill>
              <a:srgbClr val="353840"/>
            </a:solidFill>
            <a:prstDash val="solid"/>
            <a:headEnd type="none"/>
            <a:tailEnd type="none"/>
          </a:ln>
        </p:spPr>
      </p:sp>
      <p:sp>
        <p:nvSpPr>
          <p:cNvPr id="14" name="Text 9">
            <a:hlinkClick r:id="rId4" tooltip=""/>
          </p:cNvPr>
          <p:cNvSpPr/>
          <p:nvPr/>
        </p:nvSpPr>
        <p:spPr>
          <a:xfrm>
            <a:off x="530352" y="10298808"/>
            <a:ext cx="192024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4000"/>
              </a:lnSpc>
              <a:buNone/>
            </a:pPr>
            <a:r>
              <a:rPr lang="en-US" sz="810" u="sng" spc="180" kern="0" dirty="0">
                <a:solidFill>
                  <a:srgbClr val="A2A5AF"/>
                </a:solidFill>
                <a:latin typeface="Inter" pitchFamily="34" charset="0"/>
                <a:ea typeface="Inter" pitchFamily="34" charset="-122"/>
                <a:cs typeface="Inter" pitchFamily="34" charset="-120"/>
                <a:hlinkClick r:id="rId4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LOOPLABS.MEME</a:t>
            </a:r>
            <a:endParaRPr lang="en-US" sz="810" dirty="0"/>
          </a:p>
        </p:txBody>
      </p:sp>
      <p:sp>
        <p:nvSpPr>
          <p:cNvPr id="15" name="Text 10"/>
          <p:cNvSpPr/>
          <p:nvPr/>
        </p:nvSpPr>
        <p:spPr>
          <a:xfrm>
            <a:off x="2679192" y="10298808"/>
            <a:ext cx="356616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4000"/>
              </a:lnSpc>
              <a:buNone/>
            </a:pPr>
            <a:r>
              <a:rPr lang="en-US" sz="720" spc="180" kern="0" dirty="0">
                <a:solidFill>
                  <a:srgbClr val="A2A5A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COMMUNITY / CULTURE / INFINITY</a:t>
            </a:r>
            <a:endParaRPr lang="en-US" sz="720" dirty="0"/>
          </a:p>
        </p:txBody>
      </p:sp>
      <p:sp>
        <p:nvSpPr>
          <p:cNvPr id="16" name="Text 11"/>
          <p:cNvSpPr/>
          <p:nvPr/>
        </p:nvSpPr>
        <p:spPr>
          <a:xfrm>
            <a:off x="6627312" y="10253088"/>
            <a:ext cx="402336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24000"/>
              </a:lnSpc>
              <a:buNone/>
            </a:pPr>
            <a:r>
              <a:rPr lang="en-US" sz="1250" b="1" dirty="0">
                <a:solidFill>
                  <a:srgbClr val="E6F6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29</a:t>
            </a:r>
            <a:endParaRPr lang="en-US" sz="1250" dirty="0"/>
          </a:p>
        </p:txBody>
      </p:sp>
      <p:sp>
        <p:nvSpPr>
          <p:cNvPr id="18" name="Text 12"/>
          <p:cNvSpPr/>
          <p:nvPr/>
        </p:nvSpPr>
        <p:spPr>
          <a:xfrm>
            <a:off x="530352" y="2487168"/>
            <a:ext cx="484632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4000"/>
              </a:lnSpc>
              <a:buNone/>
            </a:pPr>
            <a:r>
              <a:rPr lang="en-US" sz="1330" b="1" dirty="0">
                <a:solidFill>
                  <a:srgbClr val="E6F6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10.1</a:t>
            </a:r>
            <a:endParaRPr lang="en-US" sz="1330" dirty="0"/>
          </a:p>
        </p:txBody>
      </p:sp>
      <p:sp>
        <p:nvSpPr>
          <p:cNvPr id="19" name="Text 13"/>
          <p:cNvSpPr/>
          <p:nvPr/>
        </p:nvSpPr>
        <p:spPr>
          <a:xfrm>
            <a:off x="1088136" y="2487168"/>
            <a:ext cx="5941512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4000"/>
              </a:lnSpc>
              <a:buNone/>
            </a:pPr>
            <a:r>
              <a:rPr lang="en-US" sz="1500" b="1" dirty="0">
                <a:solidFill>
                  <a:srgbClr val="F4F4EC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四阶段发展路线</a:t>
            </a:r>
            <a:endParaRPr lang="en-US" sz="1500" dirty="0"/>
          </a:p>
        </p:txBody>
      </p:sp>
      <p:sp>
        <p:nvSpPr>
          <p:cNvPr id="20" name="Text 14"/>
          <p:cNvSpPr/>
          <p:nvPr/>
        </p:nvSpPr>
        <p:spPr>
          <a:xfrm>
            <a:off x="530352" y="2898648"/>
            <a:ext cx="6499296" cy="4871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0000"/>
              </a:lnSpc>
              <a:buNone/>
            </a:pPr>
            <a:r>
              <a:rPr lang="en-US" sz="1280" dirty="0">
                <a:solidFill>
                  <a:srgbClr val="DDDED9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LOOP 以用户规模与产品能力共同组织发展阶段。规模节点属于发展目标，经济功能的</a:t>
            </a:r>
            <a:endParaRPr lang="en-US" sz="1280" dirty="0"/>
          </a:p>
          <a:p>
            <a:pPr indent="0" marL="0">
              <a:lnSpc>
                <a:spcPct val="110000"/>
              </a:lnSpc>
              <a:buNone/>
            </a:pPr>
            <a:r>
              <a:rPr lang="en-US" sz="1280" dirty="0">
                <a:solidFill>
                  <a:srgbClr val="DDDED9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启用同时取决于服务准备、机制规则与实际交付。</a:t>
            </a:r>
            <a:endParaRPr lang="en-US" sz="1280" dirty="0"/>
          </a:p>
        </p:txBody>
      </p:sp>
      <p:sp>
        <p:nvSpPr>
          <p:cNvPr id="21" name="Shape 15"/>
          <p:cNvSpPr/>
          <p:nvPr/>
        </p:nvSpPr>
        <p:spPr>
          <a:xfrm>
            <a:off x="530352" y="3721608"/>
            <a:ext cx="6499296" cy="1280160"/>
          </a:xfrm>
          <a:prstGeom prst="rect">
            <a:avLst/>
          </a:prstGeom>
          <a:solidFill>
            <a:srgbClr val="17191E"/>
          </a:solidFill>
          <a:ln w="6985">
            <a:solidFill>
              <a:srgbClr val="353840"/>
            </a:solidFill>
            <a:prstDash val="solid"/>
          </a:ln>
        </p:spPr>
      </p:sp>
      <p:sp>
        <p:nvSpPr>
          <p:cNvPr id="22" name="Text 16"/>
          <p:cNvSpPr/>
          <p:nvPr/>
        </p:nvSpPr>
        <p:spPr>
          <a:xfrm>
            <a:off x="694944" y="3904488"/>
            <a:ext cx="1298448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4000"/>
              </a:lnSpc>
              <a:buNone/>
            </a:pPr>
            <a:r>
              <a:rPr lang="en-US" sz="3200" b="1" dirty="0">
                <a:solidFill>
                  <a:srgbClr val="E6F6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10K</a:t>
            </a:r>
            <a:endParaRPr lang="en-US" sz="3200" dirty="0"/>
          </a:p>
        </p:txBody>
      </p:sp>
      <p:sp>
        <p:nvSpPr>
          <p:cNvPr id="23" name="Text 17"/>
          <p:cNvSpPr/>
          <p:nvPr/>
        </p:nvSpPr>
        <p:spPr>
          <a:xfrm>
            <a:off x="694944" y="4535424"/>
            <a:ext cx="1298448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4000"/>
              </a:lnSpc>
              <a:buNone/>
            </a:pPr>
            <a:r>
              <a:rPr lang="en-US" sz="1050" dirty="0">
                <a:solidFill>
                  <a:srgbClr val="A2A5AF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目标用户</a:t>
            </a:r>
            <a:endParaRPr lang="en-US" sz="1050" dirty="0"/>
          </a:p>
        </p:txBody>
      </p:sp>
      <p:sp>
        <p:nvSpPr>
          <p:cNvPr id="24" name="Text 18"/>
          <p:cNvSpPr/>
          <p:nvPr/>
        </p:nvSpPr>
        <p:spPr>
          <a:xfrm>
            <a:off x="2221992" y="3858768"/>
            <a:ext cx="464306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4000"/>
              </a:lnSpc>
              <a:buNone/>
            </a:pPr>
            <a:r>
              <a:rPr lang="en-US" sz="1600" b="1" dirty="0">
                <a:solidFill>
                  <a:srgbClr val="F4F4EC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创始社区联合启动</a:t>
            </a:r>
            <a:endParaRPr lang="en-US" sz="1600" dirty="0"/>
          </a:p>
        </p:txBody>
      </p:sp>
      <p:sp>
        <p:nvSpPr>
          <p:cNvPr id="25" name="Text 19"/>
          <p:cNvSpPr/>
          <p:nvPr/>
        </p:nvSpPr>
        <p:spPr>
          <a:xfrm>
            <a:off x="2221992" y="4251960"/>
            <a:ext cx="4615632" cy="2418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0000"/>
              </a:lnSpc>
              <a:buNone/>
            </a:pPr>
            <a:r>
              <a:rPr lang="en-US" sz="1180" dirty="0">
                <a:solidFill>
                  <a:srgbClr val="DDDED9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社区入驻、知识库、合格资产与首批成员体验。</a:t>
            </a:r>
            <a:endParaRPr lang="en-US" sz="1180" dirty="0"/>
          </a:p>
        </p:txBody>
      </p:sp>
      <p:sp>
        <p:nvSpPr>
          <p:cNvPr id="26" name="Text 20"/>
          <p:cNvSpPr/>
          <p:nvPr/>
        </p:nvSpPr>
        <p:spPr>
          <a:xfrm>
            <a:off x="2221992" y="4709160"/>
            <a:ext cx="4615632" cy="21869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0000"/>
              </a:lnSpc>
              <a:buNone/>
            </a:pPr>
            <a:r>
              <a:rPr lang="en-US" sz="1050" dirty="0">
                <a:solidFill>
                  <a:srgbClr val="A2A5AF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将资源触达转为真实注册、有效参与和回访。</a:t>
            </a:r>
            <a:endParaRPr lang="en-US" sz="1050" dirty="0"/>
          </a:p>
        </p:txBody>
      </p:sp>
      <p:sp>
        <p:nvSpPr>
          <p:cNvPr id="27" name="Shape 21"/>
          <p:cNvSpPr/>
          <p:nvPr/>
        </p:nvSpPr>
        <p:spPr>
          <a:xfrm>
            <a:off x="530352" y="5193792"/>
            <a:ext cx="6499296" cy="1280160"/>
          </a:xfrm>
          <a:prstGeom prst="rect">
            <a:avLst/>
          </a:prstGeom>
          <a:solidFill>
            <a:srgbClr val="17191E"/>
          </a:solidFill>
          <a:ln w="6985">
            <a:solidFill>
              <a:srgbClr val="353840"/>
            </a:solidFill>
            <a:prstDash val="solid"/>
          </a:ln>
        </p:spPr>
      </p:sp>
      <p:sp>
        <p:nvSpPr>
          <p:cNvPr id="28" name="Text 22"/>
          <p:cNvSpPr/>
          <p:nvPr/>
        </p:nvSpPr>
        <p:spPr>
          <a:xfrm>
            <a:off x="694944" y="5376672"/>
            <a:ext cx="1298448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4000"/>
              </a:lnSpc>
              <a:buNone/>
            </a:pPr>
            <a:r>
              <a:rPr lang="en-US" sz="3200" b="1" dirty="0">
                <a:solidFill>
                  <a:srgbClr val="E6F6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50K</a:t>
            </a:r>
            <a:endParaRPr lang="en-US" sz="3200" dirty="0"/>
          </a:p>
        </p:txBody>
      </p:sp>
      <p:sp>
        <p:nvSpPr>
          <p:cNvPr id="29" name="Text 23"/>
          <p:cNvSpPr/>
          <p:nvPr/>
        </p:nvSpPr>
        <p:spPr>
          <a:xfrm>
            <a:off x="694944" y="6007608"/>
            <a:ext cx="1298448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4000"/>
              </a:lnSpc>
              <a:buNone/>
            </a:pPr>
            <a:r>
              <a:rPr lang="en-US" sz="1050" dirty="0">
                <a:solidFill>
                  <a:srgbClr val="A2A5AF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目标用户</a:t>
            </a:r>
            <a:endParaRPr lang="en-US" sz="1050" dirty="0"/>
          </a:p>
        </p:txBody>
      </p:sp>
      <p:sp>
        <p:nvSpPr>
          <p:cNvPr id="30" name="Text 24"/>
          <p:cNvSpPr/>
          <p:nvPr/>
        </p:nvSpPr>
        <p:spPr>
          <a:xfrm>
            <a:off x="2221992" y="5330952"/>
            <a:ext cx="464306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4000"/>
              </a:lnSpc>
              <a:buNone/>
            </a:pPr>
            <a:r>
              <a:rPr lang="en-US" sz="1600" b="1" dirty="0">
                <a:solidFill>
                  <a:srgbClr val="F4F4EC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社区经济协作</a:t>
            </a:r>
            <a:endParaRPr lang="en-US" sz="1600" dirty="0"/>
          </a:p>
        </p:txBody>
      </p:sp>
      <p:sp>
        <p:nvSpPr>
          <p:cNvPr id="31" name="Text 25"/>
          <p:cNvSpPr/>
          <p:nvPr/>
        </p:nvSpPr>
        <p:spPr>
          <a:xfrm>
            <a:off x="2221992" y="5724144"/>
            <a:ext cx="4615632" cy="4516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0000"/>
              </a:lnSpc>
              <a:buNone/>
            </a:pPr>
            <a:r>
              <a:rPr lang="en-US" sz="1180" dirty="0">
                <a:solidFill>
                  <a:srgbClr val="DDDED9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Mining 与精品 Launch 协同，完善后台、规则解释、活动及发行</a:t>
            </a:r>
            <a:endParaRPr lang="en-US" sz="1180" dirty="0"/>
          </a:p>
          <a:p>
            <a:pPr indent="0" marL="0">
              <a:lnSpc>
                <a:spcPct val="110000"/>
              </a:lnSpc>
              <a:buNone/>
            </a:pPr>
            <a:r>
              <a:rPr lang="en-US" sz="1180" dirty="0">
                <a:solidFill>
                  <a:srgbClr val="DDDED9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后运营。</a:t>
            </a:r>
            <a:endParaRPr lang="en-US" sz="1180" dirty="0"/>
          </a:p>
        </p:txBody>
      </p:sp>
      <p:sp>
        <p:nvSpPr>
          <p:cNvPr id="32" name="Text 26"/>
          <p:cNvSpPr/>
          <p:nvPr/>
        </p:nvSpPr>
        <p:spPr>
          <a:xfrm>
            <a:off x="2221992" y="6181344"/>
            <a:ext cx="4615632" cy="21869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0000"/>
              </a:lnSpc>
              <a:buNone/>
            </a:pPr>
            <a:r>
              <a:rPr lang="en-US" sz="1050" dirty="0">
                <a:solidFill>
                  <a:srgbClr val="A2A5AF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让新的社区可重复接入并获得实际服务价值。</a:t>
            </a:r>
            <a:endParaRPr lang="en-US" sz="1050" dirty="0"/>
          </a:p>
        </p:txBody>
      </p:sp>
      <p:sp>
        <p:nvSpPr>
          <p:cNvPr id="33" name="Shape 27"/>
          <p:cNvSpPr/>
          <p:nvPr/>
        </p:nvSpPr>
        <p:spPr>
          <a:xfrm>
            <a:off x="530352" y="6665976"/>
            <a:ext cx="6499296" cy="1280160"/>
          </a:xfrm>
          <a:prstGeom prst="rect">
            <a:avLst/>
          </a:prstGeom>
          <a:solidFill>
            <a:srgbClr val="17191E"/>
          </a:solidFill>
          <a:ln w="6985">
            <a:solidFill>
              <a:srgbClr val="353840"/>
            </a:solidFill>
            <a:prstDash val="solid"/>
          </a:ln>
        </p:spPr>
      </p:sp>
      <p:sp>
        <p:nvSpPr>
          <p:cNvPr id="34" name="Text 28"/>
          <p:cNvSpPr/>
          <p:nvPr/>
        </p:nvSpPr>
        <p:spPr>
          <a:xfrm>
            <a:off x="694944" y="6848856"/>
            <a:ext cx="1298448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4000"/>
              </a:lnSpc>
              <a:buNone/>
            </a:pPr>
            <a:r>
              <a:rPr lang="en-US" sz="2700" b="1" dirty="0">
                <a:solidFill>
                  <a:srgbClr val="E6F6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200K</a:t>
            </a:r>
            <a:endParaRPr lang="en-US" sz="2700" dirty="0"/>
          </a:p>
        </p:txBody>
      </p:sp>
      <p:sp>
        <p:nvSpPr>
          <p:cNvPr id="35" name="Text 29"/>
          <p:cNvSpPr/>
          <p:nvPr/>
        </p:nvSpPr>
        <p:spPr>
          <a:xfrm>
            <a:off x="694944" y="7479792"/>
            <a:ext cx="1298448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4000"/>
              </a:lnSpc>
              <a:buNone/>
            </a:pPr>
            <a:r>
              <a:rPr lang="en-US" sz="1050" dirty="0">
                <a:solidFill>
                  <a:srgbClr val="A2A5AF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目标用户</a:t>
            </a:r>
            <a:endParaRPr lang="en-US" sz="1050" dirty="0"/>
          </a:p>
        </p:txBody>
      </p:sp>
      <p:sp>
        <p:nvSpPr>
          <p:cNvPr id="36" name="Text 30"/>
          <p:cNvSpPr/>
          <p:nvPr/>
        </p:nvSpPr>
        <p:spPr>
          <a:xfrm>
            <a:off x="2221992" y="6803136"/>
            <a:ext cx="464306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4000"/>
              </a:lnSpc>
              <a:buNone/>
            </a:pPr>
            <a:r>
              <a:rPr lang="en-US" sz="1600" b="1" dirty="0">
                <a:solidFill>
                  <a:srgbClr val="F4F4EC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全球社区扩展</a:t>
            </a:r>
            <a:endParaRPr lang="en-US" sz="1600" dirty="0"/>
          </a:p>
        </p:txBody>
      </p:sp>
      <p:sp>
        <p:nvSpPr>
          <p:cNvPr id="37" name="Text 31"/>
          <p:cNvSpPr/>
          <p:nvPr/>
        </p:nvSpPr>
        <p:spPr>
          <a:xfrm>
            <a:off x="2221992" y="7196328"/>
            <a:ext cx="4615632" cy="2418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0000"/>
              </a:lnSpc>
              <a:buNone/>
            </a:pPr>
            <a:r>
              <a:rPr lang="en-US" sz="1180" dirty="0">
                <a:solidFill>
                  <a:srgbClr val="DDDED9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多语言与区域运营、KOL 协作、生态伙伴及交易平台沟通。</a:t>
            </a:r>
            <a:endParaRPr lang="en-US" sz="1180" dirty="0"/>
          </a:p>
        </p:txBody>
      </p:sp>
      <p:sp>
        <p:nvSpPr>
          <p:cNvPr id="38" name="Text 32"/>
          <p:cNvSpPr/>
          <p:nvPr/>
        </p:nvSpPr>
        <p:spPr>
          <a:xfrm>
            <a:off x="2221992" y="7653528"/>
            <a:ext cx="4615632" cy="21869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0000"/>
              </a:lnSpc>
              <a:buNone/>
            </a:pPr>
            <a:r>
              <a:rPr lang="en-US" sz="1050" dirty="0">
                <a:solidFill>
                  <a:srgbClr val="A2A5AF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扩大跨区域服务、内容和市场接入能力。</a:t>
            </a:r>
            <a:endParaRPr lang="en-US" sz="1050" dirty="0"/>
          </a:p>
        </p:txBody>
      </p:sp>
      <p:sp>
        <p:nvSpPr>
          <p:cNvPr id="39" name="Shape 33"/>
          <p:cNvSpPr/>
          <p:nvPr/>
        </p:nvSpPr>
        <p:spPr>
          <a:xfrm>
            <a:off x="530352" y="8138160"/>
            <a:ext cx="6499296" cy="1280160"/>
          </a:xfrm>
          <a:prstGeom prst="rect">
            <a:avLst/>
          </a:prstGeom>
          <a:solidFill>
            <a:srgbClr val="17191E"/>
          </a:solidFill>
          <a:ln w="6985">
            <a:solidFill>
              <a:srgbClr val="353840"/>
            </a:solidFill>
            <a:prstDash val="solid"/>
          </a:ln>
        </p:spPr>
      </p:sp>
      <p:sp>
        <p:nvSpPr>
          <p:cNvPr id="40" name="Text 34"/>
          <p:cNvSpPr/>
          <p:nvPr/>
        </p:nvSpPr>
        <p:spPr>
          <a:xfrm>
            <a:off x="694944" y="8321040"/>
            <a:ext cx="1298448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4000"/>
              </a:lnSpc>
              <a:buNone/>
            </a:pPr>
            <a:r>
              <a:rPr lang="en-US" sz="2700" b="1" dirty="0">
                <a:solidFill>
                  <a:srgbClr val="E6F6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500K</a:t>
            </a:r>
            <a:endParaRPr lang="en-US" sz="2700" dirty="0"/>
          </a:p>
        </p:txBody>
      </p:sp>
      <p:sp>
        <p:nvSpPr>
          <p:cNvPr id="41" name="Text 35"/>
          <p:cNvSpPr/>
          <p:nvPr/>
        </p:nvSpPr>
        <p:spPr>
          <a:xfrm>
            <a:off x="694944" y="8951976"/>
            <a:ext cx="1298448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4000"/>
              </a:lnSpc>
              <a:buNone/>
            </a:pPr>
            <a:r>
              <a:rPr lang="en-US" sz="1050" dirty="0">
                <a:solidFill>
                  <a:srgbClr val="A2A5AF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目标用户</a:t>
            </a:r>
            <a:endParaRPr lang="en-US" sz="1050" dirty="0"/>
          </a:p>
        </p:txBody>
      </p:sp>
      <p:sp>
        <p:nvSpPr>
          <p:cNvPr id="42" name="Text 36"/>
          <p:cNvSpPr/>
          <p:nvPr/>
        </p:nvSpPr>
        <p:spPr>
          <a:xfrm>
            <a:off x="2221992" y="8275320"/>
            <a:ext cx="464306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4000"/>
              </a:lnSpc>
              <a:buNone/>
            </a:pPr>
            <a:r>
              <a:rPr lang="en-US" sz="1600" b="1" dirty="0">
                <a:solidFill>
                  <a:srgbClr val="F4F4EC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开放社区基础设施</a:t>
            </a:r>
            <a:endParaRPr lang="en-US" sz="1600" dirty="0"/>
          </a:p>
        </p:txBody>
      </p:sp>
      <p:sp>
        <p:nvSpPr>
          <p:cNvPr id="43" name="Text 37"/>
          <p:cNvSpPr/>
          <p:nvPr/>
        </p:nvSpPr>
        <p:spPr>
          <a:xfrm>
            <a:off x="2221992" y="8668512"/>
            <a:ext cx="4615632" cy="2418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0000"/>
              </a:lnSpc>
              <a:buNone/>
            </a:pPr>
            <a:r>
              <a:rPr lang="en-US" sz="1180" dirty="0">
                <a:solidFill>
                  <a:srgbClr val="DDDED9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开放工具与协作，建设长期项目服务、预算与透明数据。</a:t>
            </a:r>
            <a:endParaRPr lang="en-US" sz="1180" dirty="0"/>
          </a:p>
        </p:txBody>
      </p:sp>
      <p:sp>
        <p:nvSpPr>
          <p:cNvPr id="44" name="Text 38"/>
          <p:cNvSpPr/>
          <p:nvPr/>
        </p:nvSpPr>
        <p:spPr>
          <a:xfrm>
            <a:off x="2221992" y="9125712"/>
            <a:ext cx="4615632" cy="21869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0000"/>
              </a:lnSpc>
              <a:buNone/>
            </a:pPr>
            <a:r>
              <a:rPr lang="en-US" sz="1050" dirty="0">
                <a:solidFill>
                  <a:srgbClr val="A2A5AF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减少对单次热点的依赖，服务更多独立社区。</a:t>
            </a:r>
            <a:endParaRPr lang="en-US" sz="1050" dirty="0"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0">
    <p:bg>
      <p:bgPr>
        <a:solidFill>
          <a:srgbClr val="0E0F1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data/loop_whitepaper_work/assets/body_bg.jp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7560000" cy="10692000"/>
          </a:xfrm>
          <a:prstGeom prst="rect">
            <a:avLst/>
          </a:prstGeom>
        </p:spPr>
      </p:pic>
      <p:pic>
        <p:nvPicPr>
          <p:cNvPr id="3" name="Image 1" descr="/mnt/data/loop_whitepaper_work/assets/crown_wm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05656" y="1166406"/>
            <a:ext cx="3081528" cy="2604947"/>
          </a:xfrm>
          <a:prstGeom prst="rect">
            <a:avLst/>
          </a:prstGeom>
        </p:spPr>
      </p:pic>
      <p:pic>
        <p:nvPicPr>
          <p:cNvPr id="4" name="Image 2" descr="/mnt/data/loop_whitepaper_work/assets/wordmark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9951" y="228600"/>
            <a:ext cx="688898" cy="484632"/>
          </a:xfrm>
          <a:prstGeom prst="rect">
            <a:avLst/>
          </a:prstGeom>
        </p:spPr>
      </p:pic>
      <p:sp>
        <p:nvSpPr>
          <p:cNvPr id="5" name="Text 0"/>
          <p:cNvSpPr/>
          <p:nvPr/>
        </p:nvSpPr>
        <p:spPr>
          <a:xfrm>
            <a:off x="1517904" y="438912"/>
            <a:ext cx="4389120" cy="1737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4000"/>
              </a:lnSpc>
              <a:buNone/>
            </a:pPr>
            <a:r>
              <a:rPr lang="en-US" sz="840" spc="180" kern="0" dirty="0">
                <a:solidFill>
                  <a:srgbClr val="A2A5A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WHITE PAPER  /  2026.10</a:t>
            </a:r>
            <a:endParaRPr lang="en-US" sz="840" dirty="0"/>
          </a:p>
        </p:txBody>
      </p:sp>
      <p:sp>
        <p:nvSpPr>
          <p:cNvPr id="6" name="Shape 1"/>
          <p:cNvSpPr/>
          <p:nvPr/>
        </p:nvSpPr>
        <p:spPr>
          <a:xfrm>
            <a:off x="530352" y="822960"/>
            <a:ext cx="6499296" cy="0"/>
          </a:xfrm>
          <a:prstGeom prst="line">
            <a:avLst/>
          </a:prstGeom>
          <a:noFill/>
          <a:ln w="8890">
            <a:solidFill>
              <a:srgbClr val="353840"/>
            </a:solidFill>
            <a:prstDash val="solid"/>
            <a:headEnd type="none"/>
            <a:tailEnd type="none"/>
          </a:ln>
        </p:spPr>
      </p:sp>
      <p:sp>
        <p:nvSpPr>
          <p:cNvPr id="7" name="Shape 2"/>
          <p:cNvSpPr/>
          <p:nvPr/>
        </p:nvSpPr>
        <p:spPr>
          <a:xfrm>
            <a:off x="530352" y="987552"/>
            <a:ext cx="1088136" cy="256032"/>
          </a:xfrm>
          <a:prstGeom prst="rect">
            <a:avLst/>
          </a:prstGeom>
          <a:solidFill>
            <a:srgbClr val="E6F600"/>
          </a:solidFill>
          <a:ln w="12700">
            <a:solidFill>
              <a:srgbClr val="E6F600"/>
            </a:solidFill>
            <a:prstDash val="solid"/>
          </a:ln>
        </p:spPr>
      </p:sp>
      <p:sp>
        <p:nvSpPr>
          <p:cNvPr id="8" name="Text 3"/>
          <p:cNvSpPr/>
          <p:nvPr/>
        </p:nvSpPr>
        <p:spPr>
          <a:xfrm>
            <a:off x="603504" y="1022299"/>
            <a:ext cx="941832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4000"/>
              </a:lnSpc>
              <a:buNone/>
            </a:pPr>
            <a:r>
              <a:rPr lang="en-US" sz="850" b="1" dirty="0">
                <a:solidFill>
                  <a:srgbClr val="101113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CHAPTER 10</a:t>
            </a:r>
            <a:endParaRPr lang="en-US" sz="850" dirty="0"/>
          </a:p>
        </p:txBody>
      </p:sp>
      <p:sp>
        <p:nvSpPr>
          <p:cNvPr id="9" name="Text 4"/>
          <p:cNvSpPr/>
          <p:nvPr/>
        </p:nvSpPr>
        <p:spPr>
          <a:xfrm>
            <a:off x="1837944" y="1028700"/>
            <a:ext cx="507492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4000"/>
              </a:lnSpc>
              <a:buNone/>
            </a:pPr>
            <a:r>
              <a:rPr lang="en-US" sz="820" spc="180" kern="0" dirty="0">
                <a:solidFill>
                  <a:srgbClr val="A2A5A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FROM COMMUNITY TO NETWORK</a:t>
            </a:r>
            <a:endParaRPr lang="en-US" sz="820" dirty="0"/>
          </a:p>
        </p:txBody>
      </p:sp>
      <p:sp>
        <p:nvSpPr>
          <p:cNvPr id="10" name="Text 5"/>
          <p:cNvSpPr/>
          <p:nvPr/>
        </p:nvSpPr>
        <p:spPr>
          <a:xfrm>
            <a:off x="530352" y="1444752"/>
            <a:ext cx="6499296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4000"/>
              </a:lnSpc>
              <a:buNone/>
            </a:pPr>
            <a:r>
              <a:rPr lang="en-US" sz="2900" b="1" dirty="0">
                <a:solidFill>
                  <a:srgbClr val="F4F4EC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长期愿景与发展指标</a:t>
            </a:r>
            <a:endParaRPr lang="en-US" sz="2900" dirty="0"/>
          </a:p>
        </p:txBody>
      </p:sp>
      <p:sp>
        <p:nvSpPr>
          <p:cNvPr id="11" name="Shape 6"/>
          <p:cNvSpPr/>
          <p:nvPr/>
        </p:nvSpPr>
        <p:spPr>
          <a:xfrm>
            <a:off x="530352" y="2121408"/>
            <a:ext cx="1005840" cy="0"/>
          </a:xfrm>
          <a:prstGeom prst="line">
            <a:avLst/>
          </a:prstGeom>
          <a:noFill/>
          <a:ln w="38100">
            <a:solidFill>
              <a:srgbClr val="E6F600"/>
            </a:solidFill>
            <a:prstDash val="solid"/>
            <a:headEnd type="none"/>
            <a:tailEnd type="none"/>
          </a:ln>
        </p:spPr>
      </p:sp>
      <p:sp>
        <p:nvSpPr>
          <p:cNvPr id="12" name="Shape 7"/>
          <p:cNvSpPr/>
          <p:nvPr/>
        </p:nvSpPr>
        <p:spPr>
          <a:xfrm>
            <a:off x="1335024" y="2185416"/>
            <a:ext cx="676656" cy="0"/>
          </a:xfrm>
          <a:prstGeom prst="line">
            <a:avLst/>
          </a:prstGeom>
          <a:noFill/>
          <a:ln w="25400">
            <a:solidFill>
              <a:srgbClr val="B442F5"/>
            </a:solidFill>
            <a:prstDash val="solid"/>
            <a:headEnd type="none"/>
            <a:tailEnd type="none"/>
          </a:ln>
        </p:spPr>
      </p:sp>
      <p:sp>
        <p:nvSpPr>
          <p:cNvPr id="13" name="Shape 8"/>
          <p:cNvSpPr/>
          <p:nvPr/>
        </p:nvSpPr>
        <p:spPr>
          <a:xfrm>
            <a:off x="530352" y="10106784"/>
            <a:ext cx="6499296" cy="0"/>
          </a:xfrm>
          <a:prstGeom prst="line">
            <a:avLst/>
          </a:prstGeom>
          <a:noFill/>
          <a:ln w="8890">
            <a:solidFill>
              <a:srgbClr val="353840"/>
            </a:solidFill>
            <a:prstDash val="solid"/>
            <a:headEnd type="none"/>
            <a:tailEnd type="none"/>
          </a:ln>
        </p:spPr>
      </p:sp>
      <p:sp>
        <p:nvSpPr>
          <p:cNvPr id="14" name="Text 9">
            <a:hlinkClick r:id="rId4" tooltip=""/>
          </p:cNvPr>
          <p:cNvSpPr/>
          <p:nvPr/>
        </p:nvSpPr>
        <p:spPr>
          <a:xfrm>
            <a:off x="530352" y="10298808"/>
            <a:ext cx="192024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4000"/>
              </a:lnSpc>
              <a:buNone/>
            </a:pPr>
            <a:r>
              <a:rPr lang="en-US" sz="810" u="sng" spc="180" kern="0" dirty="0">
                <a:solidFill>
                  <a:srgbClr val="A2A5AF"/>
                </a:solidFill>
                <a:latin typeface="Inter" pitchFamily="34" charset="0"/>
                <a:ea typeface="Inter" pitchFamily="34" charset="-122"/>
                <a:cs typeface="Inter" pitchFamily="34" charset="-120"/>
                <a:hlinkClick r:id="rId4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LOOPLABS.MEME</a:t>
            </a:r>
            <a:endParaRPr lang="en-US" sz="810" dirty="0"/>
          </a:p>
        </p:txBody>
      </p:sp>
      <p:sp>
        <p:nvSpPr>
          <p:cNvPr id="15" name="Text 10"/>
          <p:cNvSpPr/>
          <p:nvPr/>
        </p:nvSpPr>
        <p:spPr>
          <a:xfrm>
            <a:off x="2679192" y="10298808"/>
            <a:ext cx="356616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4000"/>
              </a:lnSpc>
              <a:buNone/>
            </a:pPr>
            <a:r>
              <a:rPr lang="en-US" sz="720" spc="180" kern="0" dirty="0">
                <a:solidFill>
                  <a:srgbClr val="A2A5A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COMMUNITY / CULTURE / INFINITY</a:t>
            </a:r>
            <a:endParaRPr lang="en-US" sz="720" dirty="0"/>
          </a:p>
        </p:txBody>
      </p:sp>
      <p:sp>
        <p:nvSpPr>
          <p:cNvPr id="16" name="Text 11"/>
          <p:cNvSpPr/>
          <p:nvPr/>
        </p:nvSpPr>
        <p:spPr>
          <a:xfrm>
            <a:off x="6627312" y="10253088"/>
            <a:ext cx="402336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24000"/>
              </a:lnSpc>
              <a:buNone/>
            </a:pPr>
            <a:r>
              <a:rPr lang="en-US" sz="1250" b="1" dirty="0">
                <a:solidFill>
                  <a:srgbClr val="E6F6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30</a:t>
            </a:r>
            <a:endParaRPr lang="en-US" sz="1250" dirty="0"/>
          </a:p>
        </p:txBody>
      </p:sp>
      <p:sp>
        <p:nvSpPr>
          <p:cNvPr id="18" name="Text 12"/>
          <p:cNvSpPr/>
          <p:nvPr/>
        </p:nvSpPr>
        <p:spPr>
          <a:xfrm>
            <a:off x="530352" y="2487168"/>
            <a:ext cx="484632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4000"/>
              </a:lnSpc>
              <a:buNone/>
            </a:pPr>
            <a:r>
              <a:rPr lang="en-US" sz="1330" b="1" dirty="0">
                <a:solidFill>
                  <a:srgbClr val="E6F6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10.2</a:t>
            </a:r>
            <a:endParaRPr lang="en-US" sz="1330" dirty="0"/>
          </a:p>
        </p:txBody>
      </p:sp>
      <p:sp>
        <p:nvSpPr>
          <p:cNvPr id="19" name="Text 13"/>
          <p:cNvSpPr/>
          <p:nvPr/>
        </p:nvSpPr>
        <p:spPr>
          <a:xfrm>
            <a:off x="1088136" y="2487168"/>
            <a:ext cx="5941512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4000"/>
              </a:lnSpc>
              <a:buNone/>
            </a:pPr>
            <a:r>
              <a:rPr lang="en-US" sz="1500" b="1" dirty="0">
                <a:solidFill>
                  <a:srgbClr val="F4F4EC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规模扩张与持续协作</a:t>
            </a:r>
            <a:endParaRPr lang="en-US" sz="1500" dirty="0"/>
          </a:p>
        </p:txBody>
      </p:sp>
      <p:sp>
        <p:nvSpPr>
          <p:cNvPr id="20" name="Text 14"/>
          <p:cNvSpPr/>
          <p:nvPr/>
        </p:nvSpPr>
        <p:spPr>
          <a:xfrm>
            <a:off x="530352" y="2898648"/>
            <a:ext cx="6499296" cy="70942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0000"/>
              </a:lnSpc>
              <a:buNone/>
            </a:pPr>
            <a:r>
              <a:rPr lang="en-US" sz="1270" dirty="0">
                <a:solidFill>
                  <a:srgbClr val="DDDED9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新增社区与用户可以服务既有项目运营、跨社区内容、教育、活动、候选项目准备与</a:t>
            </a:r>
            <a:endParaRPr lang="en-US" sz="1270" dirty="0"/>
          </a:p>
          <a:p>
            <a:pPr indent="0" marL="0">
              <a:lnSpc>
                <a:spcPct val="110000"/>
              </a:lnSpc>
              <a:buNone/>
            </a:pPr>
            <a:r>
              <a:rPr lang="en-US" sz="1270" dirty="0">
                <a:solidFill>
                  <a:srgbClr val="DDDED9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HOOK 研究。每周最多一期的发行原则不因人数增加而自动失效，持续价值更多来自留</a:t>
            </a:r>
            <a:endParaRPr lang="en-US" sz="1270" dirty="0"/>
          </a:p>
          <a:p>
            <a:pPr indent="0" marL="0">
              <a:lnSpc>
                <a:spcPct val="110000"/>
              </a:lnSpc>
              <a:buNone/>
            </a:pPr>
            <a:r>
              <a:rPr lang="en-US" sz="1270" dirty="0">
                <a:solidFill>
                  <a:srgbClr val="DDDED9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存与协作。</a:t>
            </a:r>
            <a:endParaRPr lang="en-US" sz="1270" dirty="0"/>
          </a:p>
        </p:txBody>
      </p:sp>
      <p:sp>
        <p:nvSpPr>
          <p:cNvPr id="21" name="Shape 15"/>
          <p:cNvSpPr/>
          <p:nvPr/>
        </p:nvSpPr>
        <p:spPr>
          <a:xfrm>
            <a:off x="530352" y="3836670"/>
            <a:ext cx="6499296" cy="896112"/>
          </a:xfrm>
          <a:prstGeom prst="rect">
            <a:avLst/>
          </a:prstGeom>
          <a:solidFill>
            <a:srgbClr val="17191E"/>
          </a:solidFill>
          <a:ln w="6985">
            <a:solidFill>
              <a:srgbClr val="353840"/>
            </a:solidFill>
            <a:prstDash val="solid"/>
          </a:ln>
        </p:spPr>
      </p:sp>
      <p:sp>
        <p:nvSpPr>
          <p:cNvPr id="22" name="Shape 16"/>
          <p:cNvSpPr/>
          <p:nvPr/>
        </p:nvSpPr>
        <p:spPr>
          <a:xfrm>
            <a:off x="530352" y="3836670"/>
            <a:ext cx="36576" cy="896112"/>
          </a:xfrm>
          <a:prstGeom prst="rect">
            <a:avLst/>
          </a:prstGeom>
          <a:solidFill>
            <a:srgbClr val="B442F5"/>
          </a:solidFill>
          <a:ln w="12700">
            <a:solidFill>
              <a:srgbClr val="B442F5"/>
            </a:solidFill>
            <a:prstDash val="solid"/>
          </a:ln>
        </p:spPr>
      </p:sp>
      <p:sp>
        <p:nvSpPr>
          <p:cNvPr id="23" name="Text 17"/>
          <p:cNvSpPr/>
          <p:nvPr/>
        </p:nvSpPr>
        <p:spPr>
          <a:xfrm>
            <a:off x="713232" y="3955542"/>
            <a:ext cx="6133536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4000"/>
              </a:lnSpc>
              <a:buNone/>
            </a:pPr>
            <a:r>
              <a:rPr lang="en-US" sz="1340" b="1" dirty="0">
                <a:solidFill>
                  <a:srgbClr val="B442F5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一次参与，是下一次协作的起点。</a:t>
            </a:r>
            <a:endParaRPr lang="en-US" sz="1340" dirty="0"/>
          </a:p>
        </p:txBody>
      </p:sp>
      <p:sp>
        <p:nvSpPr>
          <p:cNvPr id="24" name="Text 18"/>
          <p:cNvSpPr/>
          <p:nvPr/>
        </p:nvSpPr>
        <p:spPr>
          <a:xfrm>
            <a:off x="713232" y="4275582"/>
            <a:ext cx="6133536" cy="2400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0000"/>
              </a:lnSpc>
              <a:buNone/>
            </a:pPr>
            <a:r>
              <a:rPr lang="en-US" sz="1170" dirty="0">
                <a:solidFill>
                  <a:srgbClr val="DDDED9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让社区关系留下来，让建设历史留下来，让精品项目与平台经济持续连接。</a:t>
            </a:r>
            <a:endParaRPr lang="en-US" sz="1170" dirty="0"/>
          </a:p>
        </p:txBody>
      </p:sp>
      <p:sp>
        <p:nvSpPr>
          <p:cNvPr id="25" name="Text 19"/>
          <p:cNvSpPr/>
          <p:nvPr/>
        </p:nvSpPr>
        <p:spPr>
          <a:xfrm>
            <a:off x="530352" y="4961382"/>
            <a:ext cx="484632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4000"/>
              </a:lnSpc>
              <a:buNone/>
            </a:pPr>
            <a:r>
              <a:rPr lang="en-US" sz="1330" b="1" dirty="0">
                <a:solidFill>
                  <a:srgbClr val="E6F6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10.3</a:t>
            </a:r>
            <a:endParaRPr lang="en-US" sz="1330" dirty="0"/>
          </a:p>
        </p:txBody>
      </p:sp>
      <p:sp>
        <p:nvSpPr>
          <p:cNvPr id="26" name="Text 20"/>
          <p:cNvSpPr/>
          <p:nvPr/>
        </p:nvSpPr>
        <p:spPr>
          <a:xfrm>
            <a:off x="1088136" y="4961382"/>
            <a:ext cx="5941512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4000"/>
              </a:lnSpc>
              <a:buNone/>
            </a:pPr>
            <a:r>
              <a:rPr lang="en-US" sz="1500" b="1" dirty="0">
                <a:solidFill>
                  <a:srgbClr val="F4F4EC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长期愿景与观察指标</a:t>
            </a:r>
            <a:endParaRPr lang="en-US" sz="1500" dirty="0"/>
          </a:p>
        </p:txBody>
      </p:sp>
      <p:sp>
        <p:nvSpPr>
          <p:cNvPr id="27" name="Text 21"/>
          <p:cNvSpPr/>
          <p:nvPr/>
        </p:nvSpPr>
        <p:spPr>
          <a:xfrm>
            <a:off x="530352" y="5372862"/>
            <a:ext cx="6499296" cy="6934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0000"/>
              </a:lnSpc>
              <a:buNone/>
            </a:pPr>
            <a:r>
              <a:rPr lang="en-US" sz="1240" dirty="0">
                <a:solidFill>
                  <a:srgbClr val="DDDED9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LOOP 的长期愿景是连接百万级加密用户，形成更广泛的社区资产与协作网络。精品项目</a:t>
            </a:r>
            <a:endParaRPr lang="en-US" sz="1240" dirty="0"/>
          </a:p>
          <a:p>
            <a:pPr indent="0" marL="0">
              <a:lnSpc>
                <a:spcPct val="110000"/>
              </a:lnSpc>
              <a:buNone/>
            </a:pPr>
            <a:r>
              <a:rPr lang="en-US" sz="1240" dirty="0">
                <a:solidFill>
                  <a:srgbClr val="DDDED9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面向千万美元级估值目标开展建设，但估值挑战不是每期价格保证，平台沟通也不等于交</a:t>
            </a:r>
            <a:endParaRPr lang="en-US" sz="1240" dirty="0"/>
          </a:p>
          <a:p>
            <a:pPr indent="0" marL="0">
              <a:lnSpc>
                <a:spcPct val="110000"/>
              </a:lnSpc>
              <a:buNone/>
            </a:pPr>
            <a:r>
              <a:rPr lang="en-US" sz="1240" dirty="0">
                <a:solidFill>
                  <a:srgbClr val="DDDED9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易所上架承诺。</a:t>
            </a:r>
            <a:endParaRPr lang="en-US" sz="1240" dirty="0"/>
          </a:p>
        </p:txBody>
      </p:sp>
      <p:sp>
        <p:nvSpPr>
          <p:cNvPr id="28" name="Shape 22"/>
          <p:cNvSpPr/>
          <p:nvPr/>
        </p:nvSpPr>
        <p:spPr>
          <a:xfrm>
            <a:off x="530352" y="6322314"/>
            <a:ext cx="1307592" cy="393192"/>
          </a:xfrm>
          <a:prstGeom prst="rect">
            <a:avLst/>
          </a:prstGeom>
          <a:solidFill>
            <a:srgbClr val="B442F5"/>
          </a:solidFill>
          <a:ln w="12700">
            <a:solidFill>
              <a:srgbClr val="B442F5"/>
            </a:solidFill>
            <a:prstDash val="solid"/>
          </a:ln>
        </p:spPr>
      </p:sp>
      <p:sp>
        <p:nvSpPr>
          <p:cNvPr id="29" name="Text 23"/>
          <p:cNvSpPr/>
          <p:nvPr/>
        </p:nvSpPr>
        <p:spPr>
          <a:xfrm>
            <a:off x="640080" y="6418326"/>
            <a:ext cx="1088136" cy="2834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4000"/>
              </a:lnSpc>
              <a:buNone/>
            </a:pPr>
            <a:r>
              <a:rPr lang="en-US" sz="1190" b="1" dirty="0">
                <a:solidFill>
                  <a:srgbClr val="F4F4EC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观察维度</a:t>
            </a:r>
            <a:endParaRPr lang="en-US" sz="1190" dirty="0"/>
          </a:p>
        </p:txBody>
      </p:sp>
      <p:sp>
        <p:nvSpPr>
          <p:cNvPr id="30" name="Shape 24"/>
          <p:cNvSpPr/>
          <p:nvPr/>
        </p:nvSpPr>
        <p:spPr>
          <a:xfrm>
            <a:off x="1837944" y="6322314"/>
            <a:ext cx="5191704" cy="393192"/>
          </a:xfrm>
          <a:prstGeom prst="rect">
            <a:avLst/>
          </a:prstGeom>
          <a:solidFill>
            <a:srgbClr val="B442F5"/>
          </a:solidFill>
          <a:ln w="12700">
            <a:solidFill>
              <a:srgbClr val="B442F5"/>
            </a:solidFill>
            <a:prstDash val="solid"/>
          </a:ln>
        </p:spPr>
      </p:sp>
      <p:sp>
        <p:nvSpPr>
          <p:cNvPr id="31" name="Text 25"/>
          <p:cNvSpPr/>
          <p:nvPr/>
        </p:nvSpPr>
        <p:spPr>
          <a:xfrm>
            <a:off x="1947672" y="6418326"/>
            <a:ext cx="4972248" cy="2834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4000"/>
              </a:lnSpc>
              <a:buNone/>
            </a:pPr>
            <a:r>
              <a:rPr lang="en-US" sz="1190" b="1" dirty="0">
                <a:solidFill>
                  <a:srgbClr val="F4F4EC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核心指标</a:t>
            </a:r>
            <a:endParaRPr lang="en-US" sz="1190" dirty="0"/>
          </a:p>
        </p:txBody>
      </p:sp>
      <p:sp>
        <p:nvSpPr>
          <p:cNvPr id="32" name="Shape 26"/>
          <p:cNvSpPr/>
          <p:nvPr/>
        </p:nvSpPr>
        <p:spPr>
          <a:xfrm>
            <a:off x="530352" y="6715506"/>
            <a:ext cx="1307592" cy="612648"/>
          </a:xfrm>
          <a:prstGeom prst="rect">
            <a:avLst/>
          </a:prstGeom>
          <a:solidFill>
            <a:srgbClr val="17191E"/>
          </a:solidFill>
          <a:ln w="12700">
            <a:solidFill>
              <a:srgbClr val="17191E"/>
            </a:solidFill>
            <a:prstDash val="solid"/>
          </a:ln>
        </p:spPr>
      </p:sp>
      <p:sp>
        <p:nvSpPr>
          <p:cNvPr id="33" name="Text 27"/>
          <p:cNvSpPr/>
          <p:nvPr/>
        </p:nvSpPr>
        <p:spPr>
          <a:xfrm>
            <a:off x="640080" y="6834378"/>
            <a:ext cx="1088136" cy="44805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4000"/>
              </a:lnSpc>
              <a:buNone/>
            </a:pPr>
            <a:r>
              <a:rPr lang="en-US" sz="1190" b="1" dirty="0">
                <a:solidFill>
                  <a:srgbClr val="F4F4EC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社区质量</a:t>
            </a:r>
            <a:endParaRPr lang="en-US" sz="1190" dirty="0"/>
          </a:p>
        </p:txBody>
      </p:sp>
      <p:sp>
        <p:nvSpPr>
          <p:cNvPr id="34" name="Shape 28"/>
          <p:cNvSpPr/>
          <p:nvPr/>
        </p:nvSpPr>
        <p:spPr>
          <a:xfrm>
            <a:off x="1837944" y="6715506"/>
            <a:ext cx="5191704" cy="612648"/>
          </a:xfrm>
          <a:prstGeom prst="rect">
            <a:avLst/>
          </a:prstGeom>
          <a:solidFill>
            <a:srgbClr val="17191E"/>
          </a:solidFill>
          <a:ln w="12700">
            <a:solidFill>
              <a:srgbClr val="17191E"/>
            </a:solidFill>
            <a:prstDash val="solid"/>
          </a:ln>
        </p:spPr>
      </p:sp>
      <p:sp>
        <p:nvSpPr>
          <p:cNvPr id="35" name="Text 29"/>
          <p:cNvSpPr/>
          <p:nvPr/>
        </p:nvSpPr>
        <p:spPr>
          <a:xfrm>
            <a:off x="1947672" y="6834378"/>
            <a:ext cx="4972248" cy="44805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4000"/>
              </a:lnSpc>
              <a:buNone/>
            </a:pPr>
            <a:r>
              <a:rPr lang="en-US" sz="1190" dirty="0">
                <a:solidFill>
                  <a:srgbClr val="DDDED9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有效社区、去重参与、留存和跨社区协作。</a:t>
            </a:r>
            <a:endParaRPr lang="en-US" sz="1190" dirty="0"/>
          </a:p>
        </p:txBody>
      </p:sp>
      <p:sp>
        <p:nvSpPr>
          <p:cNvPr id="36" name="Shape 30"/>
          <p:cNvSpPr/>
          <p:nvPr/>
        </p:nvSpPr>
        <p:spPr>
          <a:xfrm>
            <a:off x="530352" y="7328154"/>
            <a:ext cx="6499296" cy="0"/>
          </a:xfrm>
          <a:prstGeom prst="line">
            <a:avLst/>
          </a:prstGeom>
          <a:noFill/>
          <a:ln w="6350">
            <a:solidFill>
              <a:srgbClr val="353840"/>
            </a:solidFill>
            <a:prstDash val="solid"/>
            <a:headEnd type="none"/>
            <a:tailEnd type="none"/>
          </a:ln>
        </p:spPr>
      </p:sp>
      <p:sp>
        <p:nvSpPr>
          <p:cNvPr id="37" name="Shape 31"/>
          <p:cNvSpPr/>
          <p:nvPr/>
        </p:nvSpPr>
        <p:spPr>
          <a:xfrm>
            <a:off x="530352" y="7328154"/>
            <a:ext cx="1307592" cy="612648"/>
          </a:xfrm>
          <a:prstGeom prst="rect">
            <a:avLst/>
          </a:prstGeom>
          <a:solidFill>
            <a:srgbClr val="202229"/>
          </a:solidFill>
          <a:ln w="12700">
            <a:solidFill>
              <a:srgbClr val="202229"/>
            </a:solidFill>
            <a:prstDash val="solid"/>
          </a:ln>
        </p:spPr>
      </p:sp>
      <p:sp>
        <p:nvSpPr>
          <p:cNvPr id="38" name="Text 32"/>
          <p:cNvSpPr/>
          <p:nvPr/>
        </p:nvSpPr>
        <p:spPr>
          <a:xfrm>
            <a:off x="640080" y="7447026"/>
            <a:ext cx="1088136" cy="44805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4000"/>
              </a:lnSpc>
              <a:buNone/>
            </a:pPr>
            <a:r>
              <a:rPr lang="en-US" sz="1190" b="1" dirty="0">
                <a:solidFill>
                  <a:srgbClr val="F4F4EC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资产与发行</a:t>
            </a:r>
            <a:endParaRPr lang="en-US" sz="1190" dirty="0"/>
          </a:p>
        </p:txBody>
      </p:sp>
      <p:sp>
        <p:nvSpPr>
          <p:cNvPr id="39" name="Shape 33"/>
          <p:cNvSpPr/>
          <p:nvPr/>
        </p:nvSpPr>
        <p:spPr>
          <a:xfrm>
            <a:off x="1837944" y="7328154"/>
            <a:ext cx="5191704" cy="612648"/>
          </a:xfrm>
          <a:prstGeom prst="rect">
            <a:avLst/>
          </a:prstGeom>
          <a:solidFill>
            <a:srgbClr val="202229"/>
          </a:solidFill>
          <a:ln w="12700">
            <a:solidFill>
              <a:srgbClr val="202229"/>
            </a:solidFill>
            <a:prstDash val="solid"/>
          </a:ln>
        </p:spPr>
      </p:sp>
      <p:sp>
        <p:nvSpPr>
          <p:cNvPr id="40" name="Text 34"/>
          <p:cNvSpPr/>
          <p:nvPr/>
        </p:nvSpPr>
        <p:spPr>
          <a:xfrm>
            <a:off x="1947672" y="7447026"/>
            <a:ext cx="4972248" cy="44805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4000"/>
              </a:lnSpc>
              <a:buNone/>
            </a:pPr>
            <a:r>
              <a:rPr lang="en-US" sz="1190" dirty="0">
                <a:solidFill>
                  <a:srgbClr val="DDDED9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合格资产、真实链上参与、毕业与发行后持续运营。</a:t>
            </a:r>
            <a:endParaRPr lang="en-US" sz="1190" dirty="0"/>
          </a:p>
        </p:txBody>
      </p:sp>
      <p:sp>
        <p:nvSpPr>
          <p:cNvPr id="41" name="Shape 35"/>
          <p:cNvSpPr/>
          <p:nvPr/>
        </p:nvSpPr>
        <p:spPr>
          <a:xfrm>
            <a:off x="530352" y="7940802"/>
            <a:ext cx="6499296" cy="0"/>
          </a:xfrm>
          <a:prstGeom prst="line">
            <a:avLst/>
          </a:prstGeom>
          <a:noFill/>
          <a:ln w="6350">
            <a:solidFill>
              <a:srgbClr val="353840"/>
            </a:solidFill>
            <a:prstDash val="solid"/>
            <a:headEnd type="none"/>
            <a:tailEnd type="none"/>
          </a:ln>
        </p:spPr>
      </p:sp>
      <p:sp>
        <p:nvSpPr>
          <p:cNvPr id="42" name="Shape 36"/>
          <p:cNvSpPr/>
          <p:nvPr/>
        </p:nvSpPr>
        <p:spPr>
          <a:xfrm>
            <a:off x="530352" y="7940802"/>
            <a:ext cx="1307592" cy="612648"/>
          </a:xfrm>
          <a:prstGeom prst="rect">
            <a:avLst/>
          </a:prstGeom>
          <a:solidFill>
            <a:srgbClr val="17191E"/>
          </a:solidFill>
          <a:ln w="12700">
            <a:solidFill>
              <a:srgbClr val="17191E"/>
            </a:solidFill>
            <a:prstDash val="solid"/>
          </a:ln>
        </p:spPr>
      </p:sp>
      <p:sp>
        <p:nvSpPr>
          <p:cNvPr id="43" name="Text 37"/>
          <p:cNvSpPr/>
          <p:nvPr/>
        </p:nvSpPr>
        <p:spPr>
          <a:xfrm>
            <a:off x="640080" y="8059674"/>
            <a:ext cx="1088136" cy="44805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4000"/>
              </a:lnSpc>
              <a:buNone/>
            </a:pPr>
            <a:r>
              <a:rPr lang="en-US" sz="1190" b="1" dirty="0">
                <a:solidFill>
                  <a:srgbClr val="F4F4EC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激励与经济</a:t>
            </a:r>
            <a:endParaRPr lang="en-US" sz="1190" dirty="0"/>
          </a:p>
        </p:txBody>
      </p:sp>
      <p:sp>
        <p:nvSpPr>
          <p:cNvPr id="44" name="Shape 38"/>
          <p:cNvSpPr/>
          <p:nvPr/>
        </p:nvSpPr>
        <p:spPr>
          <a:xfrm>
            <a:off x="1837944" y="7940802"/>
            <a:ext cx="5191704" cy="612648"/>
          </a:xfrm>
          <a:prstGeom prst="rect">
            <a:avLst/>
          </a:prstGeom>
          <a:solidFill>
            <a:srgbClr val="17191E"/>
          </a:solidFill>
          <a:ln w="12700">
            <a:solidFill>
              <a:srgbClr val="17191E"/>
            </a:solidFill>
            <a:prstDash val="solid"/>
          </a:ln>
        </p:spPr>
      </p:sp>
      <p:sp>
        <p:nvSpPr>
          <p:cNvPr id="45" name="Text 39"/>
          <p:cNvSpPr/>
          <p:nvPr/>
        </p:nvSpPr>
        <p:spPr>
          <a:xfrm>
            <a:off x="1947672" y="8059674"/>
            <a:ext cx="4972248" cy="44805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4000"/>
              </a:lnSpc>
              <a:buNone/>
            </a:pPr>
            <a:r>
              <a:rPr lang="en-US" sz="1190" dirty="0">
                <a:solidFill>
                  <a:srgbClr val="DDDED9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Mining 实际分配，交易税、公益和流动性执行记录。</a:t>
            </a:r>
            <a:endParaRPr lang="en-US" sz="1190" dirty="0"/>
          </a:p>
        </p:txBody>
      </p:sp>
      <p:sp>
        <p:nvSpPr>
          <p:cNvPr id="46" name="Shape 40"/>
          <p:cNvSpPr/>
          <p:nvPr/>
        </p:nvSpPr>
        <p:spPr>
          <a:xfrm>
            <a:off x="530352" y="8553450"/>
            <a:ext cx="6499296" cy="0"/>
          </a:xfrm>
          <a:prstGeom prst="line">
            <a:avLst/>
          </a:prstGeom>
          <a:noFill/>
          <a:ln w="6350">
            <a:solidFill>
              <a:srgbClr val="353840"/>
            </a:solidFill>
            <a:prstDash val="solid"/>
            <a:headEnd type="none"/>
            <a:tailEnd type="none"/>
          </a:ln>
        </p:spPr>
      </p:sp>
      <p:sp>
        <p:nvSpPr>
          <p:cNvPr id="47" name="Shape 41"/>
          <p:cNvSpPr/>
          <p:nvPr/>
        </p:nvSpPr>
        <p:spPr>
          <a:xfrm>
            <a:off x="530352" y="8553450"/>
            <a:ext cx="1307592" cy="612648"/>
          </a:xfrm>
          <a:prstGeom prst="rect">
            <a:avLst/>
          </a:prstGeom>
          <a:solidFill>
            <a:srgbClr val="202229"/>
          </a:solidFill>
          <a:ln w="12700">
            <a:solidFill>
              <a:srgbClr val="202229"/>
            </a:solidFill>
            <a:prstDash val="solid"/>
          </a:ln>
        </p:spPr>
      </p:sp>
      <p:sp>
        <p:nvSpPr>
          <p:cNvPr id="48" name="Text 42"/>
          <p:cNvSpPr/>
          <p:nvPr/>
        </p:nvSpPr>
        <p:spPr>
          <a:xfrm>
            <a:off x="640080" y="8672322"/>
            <a:ext cx="1088136" cy="44805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4000"/>
              </a:lnSpc>
              <a:buNone/>
            </a:pPr>
            <a:r>
              <a:rPr lang="en-US" sz="1190" b="1" dirty="0">
                <a:solidFill>
                  <a:srgbClr val="F4F4EC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产品与机制</a:t>
            </a:r>
            <a:endParaRPr lang="en-US" sz="1190" dirty="0"/>
          </a:p>
        </p:txBody>
      </p:sp>
      <p:sp>
        <p:nvSpPr>
          <p:cNvPr id="49" name="Shape 43"/>
          <p:cNvSpPr/>
          <p:nvPr/>
        </p:nvSpPr>
        <p:spPr>
          <a:xfrm>
            <a:off x="1837944" y="8553450"/>
            <a:ext cx="5191704" cy="612648"/>
          </a:xfrm>
          <a:prstGeom prst="rect">
            <a:avLst/>
          </a:prstGeom>
          <a:solidFill>
            <a:srgbClr val="202229"/>
          </a:solidFill>
          <a:ln w="12700">
            <a:solidFill>
              <a:srgbClr val="202229"/>
            </a:solidFill>
            <a:prstDash val="solid"/>
          </a:ln>
        </p:spPr>
      </p:sp>
      <p:sp>
        <p:nvSpPr>
          <p:cNvPr id="50" name="Text 44"/>
          <p:cNvSpPr/>
          <p:nvPr/>
        </p:nvSpPr>
        <p:spPr>
          <a:xfrm>
            <a:off x="1947672" y="8672322"/>
            <a:ext cx="4972248" cy="44805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4000"/>
              </a:lnSpc>
              <a:buNone/>
            </a:pPr>
            <a:r>
              <a:rPr lang="en-US" sz="1190" dirty="0">
                <a:solidFill>
                  <a:srgbClr val="DDDED9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服务可用性、机制发布状态、数据与资金可追踪性。</a:t>
            </a:r>
            <a:endParaRPr lang="en-US" sz="1190" dirty="0"/>
          </a:p>
        </p:txBody>
      </p:sp>
      <p:sp>
        <p:nvSpPr>
          <p:cNvPr id="51" name="Shape 45"/>
          <p:cNvSpPr/>
          <p:nvPr/>
        </p:nvSpPr>
        <p:spPr>
          <a:xfrm>
            <a:off x="530352" y="9166098"/>
            <a:ext cx="6499296" cy="0"/>
          </a:xfrm>
          <a:prstGeom prst="line">
            <a:avLst/>
          </a:prstGeom>
          <a:noFill/>
          <a:ln w="6350">
            <a:solidFill>
              <a:srgbClr val="353840"/>
            </a:solidFill>
            <a:prstDash val="solid"/>
            <a:headEnd type="none"/>
            <a:tailEnd type="none"/>
          </a:ln>
        </p:spPr>
      </p:sp>
      <p:sp>
        <p:nvSpPr>
          <p:cNvPr id="52" name="Text 46"/>
          <p:cNvSpPr/>
          <p:nvPr/>
        </p:nvSpPr>
        <p:spPr>
          <a:xfrm>
            <a:off x="530352" y="9440418"/>
            <a:ext cx="6499296" cy="2809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rgbClr val="E6F600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更大的网络，意味着更强的组织能力、产品服务与长期建设。</a:t>
            </a:r>
            <a:endParaRPr lang="en-US" sz="1400" dirty="0"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1">
    <p:bg>
      <p:bgPr>
        <a:solidFill>
          <a:srgbClr val="0E0F1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data/loop_whitepaper_work/assets/body_bg.jp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7560000" cy="10692000"/>
          </a:xfrm>
          <a:prstGeom prst="rect">
            <a:avLst/>
          </a:prstGeom>
        </p:spPr>
      </p:pic>
      <p:pic>
        <p:nvPicPr>
          <p:cNvPr id="3" name="Image 1" descr="/mnt/data/loop_whitepaper_work/assets/infinity_wm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23360" y="7098527"/>
            <a:ext cx="3282696" cy="1914675"/>
          </a:xfrm>
          <a:prstGeom prst="rect">
            <a:avLst/>
          </a:prstGeom>
        </p:spPr>
      </p:pic>
      <p:pic>
        <p:nvPicPr>
          <p:cNvPr id="4" name="Image 2" descr="/mnt/data/loop_whitepaper_work/assets/wordmark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9951" y="228600"/>
            <a:ext cx="688898" cy="484632"/>
          </a:xfrm>
          <a:prstGeom prst="rect">
            <a:avLst/>
          </a:prstGeom>
        </p:spPr>
      </p:pic>
      <p:sp>
        <p:nvSpPr>
          <p:cNvPr id="5" name="Text 0"/>
          <p:cNvSpPr/>
          <p:nvPr/>
        </p:nvSpPr>
        <p:spPr>
          <a:xfrm>
            <a:off x="1517904" y="438912"/>
            <a:ext cx="4389120" cy="1737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4000"/>
              </a:lnSpc>
              <a:buNone/>
            </a:pPr>
            <a:r>
              <a:rPr lang="en-US" sz="840" spc="180" kern="0" dirty="0">
                <a:solidFill>
                  <a:srgbClr val="A2A5A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WHITE PAPER  /  2026.10</a:t>
            </a:r>
            <a:endParaRPr lang="en-US" sz="840" dirty="0"/>
          </a:p>
        </p:txBody>
      </p:sp>
      <p:sp>
        <p:nvSpPr>
          <p:cNvPr id="6" name="Shape 1"/>
          <p:cNvSpPr/>
          <p:nvPr/>
        </p:nvSpPr>
        <p:spPr>
          <a:xfrm>
            <a:off x="530352" y="822960"/>
            <a:ext cx="6499296" cy="0"/>
          </a:xfrm>
          <a:prstGeom prst="line">
            <a:avLst/>
          </a:prstGeom>
          <a:noFill/>
          <a:ln w="8890">
            <a:solidFill>
              <a:srgbClr val="353840"/>
            </a:solidFill>
            <a:prstDash val="solid"/>
            <a:headEnd type="none"/>
            <a:tailEnd type="none"/>
          </a:ln>
        </p:spPr>
      </p:sp>
      <p:sp>
        <p:nvSpPr>
          <p:cNvPr id="7" name="Text 2"/>
          <p:cNvSpPr/>
          <p:nvPr/>
        </p:nvSpPr>
        <p:spPr>
          <a:xfrm>
            <a:off x="530352" y="1014984"/>
            <a:ext cx="5760720" cy="2103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4000"/>
              </a:lnSpc>
              <a:buNone/>
            </a:pPr>
            <a:r>
              <a:rPr lang="en-US" sz="900" spc="180" kern="0" dirty="0">
                <a:solidFill>
                  <a:srgbClr val="E6F6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PROTOCOL DISCLOSURE</a:t>
            </a:r>
            <a:endParaRPr lang="en-US" sz="900" dirty="0"/>
          </a:p>
        </p:txBody>
      </p:sp>
      <p:sp>
        <p:nvSpPr>
          <p:cNvPr id="8" name="Text 3"/>
          <p:cNvSpPr/>
          <p:nvPr/>
        </p:nvSpPr>
        <p:spPr>
          <a:xfrm>
            <a:off x="530352" y="1444752"/>
            <a:ext cx="6499296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4000"/>
              </a:lnSpc>
              <a:buNone/>
            </a:pPr>
            <a:r>
              <a:rPr lang="en-US" sz="2900" b="1" dirty="0">
                <a:solidFill>
                  <a:srgbClr val="F4F4EC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协议参数与信息披露</a:t>
            </a:r>
            <a:endParaRPr lang="en-US" sz="2900" dirty="0"/>
          </a:p>
        </p:txBody>
      </p:sp>
      <p:sp>
        <p:nvSpPr>
          <p:cNvPr id="9" name="Shape 4"/>
          <p:cNvSpPr/>
          <p:nvPr/>
        </p:nvSpPr>
        <p:spPr>
          <a:xfrm>
            <a:off x="530352" y="2121408"/>
            <a:ext cx="1005840" cy="0"/>
          </a:xfrm>
          <a:prstGeom prst="line">
            <a:avLst/>
          </a:prstGeom>
          <a:noFill/>
          <a:ln w="38100">
            <a:solidFill>
              <a:srgbClr val="E6F600"/>
            </a:solidFill>
            <a:prstDash val="solid"/>
            <a:headEnd type="none"/>
            <a:tailEnd type="none"/>
          </a:ln>
        </p:spPr>
      </p:sp>
      <p:sp>
        <p:nvSpPr>
          <p:cNvPr id="10" name="Shape 5"/>
          <p:cNvSpPr/>
          <p:nvPr/>
        </p:nvSpPr>
        <p:spPr>
          <a:xfrm>
            <a:off x="1335024" y="2185416"/>
            <a:ext cx="676656" cy="0"/>
          </a:xfrm>
          <a:prstGeom prst="line">
            <a:avLst/>
          </a:prstGeom>
          <a:noFill/>
          <a:ln w="25400">
            <a:solidFill>
              <a:srgbClr val="B442F5"/>
            </a:solidFill>
            <a:prstDash val="solid"/>
            <a:headEnd type="none"/>
            <a:tailEnd type="none"/>
          </a:ln>
        </p:spPr>
      </p:sp>
      <p:sp>
        <p:nvSpPr>
          <p:cNvPr id="11" name="Shape 6"/>
          <p:cNvSpPr/>
          <p:nvPr/>
        </p:nvSpPr>
        <p:spPr>
          <a:xfrm>
            <a:off x="530352" y="10106784"/>
            <a:ext cx="6499296" cy="0"/>
          </a:xfrm>
          <a:prstGeom prst="line">
            <a:avLst/>
          </a:prstGeom>
          <a:noFill/>
          <a:ln w="8890">
            <a:solidFill>
              <a:srgbClr val="353840"/>
            </a:solidFill>
            <a:prstDash val="solid"/>
            <a:headEnd type="none"/>
            <a:tailEnd type="none"/>
          </a:ln>
        </p:spPr>
      </p:sp>
      <p:sp>
        <p:nvSpPr>
          <p:cNvPr id="12" name="Text 7">
            <a:hlinkClick r:id="rId4" tooltip=""/>
          </p:cNvPr>
          <p:cNvSpPr/>
          <p:nvPr/>
        </p:nvSpPr>
        <p:spPr>
          <a:xfrm>
            <a:off x="530352" y="10298808"/>
            <a:ext cx="192024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4000"/>
              </a:lnSpc>
              <a:buNone/>
            </a:pPr>
            <a:r>
              <a:rPr lang="en-US" sz="810" u="sng" spc="180" kern="0" dirty="0">
                <a:solidFill>
                  <a:srgbClr val="A2A5AF"/>
                </a:solidFill>
                <a:latin typeface="Inter" pitchFamily="34" charset="0"/>
                <a:ea typeface="Inter" pitchFamily="34" charset="-122"/>
                <a:cs typeface="Inter" pitchFamily="34" charset="-120"/>
                <a:hlinkClick r:id="rId4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LOOPLABS.MEME</a:t>
            </a:r>
            <a:endParaRPr lang="en-US" sz="810" dirty="0"/>
          </a:p>
        </p:txBody>
      </p:sp>
      <p:sp>
        <p:nvSpPr>
          <p:cNvPr id="13" name="Text 8"/>
          <p:cNvSpPr/>
          <p:nvPr/>
        </p:nvSpPr>
        <p:spPr>
          <a:xfrm>
            <a:off x="2679192" y="10298808"/>
            <a:ext cx="356616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4000"/>
              </a:lnSpc>
              <a:buNone/>
            </a:pPr>
            <a:r>
              <a:rPr lang="en-US" sz="720" spc="180" kern="0" dirty="0">
                <a:solidFill>
                  <a:srgbClr val="A2A5A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COMMUNITY / CULTURE / INFINITY</a:t>
            </a:r>
            <a:endParaRPr lang="en-US" sz="720" dirty="0"/>
          </a:p>
        </p:txBody>
      </p:sp>
      <p:sp>
        <p:nvSpPr>
          <p:cNvPr id="14" name="Text 9"/>
          <p:cNvSpPr/>
          <p:nvPr/>
        </p:nvSpPr>
        <p:spPr>
          <a:xfrm>
            <a:off x="6627312" y="10253088"/>
            <a:ext cx="402336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24000"/>
              </a:lnSpc>
              <a:buNone/>
            </a:pPr>
            <a:r>
              <a:rPr lang="en-US" sz="1250" b="1" dirty="0">
                <a:solidFill>
                  <a:srgbClr val="E6F6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31</a:t>
            </a:r>
            <a:endParaRPr lang="en-US" sz="1250" dirty="0"/>
          </a:p>
        </p:txBody>
      </p:sp>
      <p:sp>
        <p:nvSpPr>
          <p:cNvPr id="16" name="Text 10"/>
          <p:cNvSpPr/>
          <p:nvPr/>
        </p:nvSpPr>
        <p:spPr>
          <a:xfrm>
            <a:off x="530352" y="2487168"/>
            <a:ext cx="6499296" cy="4765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0000"/>
              </a:lnSpc>
              <a:buNone/>
            </a:pPr>
            <a:r>
              <a:rPr lang="en-US" sz="1250" dirty="0">
                <a:solidFill>
                  <a:srgbClr val="DDDED9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本白皮书阐述 LOOP 的生态定位、产品架构、经济机制与发展目标。各功能、项目与实</a:t>
            </a:r>
            <a:endParaRPr lang="en-US" sz="1250" dirty="0"/>
          </a:p>
          <a:p>
            <a:pPr indent="0" marL="0">
              <a:lnSpc>
                <a:spcPct val="110000"/>
              </a:lnSpc>
              <a:buNone/>
            </a:pPr>
            <a:r>
              <a:rPr lang="en-US" sz="1250" dirty="0">
                <a:solidFill>
                  <a:srgbClr val="DDDED9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验的开放状态以正式发布为准；具体执行以对应合约、发行规范和生效规则为准。</a:t>
            </a:r>
            <a:endParaRPr lang="en-US" sz="1250" dirty="0"/>
          </a:p>
        </p:txBody>
      </p:sp>
      <p:sp>
        <p:nvSpPr>
          <p:cNvPr id="17" name="Shape 11"/>
          <p:cNvSpPr/>
          <p:nvPr/>
        </p:nvSpPr>
        <p:spPr>
          <a:xfrm>
            <a:off x="530352" y="3192272"/>
            <a:ext cx="1344168" cy="393192"/>
          </a:xfrm>
          <a:prstGeom prst="rect">
            <a:avLst/>
          </a:prstGeom>
          <a:solidFill>
            <a:srgbClr val="B442F5"/>
          </a:solidFill>
          <a:ln w="12700">
            <a:solidFill>
              <a:srgbClr val="B442F5"/>
            </a:solidFill>
            <a:prstDash val="solid"/>
          </a:ln>
        </p:spPr>
      </p:sp>
      <p:sp>
        <p:nvSpPr>
          <p:cNvPr id="18" name="Text 12"/>
          <p:cNvSpPr/>
          <p:nvPr/>
        </p:nvSpPr>
        <p:spPr>
          <a:xfrm>
            <a:off x="640080" y="3288284"/>
            <a:ext cx="1124712" cy="2834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4000"/>
              </a:lnSpc>
              <a:buNone/>
            </a:pPr>
            <a:r>
              <a:rPr lang="en-US" sz="1150" b="1" dirty="0">
                <a:solidFill>
                  <a:srgbClr val="F4F4EC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披露对象</a:t>
            </a:r>
            <a:endParaRPr lang="en-US" sz="1150" dirty="0"/>
          </a:p>
        </p:txBody>
      </p:sp>
      <p:sp>
        <p:nvSpPr>
          <p:cNvPr id="19" name="Shape 13"/>
          <p:cNvSpPr/>
          <p:nvPr/>
        </p:nvSpPr>
        <p:spPr>
          <a:xfrm>
            <a:off x="1874520" y="3192272"/>
            <a:ext cx="5155128" cy="393192"/>
          </a:xfrm>
          <a:prstGeom prst="rect">
            <a:avLst/>
          </a:prstGeom>
          <a:solidFill>
            <a:srgbClr val="B442F5"/>
          </a:solidFill>
          <a:ln w="12700">
            <a:solidFill>
              <a:srgbClr val="B442F5"/>
            </a:solidFill>
            <a:prstDash val="solid"/>
          </a:ln>
        </p:spPr>
      </p:sp>
      <p:sp>
        <p:nvSpPr>
          <p:cNvPr id="20" name="Text 14"/>
          <p:cNvSpPr/>
          <p:nvPr/>
        </p:nvSpPr>
        <p:spPr>
          <a:xfrm>
            <a:off x="1984248" y="3288284"/>
            <a:ext cx="4935672" cy="2834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4000"/>
              </a:lnSpc>
              <a:buNone/>
            </a:pPr>
            <a:r>
              <a:rPr lang="en-US" sz="1150" b="1" dirty="0">
                <a:solidFill>
                  <a:srgbClr val="F4F4EC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公开内容</a:t>
            </a:r>
            <a:endParaRPr lang="en-US" sz="1150" dirty="0"/>
          </a:p>
        </p:txBody>
      </p:sp>
      <p:sp>
        <p:nvSpPr>
          <p:cNvPr id="21" name="Shape 15"/>
          <p:cNvSpPr/>
          <p:nvPr/>
        </p:nvSpPr>
        <p:spPr>
          <a:xfrm>
            <a:off x="530352" y="3585464"/>
            <a:ext cx="1344168" cy="804672"/>
          </a:xfrm>
          <a:prstGeom prst="rect">
            <a:avLst/>
          </a:prstGeom>
          <a:solidFill>
            <a:srgbClr val="17191E"/>
          </a:solidFill>
          <a:ln w="12700">
            <a:solidFill>
              <a:srgbClr val="17191E"/>
            </a:solidFill>
            <a:prstDash val="solid"/>
          </a:ln>
        </p:spPr>
      </p:sp>
      <p:sp>
        <p:nvSpPr>
          <p:cNvPr id="22" name="Text 16"/>
          <p:cNvSpPr/>
          <p:nvPr/>
        </p:nvSpPr>
        <p:spPr>
          <a:xfrm>
            <a:off x="640080" y="3704336"/>
            <a:ext cx="1124712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4000"/>
              </a:lnSpc>
              <a:buNone/>
            </a:pPr>
            <a:r>
              <a:rPr lang="en-US" sz="1150" b="1" dirty="0">
                <a:solidFill>
                  <a:srgbClr val="F4F4EC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代币与 Mining</a:t>
            </a:r>
            <a:endParaRPr lang="en-US" sz="1150" dirty="0"/>
          </a:p>
        </p:txBody>
      </p:sp>
      <p:sp>
        <p:nvSpPr>
          <p:cNvPr id="23" name="Shape 17"/>
          <p:cNvSpPr/>
          <p:nvPr/>
        </p:nvSpPr>
        <p:spPr>
          <a:xfrm>
            <a:off x="1874520" y="3585464"/>
            <a:ext cx="5155128" cy="804672"/>
          </a:xfrm>
          <a:prstGeom prst="rect">
            <a:avLst/>
          </a:prstGeom>
          <a:solidFill>
            <a:srgbClr val="17191E"/>
          </a:solidFill>
          <a:ln w="12700">
            <a:solidFill>
              <a:srgbClr val="17191E"/>
            </a:solidFill>
            <a:prstDash val="solid"/>
          </a:ln>
        </p:spPr>
      </p:sp>
      <p:sp>
        <p:nvSpPr>
          <p:cNvPr id="24" name="Text 18"/>
          <p:cNvSpPr/>
          <p:nvPr/>
        </p:nvSpPr>
        <p:spPr>
          <a:xfrm>
            <a:off x="1984248" y="3704336"/>
            <a:ext cx="4935672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4000"/>
              </a:lnSpc>
              <a:buNone/>
            </a:pPr>
            <a:r>
              <a:rPr lang="en-US" sz="1150" dirty="0">
                <a:solidFill>
                  <a:srgbClr val="DDDED9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总量、分配、释放曲线、权重、生效范围、快照、叠加与去重。</a:t>
            </a:r>
            <a:endParaRPr lang="en-US" sz="1150" dirty="0"/>
          </a:p>
        </p:txBody>
      </p:sp>
      <p:sp>
        <p:nvSpPr>
          <p:cNvPr id="25" name="Shape 19"/>
          <p:cNvSpPr/>
          <p:nvPr/>
        </p:nvSpPr>
        <p:spPr>
          <a:xfrm>
            <a:off x="530352" y="4390136"/>
            <a:ext cx="6499296" cy="0"/>
          </a:xfrm>
          <a:prstGeom prst="line">
            <a:avLst/>
          </a:prstGeom>
          <a:noFill/>
          <a:ln w="6350">
            <a:solidFill>
              <a:srgbClr val="353840"/>
            </a:solidFill>
            <a:prstDash val="solid"/>
            <a:headEnd type="none"/>
            <a:tailEnd type="none"/>
          </a:ln>
        </p:spPr>
      </p:sp>
      <p:sp>
        <p:nvSpPr>
          <p:cNvPr id="26" name="Shape 20"/>
          <p:cNvSpPr/>
          <p:nvPr/>
        </p:nvSpPr>
        <p:spPr>
          <a:xfrm>
            <a:off x="530352" y="4390136"/>
            <a:ext cx="1344168" cy="804672"/>
          </a:xfrm>
          <a:prstGeom prst="rect">
            <a:avLst/>
          </a:prstGeom>
          <a:solidFill>
            <a:srgbClr val="202229"/>
          </a:solidFill>
          <a:ln w="12700">
            <a:solidFill>
              <a:srgbClr val="202229"/>
            </a:solidFill>
            <a:prstDash val="solid"/>
          </a:ln>
        </p:spPr>
      </p:sp>
      <p:sp>
        <p:nvSpPr>
          <p:cNvPr id="27" name="Text 21"/>
          <p:cNvSpPr/>
          <p:nvPr/>
        </p:nvSpPr>
        <p:spPr>
          <a:xfrm>
            <a:off x="640080" y="4509008"/>
            <a:ext cx="1124712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4000"/>
              </a:lnSpc>
              <a:buNone/>
            </a:pPr>
            <a:r>
              <a:rPr lang="en-US" sz="1150" b="1" dirty="0">
                <a:solidFill>
                  <a:srgbClr val="F4F4EC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Launch 与 NFT</a:t>
            </a:r>
            <a:endParaRPr lang="en-US" sz="1150" dirty="0"/>
          </a:p>
        </p:txBody>
      </p:sp>
      <p:sp>
        <p:nvSpPr>
          <p:cNvPr id="28" name="Shape 22"/>
          <p:cNvSpPr/>
          <p:nvPr/>
        </p:nvSpPr>
        <p:spPr>
          <a:xfrm>
            <a:off x="1874520" y="4390136"/>
            <a:ext cx="5155128" cy="804672"/>
          </a:xfrm>
          <a:prstGeom prst="rect">
            <a:avLst/>
          </a:prstGeom>
          <a:solidFill>
            <a:srgbClr val="202229"/>
          </a:solidFill>
          <a:ln w="12700">
            <a:solidFill>
              <a:srgbClr val="202229"/>
            </a:solidFill>
            <a:prstDash val="solid"/>
          </a:ln>
        </p:spPr>
      </p:sp>
      <p:sp>
        <p:nvSpPr>
          <p:cNvPr id="29" name="Text 23"/>
          <p:cNvSpPr/>
          <p:nvPr/>
        </p:nvSpPr>
        <p:spPr>
          <a:xfrm>
            <a:off x="1984248" y="4509008"/>
            <a:ext cx="4935672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4000"/>
              </a:lnSpc>
              <a:buNone/>
            </a:pPr>
            <a:r>
              <a:rPr lang="en-US" sz="1150" dirty="0">
                <a:solidFill>
                  <a:srgbClr val="DDDED9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轮次、额度、费用、资格映射、铸造与转让、毕业和异常处理。</a:t>
            </a:r>
            <a:endParaRPr lang="en-US" sz="1150" dirty="0"/>
          </a:p>
        </p:txBody>
      </p:sp>
      <p:sp>
        <p:nvSpPr>
          <p:cNvPr id="30" name="Shape 24"/>
          <p:cNvSpPr/>
          <p:nvPr/>
        </p:nvSpPr>
        <p:spPr>
          <a:xfrm>
            <a:off x="530352" y="5194808"/>
            <a:ext cx="6499296" cy="0"/>
          </a:xfrm>
          <a:prstGeom prst="line">
            <a:avLst/>
          </a:prstGeom>
          <a:noFill/>
          <a:ln w="6350">
            <a:solidFill>
              <a:srgbClr val="353840"/>
            </a:solidFill>
            <a:prstDash val="solid"/>
            <a:headEnd type="none"/>
            <a:tailEnd type="none"/>
          </a:ln>
        </p:spPr>
      </p:sp>
      <p:sp>
        <p:nvSpPr>
          <p:cNvPr id="31" name="Shape 25"/>
          <p:cNvSpPr/>
          <p:nvPr/>
        </p:nvSpPr>
        <p:spPr>
          <a:xfrm>
            <a:off x="530352" y="5194808"/>
            <a:ext cx="1344168" cy="804672"/>
          </a:xfrm>
          <a:prstGeom prst="rect">
            <a:avLst/>
          </a:prstGeom>
          <a:solidFill>
            <a:srgbClr val="17191E"/>
          </a:solidFill>
          <a:ln w="12700">
            <a:solidFill>
              <a:srgbClr val="17191E"/>
            </a:solidFill>
            <a:prstDash val="solid"/>
          </a:ln>
        </p:spPr>
      </p:sp>
      <p:sp>
        <p:nvSpPr>
          <p:cNvPr id="32" name="Text 26"/>
          <p:cNvSpPr/>
          <p:nvPr/>
        </p:nvSpPr>
        <p:spPr>
          <a:xfrm>
            <a:off x="640080" y="5313680"/>
            <a:ext cx="1124712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4000"/>
              </a:lnSpc>
              <a:buNone/>
            </a:pPr>
            <a:r>
              <a:rPr lang="en-US" sz="1150" b="1" dirty="0">
                <a:solidFill>
                  <a:srgbClr val="F4F4EC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托管与买盘</a:t>
            </a:r>
            <a:endParaRPr lang="en-US" sz="1150" dirty="0"/>
          </a:p>
        </p:txBody>
      </p:sp>
      <p:sp>
        <p:nvSpPr>
          <p:cNvPr id="33" name="Shape 27"/>
          <p:cNvSpPr/>
          <p:nvPr/>
        </p:nvSpPr>
        <p:spPr>
          <a:xfrm>
            <a:off x="1874520" y="5194808"/>
            <a:ext cx="5155128" cy="804672"/>
          </a:xfrm>
          <a:prstGeom prst="rect">
            <a:avLst/>
          </a:prstGeom>
          <a:solidFill>
            <a:srgbClr val="17191E"/>
          </a:solidFill>
          <a:ln w="12700">
            <a:solidFill>
              <a:srgbClr val="17191E"/>
            </a:solidFill>
            <a:prstDash val="solid"/>
          </a:ln>
        </p:spPr>
      </p:sp>
      <p:sp>
        <p:nvSpPr>
          <p:cNvPr id="34" name="Text 28"/>
          <p:cNvSpPr/>
          <p:nvPr/>
        </p:nvSpPr>
        <p:spPr>
          <a:xfrm>
            <a:off x="1984248" y="5313680"/>
            <a:ext cx="4935672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4000"/>
              </a:lnSpc>
              <a:buNone/>
            </a:pPr>
            <a:r>
              <a:rPr lang="en-US" sz="1150" dirty="0">
                <a:solidFill>
                  <a:srgbClr val="DDDED9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实际标的、币种、指定地址、执行条件、权限、失败与余额处理。</a:t>
            </a:r>
            <a:endParaRPr lang="en-US" sz="1150" dirty="0"/>
          </a:p>
        </p:txBody>
      </p:sp>
      <p:sp>
        <p:nvSpPr>
          <p:cNvPr id="35" name="Shape 29"/>
          <p:cNvSpPr/>
          <p:nvPr/>
        </p:nvSpPr>
        <p:spPr>
          <a:xfrm>
            <a:off x="530352" y="5999480"/>
            <a:ext cx="6499296" cy="0"/>
          </a:xfrm>
          <a:prstGeom prst="line">
            <a:avLst/>
          </a:prstGeom>
          <a:noFill/>
          <a:ln w="6350">
            <a:solidFill>
              <a:srgbClr val="353840"/>
            </a:solidFill>
            <a:prstDash val="solid"/>
            <a:headEnd type="none"/>
            <a:tailEnd type="none"/>
          </a:ln>
        </p:spPr>
      </p:sp>
      <p:sp>
        <p:nvSpPr>
          <p:cNvPr id="36" name="Shape 30"/>
          <p:cNvSpPr/>
          <p:nvPr/>
        </p:nvSpPr>
        <p:spPr>
          <a:xfrm>
            <a:off x="530352" y="5999480"/>
            <a:ext cx="1344168" cy="804672"/>
          </a:xfrm>
          <a:prstGeom prst="rect">
            <a:avLst/>
          </a:prstGeom>
          <a:solidFill>
            <a:srgbClr val="202229"/>
          </a:solidFill>
          <a:ln w="12700">
            <a:solidFill>
              <a:srgbClr val="202229"/>
            </a:solidFill>
            <a:prstDash val="solid"/>
          </a:ln>
        </p:spPr>
      </p:sp>
      <p:sp>
        <p:nvSpPr>
          <p:cNvPr id="37" name="Text 31"/>
          <p:cNvSpPr/>
          <p:nvPr/>
        </p:nvSpPr>
        <p:spPr>
          <a:xfrm>
            <a:off x="640080" y="6118352"/>
            <a:ext cx="1124712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4000"/>
              </a:lnSpc>
              <a:buNone/>
            </a:pPr>
            <a:r>
              <a:rPr lang="en-US" sz="1150" b="1" dirty="0">
                <a:solidFill>
                  <a:srgbClr val="F4F4EC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悬挂实验</a:t>
            </a:r>
            <a:endParaRPr lang="en-US" sz="1150" dirty="0"/>
          </a:p>
        </p:txBody>
      </p:sp>
      <p:sp>
        <p:nvSpPr>
          <p:cNvPr id="38" name="Shape 32"/>
          <p:cNvSpPr/>
          <p:nvPr/>
        </p:nvSpPr>
        <p:spPr>
          <a:xfrm>
            <a:off x="1874520" y="5999480"/>
            <a:ext cx="5155128" cy="804672"/>
          </a:xfrm>
          <a:prstGeom prst="rect">
            <a:avLst/>
          </a:prstGeom>
          <a:solidFill>
            <a:srgbClr val="202229"/>
          </a:solidFill>
          <a:ln w="12700">
            <a:solidFill>
              <a:srgbClr val="202229"/>
            </a:solidFill>
            <a:prstDash val="solid"/>
          </a:ln>
        </p:spPr>
      </p:sp>
      <p:sp>
        <p:nvSpPr>
          <p:cNvPr id="39" name="Text 33"/>
          <p:cNvSpPr/>
          <p:nvPr/>
        </p:nvSpPr>
        <p:spPr>
          <a:xfrm>
            <a:off x="1984248" y="6118352"/>
            <a:ext cx="4935672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4000"/>
              </a:lnSpc>
              <a:buNone/>
            </a:pPr>
            <a:r>
              <a:rPr lang="en-US" sz="1150" dirty="0">
                <a:solidFill>
                  <a:srgbClr val="DDDED9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价格源、周期、计费、合格买入、结算、无交易或无合格买家处理。</a:t>
            </a:r>
            <a:endParaRPr lang="en-US" sz="1150" dirty="0"/>
          </a:p>
        </p:txBody>
      </p:sp>
      <p:sp>
        <p:nvSpPr>
          <p:cNvPr id="40" name="Shape 34"/>
          <p:cNvSpPr/>
          <p:nvPr/>
        </p:nvSpPr>
        <p:spPr>
          <a:xfrm>
            <a:off x="530352" y="6804152"/>
            <a:ext cx="6499296" cy="0"/>
          </a:xfrm>
          <a:prstGeom prst="line">
            <a:avLst/>
          </a:prstGeom>
          <a:noFill/>
          <a:ln w="6350">
            <a:solidFill>
              <a:srgbClr val="353840"/>
            </a:solidFill>
            <a:prstDash val="solid"/>
            <a:headEnd type="none"/>
            <a:tailEnd type="none"/>
          </a:ln>
        </p:spPr>
      </p:sp>
      <p:sp>
        <p:nvSpPr>
          <p:cNvPr id="41" name="Shape 35"/>
          <p:cNvSpPr/>
          <p:nvPr/>
        </p:nvSpPr>
        <p:spPr>
          <a:xfrm>
            <a:off x="530352" y="6804152"/>
            <a:ext cx="1344168" cy="804672"/>
          </a:xfrm>
          <a:prstGeom prst="rect">
            <a:avLst/>
          </a:prstGeom>
          <a:solidFill>
            <a:srgbClr val="17191E"/>
          </a:solidFill>
          <a:ln w="12700">
            <a:solidFill>
              <a:srgbClr val="17191E"/>
            </a:solidFill>
            <a:prstDash val="solid"/>
          </a:ln>
        </p:spPr>
      </p:sp>
      <p:sp>
        <p:nvSpPr>
          <p:cNvPr id="42" name="Text 36"/>
          <p:cNvSpPr/>
          <p:nvPr/>
        </p:nvSpPr>
        <p:spPr>
          <a:xfrm>
            <a:off x="640080" y="6923024"/>
            <a:ext cx="1124712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4000"/>
              </a:lnSpc>
              <a:buNone/>
            </a:pPr>
            <a:r>
              <a:rPr lang="en-US" sz="1150" b="1" dirty="0">
                <a:solidFill>
                  <a:srgbClr val="F4F4EC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公益与流动性</a:t>
            </a:r>
            <a:endParaRPr lang="en-US" sz="1150" dirty="0"/>
          </a:p>
        </p:txBody>
      </p:sp>
      <p:sp>
        <p:nvSpPr>
          <p:cNvPr id="43" name="Shape 37"/>
          <p:cNvSpPr/>
          <p:nvPr/>
        </p:nvSpPr>
        <p:spPr>
          <a:xfrm>
            <a:off x="1874520" y="6804152"/>
            <a:ext cx="5155128" cy="804672"/>
          </a:xfrm>
          <a:prstGeom prst="rect">
            <a:avLst/>
          </a:prstGeom>
          <a:solidFill>
            <a:srgbClr val="17191E"/>
          </a:solidFill>
          <a:ln w="12700">
            <a:solidFill>
              <a:srgbClr val="17191E"/>
            </a:solidFill>
            <a:prstDash val="solid"/>
          </a:ln>
        </p:spPr>
      </p:sp>
      <p:sp>
        <p:nvSpPr>
          <p:cNvPr id="44" name="Text 38"/>
          <p:cNvSpPr/>
          <p:nvPr/>
        </p:nvSpPr>
        <p:spPr>
          <a:xfrm>
            <a:off x="1984248" y="6923024"/>
            <a:ext cx="4935672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4000"/>
              </a:lnSpc>
              <a:buNone/>
            </a:pPr>
            <a:r>
              <a:rPr lang="en-US" sz="1150" dirty="0">
                <a:solidFill>
                  <a:srgbClr val="DDDED9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适用费用、分配、实际执行、凭证与管理权限；防止资金重复承诺。</a:t>
            </a:r>
            <a:endParaRPr lang="en-US" sz="1150" dirty="0"/>
          </a:p>
        </p:txBody>
      </p:sp>
      <p:sp>
        <p:nvSpPr>
          <p:cNvPr id="45" name="Shape 39"/>
          <p:cNvSpPr/>
          <p:nvPr/>
        </p:nvSpPr>
        <p:spPr>
          <a:xfrm>
            <a:off x="530352" y="7608824"/>
            <a:ext cx="6499296" cy="0"/>
          </a:xfrm>
          <a:prstGeom prst="line">
            <a:avLst/>
          </a:prstGeom>
          <a:noFill/>
          <a:ln w="6350">
            <a:solidFill>
              <a:srgbClr val="353840"/>
            </a:solidFill>
            <a:prstDash val="solid"/>
            <a:headEnd type="none"/>
            <a:tailEnd type="none"/>
          </a:ln>
        </p:spPr>
      </p:sp>
      <p:sp>
        <p:nvSpPr>
          <p:cNvPr id="46" name="Text 40"/>
          <p:cNvSpPr/>
          <p:nvPr/>
        </p:nvSpPr>
        <p:spPr>
          <a:xfrm>
            <a:off x="530352" y="7864856"/>
            <a:ext cx="6499296" cy="4516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0000"/>
              </a:lnSpc>
              <a:buNone/>
            </a:pPr>
            <a:r>
              <a:rPr lang="en-US" sz="1180" dirty="0">
                <a:solidFill>
                  <a:srgbClr val="DDDED9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风险范围｜数字资产价格可能剧烈波动，流动性不足、滑点、合约、权限及交易路径可能影响</a:t>
            </a:r>
            <a:endParaRPr lang="en-US" sz="1180" dirty="0"/>
          </a:p>
          <a:p>
            <a:pPr indent="0" marL="0">
              <a:lnSpc>
                <a:spcPct val="110000"/>
              </a:lnSpc>
              <a:buNone/>
            </a:pPr>
            <a:r>
              <a:rPr lang="en-US" sz="1180" dirty="0">
                <a:solidFill>
                  <a:srgbClr val="DDDED9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实际结果。Mining、NFT 和悬挂奖励不构成固定收益、保本或保证分红。</a:t>
            </a:r>
            <a:endParaRPr lang="en-US" sz="1180" dirty="0"/>
          </a:p>
        </p:txBody>
      </p:sp>
      <p:sp>
        <p:nvSpPr>
          <p:cNvPr id="47" name="Text 41"/>
          <p:cNvSpPr/>
          <p:nvPr/>
        </p:nvSpPr>
        <p:spPr>
          <a:xfrm>
            <a:off x="530352" y="8481060"/>
            <a:ext cx="6499296" cy="4516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0000"/>
              </a:lnSpc>
              <a:buNone/>
            </a:pPr>
            <a:r>
              <a:rPr lang="en-US" sz="1180" dirty="0">
                <a:solidFill>
                  <a:srgbClr val="DDDED9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信息边界｜生态名称与品牌标识不自动构成第三方投资或背书。数字演算仅解释机制；研发说</a:t>
            </a:r>
            <a:endParaRPr lang="en-US" sz="1180" dirty="0"/>
          </a:p>
          <a:p>
            <a:pPr indent="0" marL="0">
              <a:lnSpc>
                <a:spcPct val="110000"/>
              </a:lnSpc>
              <a:buNone/>
            </a:pPr>
            <a:r>
              <a:rPr lang="en-US" sz="1180" dirty="0">
                <a:solidFill>
                  <a:srgbClr val="DDDED9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明不等同于已部署或已审计。未确定的执行参数不由示例补定。</a:t>
            </a:r>
            <a:endParaRPr lang="en-US" sz="1180" dirty="0"/>
          </a:p>
        </p:txBody>
      </p:sp>
      <p:sp>
        <p:nvSpPr>
          <p:cNvPr id="48" name="Text 42"/>
          <p:cNvSpPr/>
          <p:nvPr/>
        </p:nvSpPr>
        <p:spPr>
          <a:xfrm>
            <a:off x="530352" y="9142984"/>
            <a:ext cx="6499296" cy="1920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4000"/>
              </a:lnSpc>
              <a:buNone/>
            </a:pPr>
            <a:r>
              <a:rPr lang="en-US" sz="830" spc="180" kern="0" dirty="0">
                <a:solidFill>
                  <a:srgbClr val="E6F6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DOCUMENTATION</a:t>
            </a:r>
            <a:endParaRPr lang="en-US" sz="830" dirty="0"/>
          </a:p>
        </p:txBody>
      </p:sp>
      <p:sp>
        <p:nvSpPr>
          <p:cNvPr id="49" name="Text 43"/>
          <p:cNvSpPr/>
          <p:nvPr/>
        </p:nvSpPr>
        <p:spPr>
          <a:xfrm>
            <a:off x="530352" y="9426448"/>
            <a:ext cx="6499296" cy="4196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0000"/>
              </a:lnSpc>
              <a:buNone/>
            </a:pPr>
            <a:r>
              <a:rPr lang="en-US" sz="1090" dirty="0">
                <a:solidFill>
                  <a:srgbClr val="A2A5AF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项目资料索引：LOOP《项目特点与机制详解》；《LOOP 网站内容和需求》。具体规则、合约与活动</a:t>
            </a:r>
            <a:endParaRPr lang="en-US" sz="1090" dirty="0"/>
          </a:p>
          <a:p>
            <a:pPr indent="0" marL="0">
              <a:lnSpc>
                <a:spcPct val="110000"/>
              </a:lnSpc>
              <a:buNone/>
            </a:pPr>
            <a:r>
              <a:rPr lang="en-US" sz="1090" dirty="0">
                <a:solidFill>
                  <a:srgbClr val="A2A5AF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信息由官方入口持续披露。</a:t>
            </a:r>
            <a:endParaRPr lang="en-US" sz="1090" dirty="0"/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2">
    <p:bg>
      <p:bgPr>
        <a:solidFill>
          <a:srgbClr val="0E0F1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data/loop_whitepaper_work/assets/urban_bg.jp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7560000" cy="10692000"/>
          </a:xfrm>
          <a:prstGeom prst="rect">
            <a:avLst/>
          </a:prstGeom>
        </p:spPr>
      </p:pic>
      <p:pic>
        <p:nvPicPr>
          <p:cNvPr id="3" name="Image 1" descr="/mnt/data/loop_whitepaper_work/assets/wordmark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6059" y="393192"/>
            <a:ext cx="961858" cy="676656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2770632" y="713232"/>
            <a:ext cx="4261104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24000"/>
              </a:lnSpc>
              <a:buNone/>
            </a:pPr>
            <a:r>
              <a:rPr lang="en-US" sz="1000" spc="180" kern="0" dirty="0">
                <a:solidFill>
                  <a:srgbClr val="F4F4EC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LOOP WHITE PAPER</a:t>
            </a:r>
            <a:endParaRPr lang="en-US" sz="1000" dirty="0"/>
          </a:p>
        </p:txBody>
      </p:sp>
      <p:sp>
        <p:nvSpPr>
          <p:cNvPr id="5" name="Shape 1"/>
          <p:cNvSpPr/>
          <p:nvPr/>
        </p:nvSpPr>
        <p:spPr>
          <a:xfrm>
            <a:off x="530352" y="1353312"/>
            <a:ext cx="6499296" cy="0"/>
          </a:xfrm>
          <a:prstGeom prst="line">
            <a:avLst/>
          </a:prstGeom>
          <a:noFill/>
          <a:ln w="8890">
            <a:solidFill>
              <a:srgbClr val="353840"/>
            </a:solidFill>
            <a:prstDash val="solid"/>
            <a:headEnd type="none"/>
            <a:tailEnd type="none"/>
          </a:ln>
        </p:spPr>
      </p:sp>
      <p:pic>
        <p:nvPicPr>
          <p:cNvPr id="6" name="Image 2" descr="/mnt/data/loop_whitepaper_work/assets/infinity_wm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96696" y="4645152"/>
            <a:ext cx="6245352" cy="3639312"/>
          </a:xfrm>
          <a:prstGeom prst="rect">
            <a:avLst/>
          </a:prstGeom>
        </p:spPr>
      </p:pic>
      <p:sp>
        <p:nvSpPr>
          <p:cNvPr id="7" name="Text 2"/>
          <p:cNvSpPr/>
          <p:nvPr/>
        </p:nvSpPr>
        <p:spPr>
          <a:xfrm>
            <a:off x="530352" y="1883664"/>
            <a:ext cx="6499296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0000"/>
              </a:lnSpc>
              <a:buNone/>
            </a:pPr>
            <a:r>
              <a:rPr lang="en-US" sz="4800" b="1" spc="-110" kern="0" dirty="0">
                <a:solidFill>
                  <a:srgbClr val="F4F4EC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PEOPLE ARE</a:t>
            </a:r>
            <a:endParaRPr lang="en-US" sz="4800" dirty="0"/>
          </a:p>
          <a:p>
            <a:pPr indent="0" marL="0">
              <a:lnSpc>
                <a:spcPct val="100000"/>
              </a:lnSpc>
              <a:buNone/>
            </a:pPr>
            <a:r>
              <a:rPr lang="en-US" sz="4800" b="1" spc="-110" kern="0" dirty="0">
                <a:solidFill>
                  <a:srgbClr val="F4F4EC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THE ALPHA.</a:t>
            </a:r>
            <a:endParaRPr lang="en-US" sz="4800" dirty="0"/>
          </a:p>
        </p:txBody>
      </p:sp>
      <p:sp>
        <p:nvSpPr>
          <p:cNvPr id="8" name="Shape 3"/>
          <p:cNvSpPr/>
          <p:nvPr/>
        </p:nvSpPr>
        <p:spPr>
          <a:xfrm>
            <a:off x="530352" y="3822192"/>
            <a:ext cx="1389888" cy="0"/>
          </a:xfrm>
          <a:prstGeom prst="line">
            <a:avLst/>
          </a:prstGeom>
          <a:noFill/>
          <a:ln w="63500">
            <a:solidFill>
              <a:srgbClr val="E6F600"/>
            </a:solidFill>
            <a:prstDash val="solid"/>
            <a:headEnd type="none"/>
            <a:tailEnd type="none"/>
          </a:ln>
        </p:spPr>
      </p:sp>
      <p:sp>
        <p:nvSpPr>
          <p:cNvPr id="9" name="Shape 4"/>
          <p:cNvSpPr/>
          <p:nvPr/>
        </p:nvSpPr>
        <p:spPr>
          <a:xfrm>
            <a:off x="1591056" y="3895344"/>
            <a:ext cx="1060704" cy="0"/>
          </a:xfrm>
          <a:prstGeom prst="line">
            <a:avLst/>
          </a:prstGeom>
          <a:noFill/>
          <a:ln w="38100">
            <a:solidFill>
              <a:srgbClr val="B442F5"/>
            </a:solidFill>
            <a:prstDash val="solid"/>
            <a:headEnd type="none"/>
            <a:tailEnd type="none"/>
          </a:ln>
        </p:spPr>
      </p:sp>
      <p:sp>
        <p:nvSpPr>
          <p:cNvPr id="10" name="Text 5"/>
          <p:cNvSpPr/>
          <p:nvPr/>
        </p:nvSpPr>
        <p:spPr>
          <a:xfrm>
            <a:off x="530352" y="4315968"/>
            <a:ext cx="6499296" cy="7223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4000"/>
              </a:lnSpc>
              <a:buNone/>
            </a:pPr>
            <a:r>
              <a:rPr lang="en-US" sz="3400" b="1" dirty="0">
                <a:solidFill>
                  <a:srgbClr val="E6F600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让加密重归社区。</a:t>
            </a:r>
            <a:endParaRPr lang="en-US" sz="3400" dirty="0"/>
          </a:p>
        </p:txBody>
      </p:sp>
      <p:sp>
        <p:nvSpPr>
          <p:cNvPr id="11" name="Text 6"/>
          <p:cNvSpPr/>
          <p:nvPr/>
        </p:nvSpPr>
        <p:spPr>
          <a:xfrm>
            <a:off x="530352" y="5358384"/>
            <a:ext cx="6499296" cy="6365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0000"/>
              </a:lnSpc>
              <a:buNone/>
            </a:pPr>
            <a:r>
              <a:rPr lang="en-US" sz="1700" dirty="0">
                <a:solidFill>
                  <a:srgbClr val="F4F4EC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社区不只是交易发生的地方。</a:t>
            </a:r>
            <a:endParaRPr lang="en-US" sz="1700" dirty="0"/>
          </a:p>
          <a:p>
            <a:pPr indent="0" marL="0">
              <a:lnSpc>
                <a:spcPct val="110000"/>
              </a:lnSpc>
              <a:buNone/>
            </a:pPr>
            <a:r>
              <a:rPr lang="en-US" sz="1700" dirty="0">
                <a:solidFill>
                  <a:srgbClr val="F4F4EC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社区也是文化、认同与持续建设的起点。</a:t>
            </a:r>
            <a:endParaRPr lang="en-US" sz="1700" dirty="0"/>
          </a:p>
        </p:txBody>
      </p:sp>
      <p:pic>
        <p:nvPicPr>
          <p:cNvPr id="12" name="Image 3" descr="/mnt/data/loop_whitepaper_work/assets/infinity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224391" y="6556248"/>
            <a:ext cx="3543075" cy="2066544"/>
          </a:xfrm>
          <a:prstGeom prst="rect">
            <a:avLst/>
          </a:prstGeom>
        </p:spPr>
      </p:pic>
      <p:sp>
        <p:nvSpPr>
          <p:cNvPr id="13" name="Text 7"/>
          <p:cNvSpPr/>
          <p:nvPr/>
        </p:nvSpPr>
        <p:spPr>
          <a:xfrm>
            <a:off x="530352" y="9144000"/>
            <a:ext cx="6499296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24000"/>
              </a:lnSpc>
              <a:buNone/>
            </a:pPr>
            <a:r>
              <a:rPr lang="en-US" sz="1240" spc="180" kern="0" dirty="0">
                <a:solidFill>
                  <a:srgbClr val="F4F4EC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GOOD PEOPLE. BIGGER LOOPS.</a:t>
            </a:r>
            <a:endParaRPr lang="en-US" sz="1240" dirty="0"/>
          </a:p>
        </p:txBody>
      </p:sp>
      <p:sp>
        <p:nvSpPr>
          <p:cNvPr id="14" name="Text 8">
            <a:hlinkClick r:id="rId5" tooltip=""/>
          </p:cNvPr>
          <p:cNvSpPr/>
          <p:nvPr/>
        </p:nvSpPr>
        <p:spPr>
          <a:xfrm>
            <a:off x="530352" y="9875520"/>
            <a:ext cx="6499296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24000"/>
              </a:lnSpc>
              <a:buNone/>
            </a:pPr>
            <a:r>
              <a:rPr lang="en-US" sz="1300" u="sng" spc="180" kern="0" dirty="0">
                <a:solidFill>
                  <a:srgbClr val="E6F600"/>
                </a:solidFill>
                <a:latin typeface="Inter" pitchFamily="34" charset="0"/>
                <a:ea typeface="Inter" pitchFamily="34" charset="-122"/>
                <a:cs typeface="Inter" pitchFamily="34" charset="-120"/>
                <a:hlinkClick r:id="rId5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LOOPLABS.MEME</a:t>
            </a:r>
            <a:endParaRPr lang="en-US" sz="13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Noto Sans CJK SC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Noto Sans CJK SC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32</Slides>
  <Notes>32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32</vt:i4>
      </vt:variant>
    </vt:vector>
  </HeadingPairs>
  <TitlesOfParts>
    <vt:vector size="35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Slide 27</vt:lpstr>
      <vt:lpstr>Slide 28</vt:lpstr>
      <vt:lpstr>Slide 29</vt:lpstr>
      <vt:lpstr>Slide 30</vt:lpstr>
      <vt:lpstr>Slide 31</vt:lpstr>
      <vt:lpstr>Slide 32</vt:lpstr>
    </vt:vector>
  </TitlesOfParts>
  <Company>LOOP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LOOP 白皮书</dc:title>
  <dc:subject>LOOP 社区经济网络白皮书</dc:subject>
  <dc:creator>LOOP</dc:creator>
  <cp:lastModifiedBy>LOOP</cp:lastModifiedBy>
  <cp:revision>1</cp:revision>
  <dcterms:created xsi:type="dcterms:W3CDTF">2026-10-16T17:54:03Z</dcterms:created>
  <dcterms:modified xsi:type="dcterms:W3CDTF">2026-10-16T17:54:03Z</dcterms:modified>
</cp:coreProperties>
</file>